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5"/>
  </p:notesMasterIdLst>
  <p:sldIdLst>
    <p:sldId id="302" r:id="rId3"/>
    <p:sldId id="260" r:id="rId4"/>
    <p:sldId id="303" r:id="rId5"/>
    <p:sldId id="304" r:id="rId6"/>
    <p:sldId id="261" r:id="rId7"/>
    <p:sldId id="305" r:id="rId8"/>
    <p:sldId id="259" r:id="rId9"/>
    <p:sldId id="265" r:id="rId10"/>
    <p:sldId id="264" r:id="rId11"/>
    <p:sldId id="268" r:id="rId12"/>
    <p:sldId id="272" r:id="rId13"/>
    <p:sldId id="273" r:id="rId14"/>
    <p:sldId id="262" r:id="rId15"/>
    <p:sldId id="267" r:id="rId16"/>
    <p:sldId id="285" r:id="rId17"/>
    <p:sldId id="295" r:id="rId18"/>
    <p:sldId id="296" r:id="rId19"/>
    <p:sldId id="286" r:id="rId20"/>
    <p:sldId id="282" r:id="rId21"/>
    <p:sldId id="266" r:id="rId22"/>
    <p:sldId id="284" r:id="rId23"/>
    <p:sldId id="288" r:id="rId24"/>
    <p:sldId id="283" r:id="rId25"/>
    <p:sldId id="314" r:id="rId26"/>
    <p:sldId id="258" r:id="rId27"/>
    <p:sldId id="315" r:id="rId28"/>
    <p:sldId id="316" r:id="rId29"/>
    <p:sldId id="317" r:id="rId30"/>
    <p:sldId id="318" r:id="rId31"/>
    <p:sldId id="319" r:id="rId32"/>
    <p:sldId id="320" r:id="rId33"/>
    <p:sldId id="321" r:id="rId34"/>
    <p:sldId id="322" r:id="rId35"/>
    <p:sldId id="323" r:id="rId36"/>
    <p:sldId id="324" r:id="rId37"/>
    <p:sldId id="306" r:id="rId38"/>
    <p:sldId id="307" r:id="rId39"/>
    <p:sldId id="308" r:id="rId40"/>
    <p:sldId id="309" r:id="rId41"/>
    <p:sldId id="310" r:id="rId42"/>
    <p:sldId id="311" r:id="rId43"/>
    <p:sldId id="263" r:id="rId44"/>
    <p:sldId id="277" r:id="rId45"/>
    <p:sldId id="278" r:id="rId46"/>
    <p:sldId id="279" r:id="rId47"/>
    <p:sldId id="281" r:id="rId48"/>
    <p:sldId id="274" r:id="rId49"/>
    <p:sldId id="275" r:id="rId50"/>
    <p:sldId id="325" r:id="rId51"/>
    <p:sldId id="289" r:id="rId52"/>
    <p:sldId id="326" r:id="rId53"/>
    <p:sldId id="327" r:id="rId54"/>
    <p:sldId id="328" r:id="rId55"/>
    <p:sldId id="330" r:id="rId56"/>
    <p:sldId id="331" r:id="rId57"/>
    <p:sldId id="332" r:id="rId58"/>
    <p:sldId id="333" r:id="rId59"/>
    <p:sldId id="269" r:id="rId60"/>
    <p:sldId id="270" r:id="rId61"/>
    <p:sldId id="290" r:id="rId62"/>
    <p:sldId id="291" r:id="rId63"/>
    <p:sldId id="297" r:id="rId64"/>
    <p:sldId id="292" r:id="rId65"/>
    <p:sldId id="298" r:id="rId66"/>
    <p:sldId id="294" r:id="rId67"/>
    <p:sldId id="293" r:id="rId68"/>
    <p:sldId id="287" r:id="rId69"/>
    <p:sldId id="334" r:id="rId70"/>
    <p:sldId id="335" r:id="rId71"/>
    <p:sldId id="256" r:id="rId72"/>
    <p:sldId id="336" r:id="rId73"/>
    <p:sldId id="337" r:id="rId7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91" autoAdjust="0"/>
    <p:restoredTop sz="94660"/>
  </p:normalViewPr>
  <p:slideViewPr>
    <p:cSldViewPr snapToGrid="0">
      <p:cViewPr varScale="1">
        <p:scale>
          <a:sx n="67" d="100"/>
          <a:sy n="67" d="100"/>
        </p:scale>
        <p:origin x="48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CC651-4476-4E0E-B156-0F87B306BB82}" type="datetimeFigureOut">
              <a:rPr lang="it-IT" smtClean="0"/>
              <a:t>27/07/2020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1BB08-3C7D-4F81-9FCF-0A291D942BE9}" type="slidenum">
              <a:rPr lang="it-IT" smtClean="0"/>
              <a:t>‹N›</a:t>
            </a:fld>
            <a:endParaRPr lang="it-IT"/>
          </a:p>
        </p:txBody>
      </p:sp>
    </p:spTree>
    <p:extLst>
      <p:ext uri="{BB962C8B-B14F-4D97-AF65-F5344CB8AC3E}">
        <p14:creationId xmlns:p14="http://schemas.microsoft.com/office/powerpoint/2010/main" val="547328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858329-79EE-4572-94E2-4B3948B8D15D}"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858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75909A-03AF-4DF2-BE8E-64F617FF908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3492E2F-6B40-4E41-BF27-15B46EDD6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CE38746-D8DF-432F-BC33-6B201DA28177}"/>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5" name="Segnaposto piè di pagina 4">
            <a:extLst>
              <a:ext uri="{FF2B5EF4-FFF2-40B4-BE49-F238E27FC236}">
                <a16:creationId xmlns:a16="http://schemas.microsoft.com/office/drawing/2014/main" id="{49CA0289-5B82-4C6D-AFCB-C14097BEC05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7350844-82C7-41DD-BF72-B6A2C1690A06}"/>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263772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781C4E-E2DC-4F70-9242-8DA4A5938FA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51817AF-F266-4181-A591-581EB87452B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7C30750-269C-4FC7-938E-EB1DEA40E926}"/>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5" name="Segnaposto piè di pagina 4">
            <a:extLst>
              <a:ext uri="{FF2B5EF4-FFF2-40B4-BE49-F238E27FC236}">
                <a16:creationId xmlns:a16="http://schemas.microsoft.com/office/drawing/2014/main" id="{231AE866-7F19-4289-96F5-14B3A646388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30F2267-5730-4160-B022-8181D4E43008}"/>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364491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2A220C9-2092-4A1F-A49D-2C793A46FAE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D77BEEE-B6AA-4C0A-BF0B-A1622BBD614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FD9ED3D-2271-4054-AAEA-B642262E5FCA}"/>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5" name="Segnaposto piè di pagina 4">
            <a:extLst>
              <a:ext uri="{FF2B5EF4-FFF2-40B4-BE49-F238E27FC236}">
                <a16:creationId xmlns:a16="http://schemas.microsoft.com/office/drawing/2014/main" id="{8E327698-94CB-4279-A4D2-CF4192AC350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96E0BB7-5D50-4C8B-9C40-5F6865FB0D1C}"/>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1027498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975246-AF12-0E48-9CE9-BBE58277D80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0079C1E0-8EBD-D449-BFC5-DF2E78065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EBD71EB-19E6-0245-B9D0-ED3FCF98DDC7}"/>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5" name="Segnaposto piè di pagina 4">
            <a:extLst>
              <a:ext uri="{FF2B5EF4-FFF2-40B4-BE49-F238E27FC236}">
                <a16:creationId xmlns:a16="http://schemas.microsoft.com/office/drawing/2014/main" id="{252F234B-097D-2B44-B338-9E284B7ADB47}"/>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B8E80502-ABDA-AD47-9F76-9585A38F1376}"/>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859941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365DA2-F64D-AE47-8DB0-D6212D0AEE6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18905B2-828C-9646-8943-B2FAAAADF7AF}"/>
              </a:ext>
            </a:extLst>
          </p:cNvPr>
          <p:cNvSpPr>
            <a:spLocks noGrp="1"/>
          </p:cNvSpPr>
          <p:nvPr>
            <p:ph idx="1"/>
          </p:nvPr>
        </p:nvSpPr>
        <p:spPr/>
        <p:txBody>
          <a:bodyPr/>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AC4A2E63-FCEC-1F4A-9ACF-44BE6F38F407}"/>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5" name="Segnaposto piè di pagina 4">
            <a:extLst>
              <a:ext uri="{FF2B5EF4-FFF2-40B4-BE49-F238E27FC236}">
                <a16:creationId xmlns:a16="http://schemas.microsoft.com/office/drawing/2014/main" id="{696B9DD6-2826-8840-8620-118F6CFE5534}"/>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4AFED5B4-2C3B-204B-B7AE-6A386C13C76F}"/>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69542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4B1A93-43EF-D44D-95C5-BB83FC00659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12EA8B4-7BDC-1245-87D2-4C83F8381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6D8A056F-3A47-994A-BF1A-F4B735870FB5}"/>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5" name="Segnaposto piè di pagina 4">
            <a:extLst>
              <a:ext uri="{FF2B5EF4-FFF2-40B4-BE49-F238E27FC236}">
                <a16:creationId xmlns:a16="http://schemas.microsoft.com/office/drawing/2014/main" id="{B93673A4-9839-604E-A076-6399DF96B6F4}"/>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B5830EE9-679D-B842-BE0E-202D425E00DD}"/>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54113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5BA341-1B68-9046-A2D3-A107A94357D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0D24512-0B65-914E-8C31-9CF900B3F754}"/>
              </a:ext>
            </a:extLst>
          </p:cNvPr>
          <p:cNvSpPr>
            <a:spLocks noGrp="1"/>
          </p:cNvSpPr>
          <p:nvPr>
            <p:ph sz="half" idx="1"/>
          </p:nvPr>
        </p:nvSpPr>
        <p:spPr>
          <a:xfrm>
            <a:off x="838200" y="1825625"/>
            <a:ext cx="5181600" cy="4351338"/>
          </a:xfrm>
        </p:spPr>
        <p:txBody>
          <a:bodyPr/>
          <a:lstStyle/>
          <a:p>
            <a:r>
              <a:rPr lang="it-IT"/>
              <a:t>Modifica gli stili del testo dello schema
Secondo livello
Terzo livello
Quarto livello
Quinto livello</a:t>
            </a:r>
          </a:p>
        </p:txBody>
      </p:sp>
      <p:sp>
        <p:nvSpPr>
          <p:cNvPr id="4" name="Segnaposto contenuto 3">
            <a:extLst>
              <a:ext uri="{FF2B5EF4-FFF2-40B4-BE49-F238E27FC236}">
                <a16:creationId xmlns:a16="http://schemas.microsoft.com/office/drawing/2014/main" id="{1B42FEF1-79B5-3143-A493-7033C9CECBE0}"/>
              </a:ext>
            </a:extLst>
          </p:cNvPr>
          <p:cNvSpPr>
            <a:spLocks noGrp="1"/>
          </p:cNvSpPr>
          <p:nvPr>
            <p:ph sz="half" idx="2"/>
          </p:nvPr>
        </p:nvSpPr>
        <p:spPr>
          <a:xfrm>
            <a:off x="6172200" y="1825625"/>
            <a:ext cx="5181600" cy="4351338"/>
          </a:xfrm>
        </p:spPr>
        <p:txBody>
          <a:bodyPr/>
          <a:lstStyle/>
          <a:p>
            <a:r>
              <a:rPr lang="it-IT"/>
              <a:t>Modifica gli stili del testo dello schema
Secondo livello
Terzo livello
Quarto livello
Quinto livello</a:t>
            </a:r>
          </a:p>
        </p:txBody>
      </p:sp>
      <p:sp>
        <p:nvSpPr>
          <p:cNvPr id="5" name="Segnaposto data 4">
            <a:extLst>
              <a:ext uri="{FF2B5EF4-FFF2-40B4-BE49-F238E27FC236}">
                <a16:creationId xmlns:a16="http://schemas.microsoft.com/office/drawing/2014/main" id="{8ECFC2EC-CD4A-E940-B55E-568C454E3B97}"/>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6" name="Segnaposto piè di pagina 5">
            <a:extLst>
              <a:ext uri="{FF2B5EF4-FFF2-40B4-BE49-F238E27FC236}">
                <a16:creationId xmlns:a16="http://schemas.microsoft.com/office/drawing/2014/main" id="{78D8B479-1F6B-F54B-9A69-0F7FFD62FC89}"/>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394ED2F9-1DEF-2D47-B76A-FEDA77056D7A}"/>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51845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58FD01-481A-2C4C-91CD-267242B80EB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4ACE098-E71D-0347-A919-ADCAC7FBCA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it-IT"/>
              <a:t>Modifica gli stili del testo dello schema
Secondo livello
Terzo livello
Quarto livello
Quinto livello</a:t>
            </a:r>
          </a:p>
        </p:txBody>
      </p:sp>
      <p:sp>
        <p:nvSpPr>
          <p:cNvPr id="4" name="Segnaposto contenuto 3">
            <a:extLst>
              <a:ext uri="{FF2B5EF4-FFF2-40B4-BE49-F238E27FC236}">
                <a16:creationId xmlns:a16="http://schemas.microsoft.com/office/drawing/2014/main" id="{B4D696DB-2323-D842-B99A-5325BA7460A6}"/>
              </a:ext>
            </a:extLst>
          </p:cNvPr>
          <p:cNvSpPr>
            <a:spLocks noGrp="1"/>
          </p:cNvSpPr>
          <p:nvPr>
            <p:ph sz="half" idx="2"/>
          </p:nvPr>
        </p:nvSpPr>
        <p:spPr>
          <a:xfrm>
            <a:off x="839788" y="2505075"/>
            <a:ext cx="5157787" cy="3684588"/>
          </a:xfrm>
        </p:spPr>
        <p:txBody>
          <a:bodyPr/>
          <a:lstStyle/>
          <a:p>
            <a:r>
              <a:rPr lang="it-IT"/>
              <a:t>Modifica gli stili del testo dello schema
Secondo livello
Terzo livello
Quarto livello
Quinto livello</a:t>
            </a:r>
          </a:p>
        </p:txBody>
      </p:sp>
      <p:sp>
        <p:nvSpPr>
          <p:cNvPr id="5" name="Segnaposto testo 4">
            <a:extLst>
              <a:ext uri="{FF2B5EF4-FFF2-40B4-BE49-F238E27FC236}">
                <a16:creationId xmlns:a16="http://schemas.microsoft.com/office/drawing/2014/main" id="{A7DFD896-92AC-6840-8C33-3EA2090B28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it-IT"/>
              <a:t>Modifica gli stili del testo dello schema
Secondo livello
Terzo livello
Quarto livello
Quinto livello</a:t>
            </a:r>
          </a:p>
        </p:txBody>
      </p:sp>
      <p:sp>
        <p:nvSpPr>
          <p:cNvPr id="6" name="Segnaposto contenuto 5">
            <a:extLst>
              <a:ext uri="{FF2B5EF4-FFF2-40B4-BE49-F238E27FC236}">
                <a16:creationId xmlns:a16="http://schemas.microsoft.com/office/drawing/2014/main" id="{0723B6B8-E847-D64C-BB6D-43475E99E316}"/>
              </a:ext>
            </a:extLst>
          </p:cNvPr>
          <p:cNvSpPr>
            <a:spLocks noGrp="1"/>
          </p:cNvSpPr>
          <p:nvPr>
            <p:ph sz="quarter" idx="4"/>
          </p:nvPr>
        </p:nvSpPr>
        <p:spPr>
          <a:xfrm>
            <a:off x="6172200" y="2505075"/>
            <a:ext cx="5183188" cy="3684588"/>
          </a:xfrm>
        </p:spPr>
        <p:txBody>
          <a:bodyPr/>
          <a:lstStyle/>
          <a:p>
            <a:r>
              <a:rPr lang="it-IT"/>
              <a:t>Modifica gli stili del testo dello schema
Secondo livello
Terzo livello
Quarto livello
Quinto livello</a:t>
            </a:r>
          </a:p>
        </p:txBody>
      </p:sp>
      <p:sp>
        <p:nvSpPr>
          <p:cNvPr id="7" name="Segnaposto data 6">
            <a:extLst>
              <a:ext uri="{FF2B5EF4-FFF2-40B4-BE49-F238E27FC236}">
                <a16:creationId xmlns:a16="http://schemas.microsoft.com/office/drawing/2014/main" id="{9D75D42C-2009-B94E-879D-2C05952E796A}"/>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8" name="Segnaposto piè di pagina 7">
            <a:extLst>
              <a:ext uri="{FF2B5EF4-FFF2-40B4-BE49-F238E27FC236}">
                <a16:creationId xmlns:a16="http://schemas.microsoft.com/office/drawing/2014/main" id="{749DC217-759F-4F46-B285-16AE3AAA1F6C}"/>
              </a:ext>
            </a:extLst>
          </p:cNvPr>
          <p:cNvSpPr>
            <a:spLocks noGrp="1"/>
          </p:cNvSpPr>
          <p:nvPr>
            <p:ph type="ftr" sz="quarter" idx="11"/>
          </p:nvPr>
        </p:nvSpPr>
        <p:spPr/>
        <p:txBody>
          <a:bodyPr/>
          <a:lstStyle/>
          <a:p>
            <a:endParaRPr lang="en-US" dirty="0"/>
          </a:p>
        </p:txBody>
      </p:sp>
      <p:sp>
        <p:nvSpPr>
          <p:cNvPr id="9" name="Segnaposto numero diapositiva 8">
            <a:extLst>
              <a:ext uri="{FF2B5EF4-FFF2-40B4-BE49-F238E27FC236}">
                <a16:creationId xmlns:a16="http://schemas.microsoft.com/office/drawing/2014/main" id="{9D0A28CD-849B-9249-B6F8-E0BED0C4F183}"/>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8550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ECE09-00B1-9349-92B3-676902BB556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5E41243-E564-7E4B-85C3-3FE4663BEA0B}"/>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4" name="Segnaposto piè di pagina 3">
            <a:extLst>
              <a:ext uri="{FF2B5EF4-FFF2-40B4-BE49-F238E27FC236}">
                <a16:creationId xmlns:a16="http://schemas.microsoft.com/office/drawing/2014/main" id="{365D8EF5-E3E0-D246-8149-38846D0A91AB}"/>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D2703001-DF7B-0240-8878-B1062E0FC50B}"/>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02198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DDBB07B-7589-4548-A9C8-02229542C2A2}"/>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3" name="Segnaposto piè di pagina 2">
            <a:extLst>
              <a:ext uri="{FF2B5EF4-FFF2-40B4-BE49-F238E27FC236}">
                <a16:creationId xmlns:a16="http://schemas.microsoft.com/office/drawing/2014/main" id="{36764AA9-5C00-CE4F-9BCD-2A6E0F371F3D}"/>
              </a:ext>
            </a:extLst>
          </p:cNvPr>
          <p:cNvSpPr>
            <a:spLocks noGrp="1"/>
          </p:cNvSpPr>
          <p:nvPr>
            <p:ph type="ftr" sz="quarter" idx="11"/>
          </p:nvPr>
        </p:nvSpPr>
        <p:spPr/>
        <p:txBody>
          <a:bodyPr/>
          <a:lstStyle/>
          <a:p>
            <a:endParaRPr lang="en-US" dirty="0"/>
          </a:p>
        </p:txBody>
      </p:sp>
      <p:sp>
        <p:nvSpPr>
          <p:cNvPr id="4" name="Segnaposto numero diapositiva 3">
            <a:extLst>
              <a:ext uri="{FF2B5EF4-FFF2-40B4-BE49-F238E27FC236}">
                <a16:creationId xmlns:a16="http://schemas.microsoft.com/office/drawing/2014/main" id="{F0F08D67-07DA-9040-A2CC-A43657E615CB}"/>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711680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DC4780-62DE-9846-BD73-75632BEC19E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4C4047-B8C6-B843-88D1-777C48E359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it-IT"/>
              <a:t>Modifica gli stili del testo dello schema
Secondo livello
Terzo livello
Quarto livello
Quinto livello</a:t>
            </a:r>
          </a:p>
        </p:txBody>
      </p:sp>
      <p:sp>
        <p:nvSpPr>
          <p:cNvPr id="4" name="Segnaposto testo 3">
            <a:extLst>
              <a:ext uri="{FF2B5EF4-FFF2-40B4-BE49-F238E27FC236}">
                <a16:creationId xmlns:a16="http://schemas.microsoft.com/office/drawing/2014/main" id="{2580B623-81C2-FB44-89B6-83F59F4185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a:t>Modifica gli stili del testo dello schema
Secondo livello
Terzo livello
Quarto livello
Quinto livello</a:t>
            </a:r>
          </a:p>
        </p:txBody>
      </p:sp>
      <p:sp>
        <p:nvSpPr>
          <p:cNvPr id="5" name="Segnaposto data 4">
            <a:extLst>
              <a:ext uri="{FF2B5EF4-FFF2-40B4-BE49-F238E27FC236}">
                <a16:creationId xmlns:a16="http://schemas.microsoft.com/office/drawing/2014/main" id="{F992DC2C-8187-1B45-B0BB-6E6B596B6E64}"/>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6" name="Segnaposto piè di pagina 5">
            <a:extLst>
              <a:ext uri="{FF2B5EF4-FFF2-40B4-BE49-F238E27FC236}">
                <a16:creationId xmlns:a16="http://schemas.microsoft.com/office/drawing/2014/main" id="{523977C3-8885-CC47-84A3-53CE8A76667A}"/>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DB89B988-B392-014F-9ECD-E460AEF06CCE}"/>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15977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4C5852-A796-4774-A391-D31C4ED4E13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1A81623-7407-4016-9E64-0750A0FC8DA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D8AF3C2-AC6F-48AA-B2DE-E37B1CE3A7D0}"/>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5" name="Segnaposto piè di pagina 4">
            <a:extLst>
              <a:ext uri="{FF2B5EF4-FFF2-40B4-BE49-F238E27FC236}">
                <a16:creationId xmlns:a16="http://schemas.microsoft.com/office/drawing/2014/main" id="{390755C7-4B74-4413-AD50-265D90FC6E6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DE7F0E8-7FCF-4179-8477-62D43EACB2F1}"/>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3382257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2763FD-10BE-9949-91C9-74BB660C052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0B5A7B6-27FC-E84C-8024-E6A906A3D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A773153-C44C-244D-9CF2-2A31AF191C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it-IT"/>
              <a:t>Modifica gli stili del testo dello schema
Secondo livello
Terzo livello
Quarto livello
Quinto livello</a:t>
            </a:r>
          </a:p>
        </p:txBody>
      </p:sp>
      <p:sp>
        <p:nvSpPr>
          <p:cNvPr id="5" name="Segnaposto data 4">
            <a:extLst>
              <a:ext uri="{FF2B5EF4-FFF2-40B4-BE49-F238E27FC236}">
                <a16:creationId xmlns:a16="http://schemas.microsoft.com/office/drawing/2014/main" id="{945CF201-0AC9-AA4A-A6EF-5975F1EBA010}"/>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6" name="Segnaposto piè di pagina 5">
            <a:extLst>
              <a:ext uri="{FF2B5EF4-FFF2-40B4-BE49-F238E27FC236}">
                <a16:creationId xmlns:a16="http://schemas.microsoft.com/office/drawing/2014/main" id="{4BEB70B3-87EC-944C-B2B6-8AEB652BE732}"/>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B58C4B46-6E93-7744-BAEA-3CFA6C95D723}"/>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1882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FC2A85-680A-3D45-9053-43AD8CA6D490}"/>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4177BFB-C6C3-B343-A2E2-5574F415A8B0}"/>
              </a:ext>
            </a:extLst>
          </p:cNvPr>
          <p:cNvSpPr>
            <a:spLocks noGrp="1"/>
          </p:cNvSpPr>
          <p:nvPr>
            <p:ph type="body" orient="vert" idx="1"/>
          </p:nvPr>
        </p:nvSpPr>
        <p:spPr/>
        <p:txBody>
          <a:bodyPr vert="eaVert"/>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BED17C9E-F6C8-3E45-8F10-4239A541345F}"/>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5" name="Segnaposto piè di pagina 4">
            <a:extLst>
              <a:ext uri="{FF2B5EF4-FFF2-40B4-BE49-F238E27FC236}">
                <a16:creationId xmlns:a16="http://schemas.microsoft.com/office/drawing/2014/main" id="{1FB553D2-E30A-E846-AE4B-ED24BFB2A5B3}"/>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4ADC90B1-E124-424A-ABC9-2DA0148B1DF1}"/>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169341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992E460-1679-9843-AF84-C7ACC0F4148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C387C9F-B46D-0C4D-BEAE-CE0E7B886CA6}"/>
              </a:ext>
            </a:extLst>
          </p:cNvPr>
          <p:cNvSpPr>
            <a:spLocks noGrp="1"/>
          </p:cNvSpPr>
          <p:nvPr>
            <p:ph type="body" orient="vert" idx="1"/>
          </p:nvPr>
        </p:nvSpPr>
        <p:spPr>
          <a:xfrm>
            <a:off x="838200" y="365125"/>
            <a:ext cx="7734300" cy="5811838"/>
          </a:xfrm>
        </p:spPr>
        <p:txBody>
          <a:bodyPr vert="eaVert"/>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6A21EE55-1B01-DE4D-B326-B9FBB783ADB4}"/>
              </a:ext>
            </a:extLst>
          </p:cNvPr>
          <p:cNvSpPr>
            <a:spLocks noGrp="1"/>
          </p:cNvSpPr>
          <p:nvPr>
            <p:ph type="dt" sz="half" idx="10"/>
          </p:nvPr>
        </p:nvSpPr>
        <p:spPr/>
        <p:txBody>
          <a:bodyPr/>
          <a:lstStyle/>
          <a:p>
            <a:fld id="{B61BEF0D-F0BB-DE4B-95CE-6DB70DBA9567}" type="datetimeFigureOut">
              <a:rPr lang="en-US" smtClean="0"/>
              <a:pPr/>
              <a:t>7/27/2020</a:t>
            </a:fld>
            <a:endParaRPr lang="en-US" dirty="0"/>
          </a:p>
        </p:txBody>
      </p:sp>
      <p:sp>
        <p:nvSpPr>
          <p:cNvPr id="5" name="Segnaposto piè di pagina 4">
            <a:extLst>
              <a:ext uri="{FF2B5EF4-FFF2-40B4-BE49-F238E27FC236}">
                <a16:creationId xmlns:a16="http://schemas.microsoft.com/office/drawing/2014/main" id="{A2744B76-CDB3-D044-9191-2FDCACD8F786}"/>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1D1F2256-0741-3F42-B93E-0701E11211AC}"/>
              </a:ext>
            </a:extLst>
          </p:cNvPr>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7498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BD414F-F68A-401E-8D40-6EA9939B375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12FC643C-452D-472B-83E2-54E34875A7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5F8565A-408B-4E67-B824-CF3D1869D385}"/>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5" name="Segnaposto piè di pagina 4">
            <a:extLst>
              <a:ext uri="{FF2B5EF4-FFF2-40B4-BE49-F238E27FC236}">
                <a16:creationId xmlns:a16="http://schemas.microsoft.com/office/drawing/2014/main" id="{0C4C7EC7-7CD4-42CA-AB12-43E4C7E1BE3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84E4651-C103-451C-9ABA-4C7B69BF2886}"/>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1317720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21741F-AD72-4140-875C-5F726C60059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BFCCD4C-610C-4A6C-B1B4-EEF9A8C6708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79D20C5-C25C-4DD3-A1ED-2EF89C58623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A7D780D-B51C-41D9-AC31-93694B47FAAB}"/>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6" name="Segnaposto piè di pagina 5">
            <a:extLst>
              <a:ext uri="{FF2B5EF4-FFF2-40B4-BE49-F238E27FC236}">
                <a16:creationId xmlns:a16="http://schemas.microsoft.com/office/drawing/2014/main" id="{16202274-8167-44C2-9FC1-0A48DC313F0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C939A35-6704-4BB5-8EE7-7AB9367B1804}"/>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1482123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75D90B-ECA1-4E79-9006-10208E4BED0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AE1F10B-F2B3-45F3-AB08-2931D996E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2EABC90-CC6E-4D8C-BD71-305D6D3CC24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4166174-E461-432C-802D-C5F750D673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9364874-4702-425D-82BB-C2050D6F44F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9A2F93F-B21E-45C7-AF6D-40E8DD74FA8C}"/>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8" name="Segnaposto piè di pagina 7">
            <a:extLst>
              <a:ext uri="{FF2B5EF4-FFF2-40B4-BE49-F238E27FC236}">
                <a16:creationId xmlns:a16="http://schemas.microsoft.com/office/drawing/2014/main" id="{4DC72251-2A5D-4826-95F0-60371CFA359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DD7DA84-16EA-4205-8A1A-2A63D5AB0F72}"/>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820453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9B5D86-6C2D-4B5D-9828-568E6B7D0C4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82222D7-30AE-4622-91F2-017231517A7D}"/>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4" name="Segnaposto piè di pagina 3">
            <a:extLst>
              <a:ext uri="{FF2B5EF4-FFF2-40B4-BE49-F238E27FC236}">
                <a16:creationId xmlns:a16="http://schemas.microsoft.com/office/drawing/2014/main" id="{BAC376D7-3625-4199-94A8-E84AB87D456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85CF1118-D1DB-461F-9B07-A2471E1CFA2D}"/>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414209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5667C0D-C2A7-4DB1-A252-903E4C999D55}"/>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3" name="Segnaposto piè di pagina 2">
            <a:extLst>
              <a:ext uri="{FF2B5EF4-FFF2-40B4-BE49-F238E27FC236}">
                <a16:creationId xmlns:a16="http://schemas.microsoft.com/office/drawing/2014/main" id="{E0FF4146-4262-4A83-AA3A-A9457F4C1B3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20C3721A-CD54-4C55-BCF6-259A841A1162}"/>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317282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2B138C-6BCA-4CD1-9C28-554195A25D4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EAF5170-CB2E-4B13-ABE0-F952C14F8E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72E3548-0FCA-4435-B54E-ACA2D6691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853B26C-C4A3-4BA2-A0F2-617B9CACFDA6}"/>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6" name="Segnaposto piè di pagina 5">
            <a:extLst>
              <a:ext uri="{FF2B5EF4-FFF2-40B4-BE49-F238E27FC236}">
                <a16:creationId xmlns:a16="http://schemas.microsoft.com/office/drawing/2014/main" id="{CF51F804-E7CB-4070-8692-B02302E6C4F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62556C1-313C-4544-AA0A-273FF01983F9}"/>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2509642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4BA837-03F5-445C-921C-B6CE456B1D6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FA29F2AA-B469-467B-93E8-C33FF204D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E857597-9C76-4BAC-B9FF-773083D16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D905229-D169-4C22-8D37-7FBA4F0412AE}"/>
              </a:ext>
            </a:extLst>
          </p:cNvPr>
          <p:cNvSpPr>
            <a:spLocks noGrp="1"/>
          </p:cNvSpPr>
          <p:nvPr>
            <p:ph type="dt" sz="half" idx="10"/>
          </p:nvPr>
        </p:nvSpPr>
        <p:spPr/>
        <p:txBody>
          <a:bodyPr/>
          <a:lstStyle/>
          <a:p>
            <a:fld id="{00E9773C-EE21-43F1-9F9A-AC82F5699509}" type="datetimeFigureOut">
              <a:rPr lang="it-IT" smtClean="0"/>
              <a:t>27/07/2020</a:t>
            </a:fld>
            <a:endParaRPr lang="it-IT"/>
          </a:p>
        </p:txBody>
      </p:sp>
      <p:sp>
        <p:nvSpPr>
          <p:cNvPr id="6" name="Segnaposto piè di pagina 5">
            <a:extLst>
              <a:ext uri="{FF2B5EF4-FFF2-40B4-BE49-F238E27FC236}">
                <a16:creationId xmlns:a16="http://schemas.microsoft.com/office/drawing/2014/main" id="{305441BC-5FA7-446C-8D34-794F04DF87E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C8FE655-A810-4DF7-8E44-1A01224C8543}"/>
              </a:ext>
            </a:extLst>
          </p:cNvPr>
          <p:cNvSpPr>
            <a:spLocks noGrp="1"/>
          </p:cNvSpPr>
          <p:nvPr>
            <p:ph type="sldNum" sz="quarter" idx="12"/>
          </p:nvPr>
        </p:nvSpPr>
        <p:spPr/>
        <p:txBody>
          <a:bodyPr/>
          <a:lstStyle/>
          <a:p>
            <a:fld id="{D5AA9BD3-E2B7-4962-8B54-6243A718202B}" type="slidenum">
              <a:rPr lang="it-IT" smtClean="0"/>
              <a:t>‹N›</a:t>
            </a:fld>
            <a:endParaRPr lang="it-IT"/>
          </a:p>
        </p:txBody>
      </p:sp>
    </p:spTree>
    <p:extLst>
      <p:ext uri="{BB962C8B-B14F-4D97-AF65-F5344CB8AC3E}">
        <p14:creationId xmlns:p14="http://schemas.microsoft.com/office/powerpoint/2010/main" val="2163347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42FF102-A630-40D0-998A-1D0F74E67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53CDD6B-4A26-4D8B-8A6D-E174033DE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7E4334A-1114-4556-913A-5B7D2106C5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E9773C-EE21-43F1-9F9A-AC82F5699509}" type="datetimeFigureOut">
              <a:rPr lang="it-IT" smtClean="0"/>
              <a:t>27/07/2020</a:t>
            </a:fld>
            <a:endParaRPr lang="it-IT"/>
          </a:p>
        </p:txBody>
      </p:sp>
      <p:sp>
        <p:nvSpPr>
          <p:cNvPr id="5" name="Segnaposto piè di pagina 4">
            <a:extLst>
              <a:ext uri="{FF2B5EF4-FFF2-40B4-BE49-F238E27FC236}">
                <a16:creationId xmlns:a16="http://schemas.microsoft.com/office/drawing/2014/main" id="{2DEFF1CB-DFF2-4799-AB97-15C7170D0F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289B2D6-7D1F-40A5-ADB2-EF163CEC7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AA9BD3-E2B7-4962-8B54-6243A718202B}" type="slidenum">
              <a:rPr lang="it-IT" smtClean="0"/>
              <a:t>‹N›</a:t>
            </a:fld>
            <a:endParaRPr lang="it-IT"/>
          </a:p>
        </p:txBody>
      </p:sp>
    </p:spTree>
    <p:extLst>
      <p:ext uri="{BB962C8B-B14F-4D97-AF65-F5344CB8AC3E}">
        <p14:creationId xmlns:p14="http://schemas.microsoft.com/office/powerpoint/2010/main" val="1912669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7BDB3BD-BF08-D448-A534-574CC1FE3F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06BCA5C-9AFB-4A4F-9D9C-14B3ACA183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it-IT"/>
              <a:t>Modifica gli stili del testo dello schema
Secondo livello
Terzo livello
Quarto livello
Quinto livello</a:t>
            </a:r>
          </a:p>
        </p:txBody>
      </p:sp>
      <p:sp>
        <p:nvSpPr>
          <p:cNvPr id="4" name="Segnaposto data 3">
            <a:extLst>
              <a:ext uri="{FF2B5EF4-FFF2-40B4-BE49-F238E27FC236}">
                <a16:creationId xmlns:a16="http://schemas.microsoft.com/office/drawing/2014/main" id="{16AE6689-C715-C247-A302-F46387B5F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7/27/2020</a:t>
            </a:fld>
            <a:endParaRPr lang="en-US" dirty="0"/>
          </a:p>
        </p:txBody>
      </p:sp>
      <p:sp>
        <p:nvSpPr>
          <p:cNvPr id="5" name="Segnaposto piè di pagina 4">
            <a:extLst>
              <a:ext uri="{FF2B5EF4-FFF2-40B4-BE49-F238E27FC236}">
                <a16:creationId xmlns:a16="http://schemas.microsoft.com/office/drawing/2014/main" id="{A8627E48-F3CA-A545-801A-BA3CABCE37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egnaposto numero diapositiva 5">
            <a:extLst>
              <a:ext uri="{FF2B5EF4-FFF2-40B4-BE49-F238E27FC236}">
                <a16:creationId xmlns:a16="http://schemas.microsoft.com/office/drawing/2014/main" id="{EEED19EF-C492-CC48-B24F-A620F620CE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37139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30.jpeg"/><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8" Type="http://schemas.openxmlformats.org/officeDocument/2006/relationships/image" Target="../media/image232.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1.png"/><Relationship Id="rId4" Type="http://schemas.openxmlformats.org/officeDocument/2006/relationships/image" Target="../media/image190.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hyperlink" Target="https://www.edmundoptics.co.uk/knowledge-center/application-notes/optics/introduction-to-polarization/" TargetMode="External"/><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32.gif"/><Relationship Id="rId4" Type="http://schemas.openxmlformats.org/officeDocument/2006/relationships/image" Target="../media/image31.gif"/><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5.emf"/><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9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2.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33.tiff"/></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 Id="rId5" Type="http://schemas.openxmlformats.org/officeDocument/2006/relationships/image" Target="../media/image34.tiff"/><Relationship Id="rId4" Type="http://schemas.openxmlformats.org/officeDocument/2006/relationships/image" Target="../media/image33.tiff"/></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 Id="rId5" Type="http://schemas.openxmlformats.org/officeDocument/2006/relationships/image" Target="../media/image34.tiff"/><Relationship Id="rId4" Type="http://schemas.openxmlformats.org/officeDocument/2006/relationships/image" Target="../media/image33.tiff"/></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 Id="rId5" Type="http://schemas.openxmlformats.org/officeDocument/2006/relationships/image" Target="../media/image34.tiff"/><Relationship Id="rId4" Type="http://schemas.openxmlformats.org/officeDocument/2006/relationships/image" Target="../media/image33.tiff"/></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7.xml"/><Relationship Id="rId5" Type="http://schemas.openxmlformats.org/officeDocument/2006/relationships/image" Target="../media/image34.tiff"/><Relationship Id="rId4" Type="http://schemas.openxmlformats.org/officeDocument/2006/relationships/image" Target="../media/image33.tiff"/></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9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53.PNG"/><Relationship Id="rId4" Type="http://schemas.openxmlformats.org/officeDocument/2006/relationships/image" Target="../media/image460.png"/></Relationships>
</file>

<file path=ppt/slides/_rels/slide43.xml.rels><?xml version="1.0" encoding="UTF-8" standalone="yes"?>
<Relationships xmlns="http://schemas.openxmlformats.org/package/2006/relationships"><Relationship Id="rId8" Type="http://schemas.openxmlformats.org/officeDocument/2006/relationships/image" Target="../media/image530.PNG"/><Relationship Id="rId3" Type="http://schemas.microsoft.com/office/2007/relationships/hdphoto" Target="../media/hdphoto1.wdp"/><Relationship Id="rId7" Type="http://schemas.openxmlformats.org/officeDocument/2006/relationships/image" Target="../media/image52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10.png"/><Relationship Id="rId5" Type="http://schemas.openxmlformats.org/officeDocument/2006/relationships/image" Target="../media/image460.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hdphoto" Target="../media/hdphoto1.wdp"/><Relationship Id="rId7" Type="http://schemas.openxmlformats.org/officeDocument/2006/relationships/image" Target="../media/image55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460.png"/><Relationship Id="rId4" Type="http://schemas.openxmlformats.org/officeDocument/2006/relationships/image" Target="../media/image55.PNG"/><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460.png"/><Relationship Id="rId4" Type="http://schemas.openxmlformats.org/officeDocument/2006/relationships/image" Target="../media/image60.png"/><Relationship Id="rId9"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460.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8" Type="http://schemas.openxmlformats.org/officeDocument/2006/relationships/image" Target="../media/image15.tiff"/><Relationship Id="rId3" Type="http://schemas.microsoft.com/office/2007/relationships/hdphoto" Target="../media/hdphoto1.wdp"/><Relationship Id="rId7" Type="http://schemas.openxmlformats.org/officeDocument/2006/relationships/image" Target="../media/image14.tiff"/><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13.svg"/><Relationship Id="rId11" Type="http://schemas.openxmlformats.org/officeDocument/2006/relationships/image" Target="../media/image18.emf"/><Relationship Id="rId5" Type="http://schemas.openxmlformats.org/officeDocument/2006/relationships/image" Target="../media/image12.png"/><Relationship Id="rId10" Type="http://schemas.openxmlformats.org/officeDocument/2006/relationships/image" Target="../media/image17.emf"/><Relationship Id="rId4" Type="http://schemas.openxmlformats.org/officeDocument/2006/relationships/image" Target="../media/image11.gif"/><Relationship Id="rId9" Type="http://schemas.openxmlformats.org/officeDocument/2006/relationships/image" Target="../media/image16.emf"/></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74.svg"/></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5.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 Id="rId9" Type="http://schemas.openxmlformats.org/officeDocument/2006/relationships/image" Target="NULL"/></Relationships>
</file>

<file path=ppt/slides/_rels/slide5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0.svg"/><Relationship Id="rId7" Type="http://schemas.microsoft.com/office/2007/relationships/hdphoto" Target="../media/hdphoto1.wdp"/><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82.sv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svg"/><Relationship Id="rId7" Type="http://schemas.openxmlformats.org/officeDocument/2006/relationships/image" Target="../media/image86.sv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5.png"/><Relationship Id="rId5" Type="http://schemas.microsoft.com/office/2007/relationships/hdphoto" Target="../media/hdphoto1.wdp"/><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9.svg"/><Relationship Id="rId7" Type="http://schemas.openxmlformats.org/officeDocument/2006/relationships/image" Target="../media/image92.svg"/><Relationship Id="rId2" Type="http://schemas.openxmlformats.org/officeDocument/2006/relationships/image" Target="../media/image88.png"/><Relationship Id="rId1" Type="http://schemas.openxmlformats.org/officeDocument/2006/relationships/slideLayout" Target="../slideLayouts/slideLayout6.xml"/><Relationship Id="rId6" Type="http://schemas.openxmlformats.org/officeDocument/2006/relationships/image" Target="../media/image91.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NULL"/></Relationships>
</file>

<file path=ppt/slides/_rels/slide56.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4.svg"/><Relationship Id="rId7"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NULL"/><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NUL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0.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microsoft.com/office/2007/relationships/hdphoto" Target="../media/hdphoto1.wdp"/><Relationship Id="rId7" Type="http://schemas.openxmlformats.org/officeDocument/2006/relationships/image" Target="../media/image22.tiff"/><Relationship Id="rId12"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image" Target="../media/image21.tiff"/><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660.png"/></Relationships>
</file>

<file path=ppt/slides/_rels/slide64.xml.rels><?xml version="1.0" encoding="UTF-8" standalone="yes"?>
<Relationships xmlns="http://schemas.openxmlformats.org/package/2006/relationships"><Relationship Id="rId8" Type="http://schemas.openxmlformats.org/officeDocument/2006/relationships/image" Target="../media/image701.png"/><Relationship Id="rId3" Type="http://schemas.microsoft.com/office/2007/relationships/hdphoto" Target="../media/hdphoto1.wdp"/><Relationship Id="rId7" Type="http://schemas.openxmlformats.org/officeDocument/2006/relationships/image" Target="../media/image69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681.png"/><Relationship Id="rId11" Type="http://schemas.openxmlformats.org/officeDocument/2006/relationships/image" Target="../media/image731.png"/><Relationship Id="rId5" Type="http://schemas.openxmlformats.org/officeDocument/2006/relationships/image" Target="../media/image671.png"/><Relationship Id="rId10" Type="http://schemas.openxmlformats.org/officeDocument/2006/relationships/image" Target="../media/image721.png"/><Relationship Id="rId4" Type="http://schemas.openxmlformats.org/officeDocument/2006/relationships/image" Target="../media/image650.png"/><Relationship Id="rId9" Type="http://schemas.openxmlformats.org/officeDocument/2006/relationships/image" Target="../media/image711.png"/></Relationships>
</file>

<file path=ppt/slides/_rels/slide65.xml.rels><?xml version="1.0" encoding="UTF-8" standalone="yes"?>
<Relationships xmlns="http://schemas.openxmlformats.org/package/2006/relationships"><Relationship Id="rId8" Type="http://schemas.openxmlformats.org/officeDocument/2006/relationships/image" Target="../media/image710.png"/><Relationship Id="rId3" Type="http://schemas.microsoft.com/office/2007/relationships/hdphoto" Target="../media/hdphoto1.wdp"/><Relationship Id="rId7" Type="http://schemas.openxmlformats.org/officeDocument/2006/relationships/image" Target="../media/image700.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690.png"/><Relationship Id="rId5" Type="http://schemas.openxmlformats.org/officeDocument/2006/relationships/image" Target="../media/image680.png"/><Relationship Id="rId10" Type="http://schemas.openxmlformats.org/officeDocument/2006/relationships/image" Target="../media/image730.png"/><Relationship Id="rId4" Type="http://schemas.openxmlformats.org/officeDocument/2006/relationships/image" Target="../media/image670.png"/><Relationship Id="rId9" Type="http://schemas.openxmlformats.org/officeDocument/2006/relationships/image" Target="../media/image720.png"/></Relationships>
</file>

<file path=ppt/slides/_rels/slide6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50.png"/><Relationship Id="rId7" Type="http://schemas.openxmlformats.org/officeDocument/2006/relationships/image" Target="../media/image790.png"/><Relationship Id="rId2" Type="http://schemas.openxmlformats.org/officeDocument/2006/relationships/image" Target="../media/image740.png"/><Relationship Id="rId1" Type="http://schemas.openxmlformats.org/officeDocument/2006/relationships/slideLayout" Target="../slideLayouts/slideLayout6.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 Id="rId9"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800.png"/><Relationship Id="rId4" Type="http://schemas.openxmlformats.org/officeDocument/2006/relationships/image" Target="../media/image291.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11.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jpeg"/></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Obiettivo del laboratorio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6" name="Immagine 5">
            <a:extLst>
              <a:ext uri="{FF2B5EF4-FFF2-40B4-BE49-F238E27FC236}">
                <a16:creationId xmlns:a16="http://schemas.microsoft.com/office/drawing/2014/main" id="{BA84B713-DE5F-A044-8D23-F578058ABFA3}"/>
              </a:ext>
            </a:extLst>
          </p:cNvPr>
          <p:cNvPicPr>
            <a:picLocks noChangeAspect="1"/>
          </p:cNvPicPr>
          <p:nvPr/>
        </p:nvPicPr>
        <p:blipFill>
          <a:blip r:embed="rId4"/>
          <a:stretch>
            <a:fillRect/>
          </a:stretch>
        </p:blipFill>
        <p:spPr>
          <a:xfrm>
            <a:off x="0" y="1560843"/>
            <a:ext cx="6068484" cy="2954876"/>
          </a:xfrm>
          <a:prstGeom prst="rect">
            <a:avLst/>
          </a:prstGeom>
        </p:spPr>
      </p:pic>
      <p:sp>
        <p:nvSpPr>
          <p:cNvPr id="8" name="CasellaDiTesto 7">
            <a:extLst>
              <a:ext uri="{FF2B5EF4-FFF2-40B4-BE49-F238E27FC236}">
                <a16:creationId xmlns:a16="http://schemas.microsoft.com/office/drawing/2014/main" id="{E2A77682-542C-B44A-9724-1942BF9ABF83}"/>
              </a:ext>
            </a:extLst>
          </p:cNvPr>
          <p:cNvSpPr txBox="1"/>
          <p:nvPr/>
        </p:nvSpPr>
        <p:spPr>
          <a:xfrm>
            <a:off x="107490" y="5446643"/>
            <a:ext cx="576322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Reference: </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https</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doi.org</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/10.1117/12.351660</a:t>
            </a:r>
          </a:p>
        </p:txBody>
      </p:sp>
      <p:sp>
        <p:nvSpPr>
          <p:cNvPr id="12" name="Rettangolo 11">
            <a:extLst>
              <a:ext uri="{FF2B5EF4-FFF2-40B4-BE49-F238E27FC236}">
                <a16:creationId xmlns:a16="http://schemas.microsoft.com/office/drawing/2014/main" id="{516D85CF-FC84-2448-835A-9142305DB276}"/>
              </a:ext>
            </a:extLst>
          </p:cNvPr>
          <p:cNvSpPr/>
          <p:nvPr/>
        </p:nvSpPr>
        <p:spPr>
          <a:xfrm>
            <a:off x="5870713" y="629920"/>
            <a:ext cx="6321287" cy="52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white">
                    <a:lumMod val="95000"/>
                  </a:prstClr>
                </a:solidFill>
                <a:effectLst/>
                <a:uLnTx/>
                <a:uFillTx/>
                <a:latin typeface="PT Serif Caption" panose="02060603050505020204" pitchFamily="18" charset="77"/>
                <a:ea typeface="+mn-ea"/>
                <a:cs typeface="+mn-cs"/>
              </a:rPr>
              <a:t>L’obiettivo del lavoro è stata la stesura di un codice che permetta di simulare un esperimento di </a:t>
            </a:r>
            <a:r>
              <a:rPr kumimoji="0" lang="it-IT" sz="2000" b="1" i="0" u="none" strike="noStrike" kern="1200" cap="none" spc="0" normalizeH="0" baseline="0" noProof="0" dirty="0" err="1">
                <a:ln>
                  <a:noFill/>
                </a:ln>
                <a:solidFill>
                  <a:prstClr val="white">
                    <a:lumMod val="95000"/>
                  </a:prstClr>
                </a:solidFill>
                <a:effectLst/>
                <a:uLnTx/>
                <a:uFillTx/>
                <a:latin typeface="PT Serif Caption" panose="02060603050505020204" pitchFamily="18" charset="77"/>
                <a:ea typeface="+mn-ea"/>
                <a:cs typeface="+mn-cs"/>
              </a:rPr>
              <a:t>ellissometria</a:t>
            </a:r>
            <a:r>
              <a:rPr kumimoji="0" lang="it-IT" sz="2000" b="1" i="0" u="none" strike="noStrike" kern="1200" cap="none" spc="0" normalizeH="0" baseline="0" noProof="0" dirty="0">
                <a:ln>
                  <a:noFill/>
                </a:ln>
                <a:solidFill>
                  <a:prstClr val="white">
                    <a:lumMod val="95000"/>
                  </a:prstClr>
                </a:solidFill>
                <a:effectLst/>
                <a:uLnTx/>
                <a:uFillTx/>
                <a:latin typeface="PT Serif Caption" panose="02060603050505020204" pitchFamily="18" charset="77"/>
                <a:ea typeface="+mn-ea"/>
                <a:cs typeface="+mn-cs"/>
              </a:rPr>
              <a:t>:</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white">
                    <a:lumMod val="95000"/>
                  </a:prstClr>
                </a:solidFill>
                <a:effectLst/>
                <a:uLnTx/>
                <a:uFillTx/>
                <a:latin typeface="PT Serif Caption" panose="02060603050505020204" pitchFamily="18" charset="77"/>
                <a:ea typeface="+mn-ea"/>
                <a:cs typeface="+mn-cs"/>
              </a:rPr>
              <a:t>Stesura di un codice </a:t>
            </a:r>
            <a:r>
              <a:rPr kumimoji="0" lang="it-IT" sz="1800" b="1" i="0" u="none" strike="noStrike" kern="1200" cap="none" spc="0" normalizeH="0" baseline="0" noProof="0" dirty="0" err="1">
                <a:ln>
                  <a:noFill/>
                </a:ln>
                <a:solidFill>
                  <a:prstClr val="white">
                    <a:lumMod val="95000"/>
                  </a:prstClr>
                </a:solidFill>
                <a:effectLst/>
                <a:uLnTx/>
                <a:uFillTx/>
                <a:latin typeface="PT Serif Caption" panose="02060603050505020204" pitchFamily="18" charset="77"/>
                <a:ea typeface="+mn-ea"/>
                <a:cs typeface="+mn-cs"/>
              </a:rPr>
              <a:t>python</a:t>
            </a:r>
            <a:r>
              <a:rPr kumimoji="0" lang="it-IT" sz="1800" b="1" i="0" u="none" strike="noStrike" kern="1200" cap="none" spc="0" normalizeH="0" baseline="0" noProof="0" dirty="0">
                <a:ln>
                  <a:noFill/>
                </a:ln>
                <a:solidFill>
                  <a:prstClr val="white">
                    <a:lumMod val="95000"/>
                  </a:prstClr>
                </a:solidFill>
                <a:effectLst/>
                <a:uLnTx/>
                <a:uFillTx/>
                <a:latin typeface="PT Serif Caption" panose="02060603050505020204" pitchFamily="18" charset="77"/>
                <a:ea typeface="+mn-ea"/>
                <a:cs typeface="+mn-cs"/>
              </a:rPr>
              <a:t> che, note la polarizzazione iniziale e le caratteristiche fisiche del campione, calcoli la polarizzazione della luce riflessa</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white">
                    <a:lumMod val="95000"/>
                  </a:prstClr>
                </a:solidFill>
                <a:effectLst/>
                <a:uLnTx/>
                <a:uFillTx/>
                <a:latin typeface="PT Serif Caption" panose="02060603050505020204" pitchFamily="18" charset="77"/>
                <a:ea typeface="+mn-ea"/>
                <a:cs typeface="+mn-cs"/>
              </a:rPr>
              <a:t>Rendere la simulazione delle grandezze </a:t>
            </a:r>
            <a:r>
              <a:rPr kumimoji="0" lang="it-IT" sz="1800" b="1" i="0" u="none" strike="noStrike" kern="1200" cap="none" spc="0" normalizeH="0" baseline="0" noProof="0" dirty="0" err="1">
                <a:ln>
                  <a:noFill/>
                </a:ln>
                <a:solidFill>
                  <a:prstClr val="white">
                    <a:lumMod val="95000"/>
                  </a:prstClr>
                </a:solidFill>
                <a:effectLst/>
                <a:uLnTx/>
                <a:uFillTx/>
                <a:latin typeface="PT Serif Caption" panose="02060603050505020204" pitchFamily="18" charset="77"/>
                <a:ea typeface="+mn-ea"/>
                <a:cs typeface="+mn-cs"/>
              </a:rPr>
              <a:t>ellissometriche</a:t>
            </a:r>
            <a:r>
              <a:rPr kumimoji="0" lang="it-IT" sz="1800" b="1" i="0" u="none" strike="noStrike" kern="1200" cap="none" spc="0" normalizeH="0" baseline="0" noProof="0" dirty="0">
                <a:ln>
                  <a:noFill/>
                </a:ln>
                <a:solidFill>
                  <a:prstClr val="white">
                    <a:lumMod val="95000"/>
                  </a:prstClr>
                </a:solidFill>
                <a:effectLst/>
                <a:uLnTx/>
                <a:uFillTx/>
                <a:latin typeface="PT Serif Caption" panose="02060603050505020204" pitchFamily="18" charset="77"/>
                <a:ea typeface="+mn-ea"/>
                <a:cs typeface="+mn-cs"/>
              </a:rPr>
              <a:t> sensibile alla variazione dell’angolo di incidenza</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1" i="0" u="none" strike="noStrike" kern="1200" cap="none" spc="0" normalizeH="0" baseline="0" noProof="0" dirty="0">
                <a:ln>
                  <a:noFill/>
                </a:ln>
                <a:solidFill>
                  <a:prstClr val="white">
                    <a:lumMod val="95000"/>
                  </a:prstClr>
                </a:solidFill>
                <a:effectLst/>
                <a:uLnTx/>
                <a:uFillTx/>
                <a:latin typeface="PT Serif Caption" panose="02060603050505020204" pitchFamily="18" charset="77"/>
                <a:ea typeface="+mn-ea"/>
                <a:cs typeface="+mn-cs"/>
              </a:rPr>
              <a:t>Implementare un’algebra dei quaternioni per la descrizione dell’interazione della luce con un nuovo mezzo</a:t>
            </a:r>
          </a:p>
        </p:txBody>
      </p:sp>
    </p:spTree>
    <p:extLst>
      <p:ext uri="{BB962C8B-B14F-4D97-AF65-F5344CB8AC3E}">
        <p14:creationId xmlns:p14="http://schemas.microsoft.com/office/powerpoint/2010/main" val="294334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Jones </a:t>
            </a:r>
            <a:r>
              <a:rPr lang="it-IT" sz="3200" b="1" dirty="0" err="1"/>
              <a:t>calculus</a:t>
            </a:r>
            <a:r>
              <a:rPr lang="it-IT" sz="3200" b="1" dirty="0"/>
              <a:t>: generatori delle matrici di Jones</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62A4DA7E-40AE-4D51-8E2C-567A480E9C5D}"/>
                  </a:ext>
                </a:extLst>
              </p:cNvPr>
              <p:cNvSpPr txBox="1"/>
              <p:nvPr/>
            </p:nvSpPr>
            <p:spPr>
              <a:xfrm>
                <a:off x="253218" y="858129"/>
                <a:ext cx="11685564" cy="3053400"/>
              </a:xfrm>
              <a:prstGeom prst="rect">
                <a:avLst/>
              </a:prstGeom>
              <a:noFill/>
            </p:spPr>
            <p:txBody>
              <a:bodyPr wrap="square" rtlCol="0">
                <a:spAutoFit/>
              </a:bodyPr>
              <a:lstStyle/>
              <a:p>
                <a:r>
                  <a:rPr lang="it-IT" sz="2800" dirty="0"/>
                  <a:t>Le matrici di Jones possono essere scritte in forma esponenziale (Jones, 1948):</a:t>
                </a:r>
              </a:p>
              <a:p>
                <a:pPr/>
                <a14:m>
                  <m:oMathPara xmlns:m="http://schemas.openxmlformats.org/officeDocument/2006/math">
                    <m:oMathParaPr>
                      <m:jc m:val="centerGroup"/>
                    </m:oMathParaPr>
                    <m:oMath xmlns:m="http://schemas.openxmlformats.org/officeDocument/2006/math">
                      <m:sSub>
                        <m:sSubPr>
                          <m:ctrlPr>
                            <a:rPr lang="it-IT" sz="2800" b="1" i="1">
                              <a:latin typeface="Cambria Math" panose="02040503050406030204" pitchFamily="18" charset="0"/>
                            </a:rPr>
                          </m:ctrlPr>
                        </m:sSubPr>
                        <m:e>
                          <m:r>
                            <a:rPr lang="it-IT" sz="2800" b="1" i="1">
                              <a:latin typeface="Cambria Math" panose="02040503050406030204" pitchFamily="18" charset="0"/>
                            </a:rPr>
                            <m:t>𝑱</m:t>
                          </m:r>
                        </m:e>
                        <m:sub>
                          <m:r>
                            <a:rPr lang="it-IT" sz="2800" i="1">
                              <a:latin typeface="Cambria Math" panose="02040503050406030204" pitchFamily="18" charset="0"/>
                            </a:rPr>
                            <m:t>𝑧</m:t>
                          </m:r>
                        </m:sub>
                      </m:sSub>
                      <m:r>
                        <a:rPr lang="it-IT" sz="2800" b="0" i="1" smtClean="0">
                          <a:latin typeface="Cambria Math" panose="02040503050406030204" pitchFamily="18" charset="0"/>
                        </a:rPr>
                        <m:t>=</m:t>
                      </m:r>
                      <m:r>
                        <m:rPr>
                          <m:sty m:val="p"/>
                        </m:rPr>
                        <a:rPr lang="it-IT" sz="2800" b="0" i="0" smtClean="0">
                          <a:latin typeface="Cambria Math" panose="02040503050406030204" pitchFamily="18" charset="0"/>
                        </a:rPr>
                        <m:t>exp</m:t>
                      </m:r>
                      <m:r>
                        <a:rPr lang="it-IT" sz="2800" b="0" i="1" smtClean="0">
                          <a:latin typeface="Cambria Math" panose="02040503050406030204" pitchFamily="18" charset="0"/>
                        </a:rPr>
                        <m:t>⁡(</m:t>
                      </m:r>
                      <m:r>
                        <a:rPr lang="it-IT" sz="2800" b="0" i="1" smtClean="0">
                          <a:latin typeface="Cambria Math" panose="02040503050406030204" pitchFamily="18" charset="0"/>
                        </a:rPr>
                        <m:t>𝑧</m:t>
                      </m:r>
                      <m:r>
                        <a:rPr lang="it-IT" sz="2800" b="1" i="1" smtClean="0">
                          <a:latin typeface="Cambria Math" panose="02040503050406030204" pitchFamily="18" charset="0"/>
                        </a:rPr>
                        <m:t>𝑵</m:t>
                      </m:r>
                      <m:r>
                        <a:rPr lang="it-IT" sz="2800" b="1" i="1" smtClean="0">
                          <a:latin typeface="Cambria Math" panose="02040503050406030204" pitchFamily="18" charset="0"/>
                        </a:rPr>
                        <m:t>)</m:t>
                      </m:r>
                    </m:oMath>
                  </m:oMathPara>
                </a14:m>
                <a:endParaRPr lang="it-IT" sz="2800" dirty="0"/>
              </a:p>
              <a:p>
                <a:r>
                  <a:rPr lang="it-IT" sz="2800" dirty="0"/>
                  <a:t>Dove </a:t>
                </a:r>
              </a:p>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𝑵</m:t>
                      </m:r>
                      <m:r>
                        <a:rPr lang="it-IT" sz="2800" b="1" i="1" smtClean="0">
                          <a:latin typeface="Cambria Math" panose="02040503050406030204" pitchFamily="18" charset="0"/>
                        </a:rPr>
                        <m:t>=</m:t>
                      </m:r>
                      <m:func>
                        <m:funcPr>
                          <m:ctrlPr>
                            <a:rPr lang="it-IT" sz="2800" b="1" i="1" smtClean="0">
                              <a:latin typeface="Cambria Math" panose="02040503050406030204" pitchFamily="18" charset="0"/>
                            </a:rPr>
                          </m:ctrlPr>
                        </m:funcPr>
                        <m:fName>
                          <m:limLow>
                            <m:limLowPr>
                              <m:ctrlPr>
                                <a:rPr lang="it-IT" sz="2800" b="1" i="1" smtClean="0">
                                  <a:latin typeface="Cambria Math" panose="02040503050406030204" pitchFamily="18" charset="0"/>
                                </a:rPr>
                              </m:ctrlPr>
                            </m:limLowPr>
                            <m:e>
                              <m:r>
                                <m:rPr>
                                  <m:sty m:val="p"/>
                                </m:rPr>
                                <a:rPr lang="it-IT" sz="2800" b="0" i="0" smtClean="0">
                                  <a:latin typeface="Cambria Math" panose="02040503050406030204" pitchFamily="18" charset="0"/>
                                </a:rPr>
                                <m:t>lim</m:t>
                              </m:r>
                            </m:e>
                            <m:lim>
                              <m:r>
                                <a:rPr lang="it-IT" sz="2800" b="0" i="1" smtClean="0">
                                  <a:latin typeface="Cambria Math" panose="02040503050406030204" pitchFamily="18" charset="0"/>
                                </a:rPr>
                                <m:t>𝑧</m:t>
                              </m:r>
                              <m:r>
                                <a:rPr lang="it-IT" sz="2800" b="0" i="1" smtClean="0">
                                  <a:latin typeface="Cambria Math" panose="02040503050406030204" pitchFamily="18" charset="0"/>
                                </a:rPr>
                                <m:t>→0</m:t>
                              </m:r>
                            </m:lim>
                          </m:limLow>
                        </m:fName>
                        <m:e>
                          <m:f>
                            <m:fPr>
                              <m:ctrlPr>
                                <a:rPr lang="it-IT" sz="2800" b="1" i="1" smtClean="0">
                                  <a:latin typeface="Cambria Math" panose="02040503050406030204" pitchFamily="18" charset="0"/>
                                </a:rPr>
                              </m:ctrlPr>
                            </m:fPr>
                            <m:num>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𝑱</m:t>
                                  </m:r>
                                </m:e>
                                <m:sub>
                                  <m:r>
                                    <a:rPr lang="it-IT" sz="2800" b="0" i="1" smtClean="0">
                                      <a:latin typeface="Cambria Math" panose="02040503050406030204" pitchFamily="18" charset="0"/>
                                    </a:rPr>
                                    <m:t>𝑧</m:t>
                                  </m:r>
                                </m:sub>
                              </m:sSub>
                              <m:r>
                                <a:rPr lang="it-IT" sz="2800" b="1" i="1" smtClean="0">
                                  <a:latin typeface="Cambria Math" panose="02040503050406030204" pitchFamily="18" charset="0"/>
                                </a:rPr>
                                <m:t>−</m:t>
                              </m:r>
                              <m:r>
                                <a:rPr lang="it-IT" sz="2800" b="1" i="1" smtClean="0">
                                  <a:latin typeface="Cambria Math" panose="02040503050406030204" pitchFamily="18" charset="0"/>
                                </a:rPr>
                                <m:t>𝟏</m:t>
                              </m:r>
                            </m:num>
                            <m:den>
                              <m:r>
                                <a:rPr lang="it-IT" sz="2800" b="0" i="1" smtClean="0">
                                  <a:latin typeface="Cambria Math" panose="02040503050406030204" pitchFamily="18" charset="0"/>
                                </a:rPr>
                                <m:t>𝑧</m:t>
                              </m:r>
                            </m:den>
                          </m:f>
                        </m:e>
                      </m:func>
                    </m:oMath>
                  </m:oMathPara>
                </a14:m>
                <a:endParaRPr lang="it-IT" sz="2800" dirty="0"/>
              </a:p>
              <a:p>
                <a:r>
                  <a:rPr lang="it-IT" sz="2800" dirty="0"/>
                  <a:t>è il generatore infinitesimo di </a:t>
                </a:r>
                <a14:m>
                  <m:oMath xmlns:m="http://schemas.openxmlformats.org/officeDocument/2006/math">
                    <m:r>
                      <a:rPr lang="it-IT" sz="2800" b="1" i="1">
                        <a:latin typeface="Cambria Math" panose="02040503050406030204" pitchFamily="18" charset="0"/>
                      </a:rPr>
                      <m:t>𝑱</m:t>
                    </m:r>
                    <m:r>
                      <a:rPr lang="it-IT" sz="2800" b="0" i="0" smtClean="0">
                        <a:latin typeface="Cambria Math" panose="02040503050406030204" pitchFamily="18" charset="0"/>
                      </a:rPr>
                      <m:t>.</m:t>
                    </m:r>
                  </m:oMath>
                </a14:m>
                <a:endParaRPr lang="it-IT" sz="2800" dirty="0"/>
              </a:p>
              <a:p>
                <a:endParaRPr lang="it-IT" sz="2800" dirty="0"/>
              </a:p>
            </p:txBody>
          </p:sp>
        </mc:Choice>
        <mc:Fallback xmlns="">
          <p:sp>
            <p:nvSpPr>
              <p:cNvPr id="2" name="CasellaDiTesto 1">
                <a:extLst>
                  <a:ext uri="{FF2B5EF4-FFF2-40B4-BE49-F238E27FC236}">
                    <a16:creationId xmlns:a16="http://schemas.microsoft.com/office/drawing/2014/main" id="{62A4DA7E-40AE-4D51-8E2C-567A480E9C5D}"/>
                  </a:ext>
                </a:extLst>
              </p:cNvPr>
              <p:cNvSpPr txBox="1">
                <a:spLocks noRot="1" noChangeAspect="1" noMove="1" noResize="1" noEditPoints="1" noAdjustHandles="1" noChangeArrowheads="1" noChangeShapeType="1" noTextEdit="1"/>
              </p:cNvSpPr>
              <p:nvPr/>
            </p:nvSpPr>
            <p:spPr>
              <a:xfrm>
                <a:off x="253218" y="858129"/>
                <a:ext cx="11685564" cy="3053400"/>
              </a:xfrm>
              <a:prstGeom prst="rect">
                <a:avLst/>
              </a:prstGeom>
              <a:blipFill>
                <a:blip r:embed="rId4"/>
                <a:stretch>
                  <a:fillRect l="-1096" t="-1996"/>
                </a:stretch>
              </a:blipFill>
            </p:spPr>
            <p:txBody>
              <a:bodyPr/>
              <a:lstStyle/>
              <a:p>
                <a:r>
                  <a:rPr lang="it-IT">
                    <a:noFill/>
                  </a:rPr>
                  <a:t> </a:t>
                </a:r>
              </a:p>
            </p:txBody>
          </p:sp>
        </mc:Fallback>
      </mc:AlternateContent>
      <p:sp>
        <p:nvSpPr>
          <p:cNvPr id="3" name="Cubo 2">
            <a:extLst>
              <a:ext uri="{FF2B5EF4-FFF2-40B4-BE49-F238E27FC236}">
                <a16:creationId xmlns:a16="http://schemas.microsoft.com/office/drawing/2014/main" id="{1605D7FF-227E-4B5E-8549-071FAC50A0E8}"/>
              </a:ext>
            </a:extLst>
          </p:cNvPr>
          <p:cNvSpPr/>
          <p:nvPr/>
        </p:nvSpPr>
        <p:spPr>
          <a:xfrm flipH="1">
            <a:off x="8046720" y="2678408"/>
            <a:ext cx="3619305" cy="2466241"/>
          </a:xfrm>
          <a:prstGeom prst="cube">
            <a:avLst/>
          </a:prstGeom>
          <a:blipFill>
            <a:blip r:embed="rId5"/>
            <a:tile tx="0" ty="0" sx="100000" sy="100000" flip="none" algn="tl"/>
          </a:bli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 name="Connettore 2 4">
            <a:extLst>
              <a:ext uri="{FF2B5EF4-FFF2-40B4-BE49-F238E27FC236}">
                <a16:creationId xmlns:a16="http://schemas.microsoft.com/office/drawing/2014/main" id="{EEC8CDCD-04B9-4C50-8977-EB408947CFF8}"/>
              </a:ext>
            </a:extLst>
          </p:cNvPr>
          <p:cNvCxnSpPr/>
          <p:nvPr/>
        </p:nvCxnSpPr>
        <p:spPr>
          <a:xfrm>
            <a:off x="8046720" y="2384829"/>
            <a:ext cx="29823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DB4BABAC-30C8-479D-B4E1-13502DEFB56B}"/>
                  </a:ext>
                </a:extLst>
              </p:cNvPr>
              <p:cNvSpPr txBox="1"/>
              <p:nvPr/>
            </p:nvSpPr>
            <p:spPr>
              <a:xfrm>
                <a:off x="10789139" y="1849509"/>
                <a:ext cx="2610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sz="2800" b="0" i="1" smtClean="0">
                              <a:latin typeface="Cambria Math" panose="02040503050406030204" pitchFamily="18" charset="0"/>
                            </a:rPr>
                          </m:ctrlPr>
                        </m:accPr>
                        <m:e>
                          <m:r>
                            <a:rPr lang="it-IT" sz="2800" i="1">
                              <a:latin typeface="Cambria Math" panose="02040503050406030204" pitchFamily="18" charset="0"/>
                            </a:rPr>
                            <m:t>𝑧</m:t>
                          </m:r>
                        </m:e>
                      </m:acc>
                    </m:oMath>
                  </m:oMathPara>
                </a14:m>
                <a:endParaRPr lang="it-IT" sz="2800" dirty="0"/>
              </a:p>
            </p:txBody>
          </p:sp>
        </mc:Choice>
        <mc:Fallback xmlns="">
          <p:sp>
            <p:nvSpPr>
              <p:cNvPr id="6" name="CasellaDiTesto 5">
                <a:extLst>
                  <a:ext uri="{FF2B5EF4-FFF2-40B4-BE49-F238E27FC236}">
                    <a16:creationId xmlns:a16="http://schemas.microsoft.com/office/drawing/2014/main" id="{DB4BABAC-30C8-479D-B4E1-13502DEFB56B}"/>
                  </a:ext>
                </a:extLst>
              </p:cNvPr>
              <p:cNvSpPr txBox="1">
                <a:spLocks noRot="1" noChangeAspect="1" noMove="1" noResize="1" noEditPoints="1" noAdjustHandles="1" noChangeArrowheads="1" noChangeShapeType="1" noTextEdit="1"/>
              </p:cNvSpPr>
              <p:nvPr/>
            </p:nvSpPr>
            <p:spPr>
              <a:xfrm>
                <a:off x="10789139" y="1849509"/>
                <a:ext cx="261032" cy="430887"/>
              </a:xfrm>
              <a:prstGeom prst="rect">
                <a:avLst/>
              </a:prstGeom>
              <a:blipFill>
                <a:blip r:embed="rId6"/>
                <a:stretch>
                  <a:fillRect/>
                </a:stretch>
              </a:blipFill>
            </p:spPr>
            <p:txBody>
              <a:bodyPr/>
              <a:lstStyle/>
              <a:p>
                <a:r>
                  <a:rPr lang="it-IT">
                    <a:noFill/>
                  </a:rPr>
                  <a:t> </a:t>
                </a:r>
              </a:p>
            </p:txBody>
          </p:sp>
        </mc:Fallback>
      </mc:AlternateContent>
      <p:cxnSp>
        <p:nvCxnSpPr>
          <p:cNvPr id="12" name="Connettore diritto 11">
            <a:extLst>
              <a:ext uri="{FF2B5EF4-FFF2-40B4-BE49-F238E27FC236}">
                <a16:creationId xmlns:a16="http://schemas.microsoft.com/office/drawing/2014/main" id="{D7AB51F1-97B1-44DD-817B-4775D4E2B124}"/>
              </a:ext>
            </a:extLst>
          </p:cNvPr>
          <p:cNvCxnSpPr>
            <a:cxnSpLocks/>
          </p:cNvCxnSpPr>
          <p:nvPr/>
        </p:nvCxnSpPr>
        <p:spPr>
          <a:xfrm>
            <a:off x="9411286" y="2692083"/>
            <a:ext cx="604911" cy="61861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 name="Connettore diritto 14">
            <a:extLst>
              <a:ext uri="{FF2B5EF4-FFF2-40B4-BE49-F238E27FC236}">
                <a16:creationId xmlns:a16="http://schemas.microsoft.com/office/drawing/2014/main" id="{475E71FA-0EE0-4340-BDCE-3FDD752A3A3F}"/>
              </a:ext>
            </a:extLst>
          </p:cNvPr>
          <p:cNvCxnSpPr>
            <a:cxnSpLocks/>
          </p:cNvCxnSpPr>
          <p:nvPr/>
        </p:nvCxnSpPr>
        <p:spPr>
          <a:xfrm>
            <a:off x="10016197" y="3305543"/>
            <a:ext cx="0" cy="183910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9" name="Connettore diritto 18">
            <a:extLst>
              <a:ext uri="{FF2B5EF4-FFF2-40B4-BE49-F238E27FC236}">
                <a16:creationId xmlns:a16="http://schemas.microsoft.com/office/drawing/2014/main" id="{6D6B0513-485B-4597-BE45-98B9BE995B85}"/>
              </a:ext>
            </a:extLst>
          </p:cNvPr>
          <p:cNvCxnSpPr>
            <a:cxnSpLocks/>
          </p:cNvCxnSpPr>
          <p:nvPr/>
        </p:nvCxnSpPr>
        <p:spPr>
          <a:xfrm>
            <a:off x="9411286" y="2213018"/>
            <a:ext cx="0" cy="31987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Rettangolo 20">
                <a:extLst>
                  <a:ext uri="{FF2B5EF4-FFF2-40B4-BE49-F238E27FC236}">
                    <a16:creationId xmlns:a16="http://schemas.microsoft.com/office/drawing/2014/main" id="{9E233054-7F42-4CD0-BE04-1CDBE519494C}"/>
                  </a:ext>
                </a:extLst>
              </p:cNvPr>
              <p:cNvSpPr/>
              <p:nvPr/>
            </p:nvSpPr>
            <p:spPr>
              <a:xfrm>
                <a:off x="9122681" y="3722676"/>
                <a:ext cx="577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800" b="1" i="1">
                              <a:latin typeface="Cambria Math" panose="02040503050406030204" pitchFamily="18" charset="0"/>
                            </a:rPr>
                          </m:ctrlPr>
                        </m:sSubPr>
                        <m:e>
                          <m:r>
                            <a:rPr lang="it-IT" sz="2800" b="1" i="1">
                              <a:latin typeface="Cambria Math" panose="02040503050406030204" pitchFamily="18" charset="0"/>
                            </a:rPr>
                            <m:t>𝑱</m:t>
                          </m:r>
                        </m:e>
                        <m:sub>
                          <m:r>
                            <a:rPr lang="it-IT" sz="2800" i="1">
                              <a:latin typeface="Cambria Math" panose="02040503050406030204" pitchFamily="18" charset="0"/>
                            </a:rPr>
                            <m:t>𝑧</m:t>
                          </m:r>
                        </m:sub>
                      </m:sSub>
                    </m:oMath>
                  </m:oMathPara>
                </a14:m>
                <a:endParaRPr lang="it-IT" sz="2800" dirty="0"/>
              </a:p>
            </p:txBody>
          </p:sp>
        </mc:Choice>
        <mc:Fallback xmlns="">
          <p:sp>
            <p:nvSpPr>
              <p:cNvPr id="21" name="Rettangolo 20">
                <a:extLst>
                  <a:ext uri="{FF2B5EF4-FFF2-40B4-BE49-F238E27FC236}">
                    <a16:creationId xmlns:a16="http://schemas.microsoft.com/office/drawing/2014/main" id="{9E233054-7F42-4CD0-BE04-1CDBE519494C}"/>
                  </a:ext>
                </a:extLst>
              </p:cNvPr>
              <p:cNvSpPr>
                <a:spLocks noRot="1" noChangeAspect="1" noMove="1" noResize="1" noEditPoints="1" noAdjustHandles="1" noChangeArrowheads="1" noChangeShapeType="1" noTextEdit="1"/>
              </p:cNvSpPr>
              <p:nvPr/>
            </p:nvSpPr>
            <p:spPr>
              <a:xfrm>
                <a:off x="9122681" y="3722676"/>
                <a:ext cx="577209" cy="523220"/>
              </a:xfrm>
              <a:prstGeom prst="rect">
                <a:avLst/>
              </a:prstGeom>
              <a:blipFill>
                <a:blip r:embed="rId7"/>
                <a:stretch>
                  <a:fillRect/>
                </a:stretch>
              </a:blipFill>
            </p:spPr>
            <p:txBody>
              <a:bodyPr/>
              <a:lstStyle/>
              <a:p>
                <a:r>
                  <a:rPr lang="it-IT">
                    <a:noFill/>
                  </a:rPr>
                  <a:t> </a:t>
                </a:r>
              </a:p>
            </p:txBody>
          </p:sp>
        </mc:Fallback>
      </mc:AlternateContent>
      <p:cxnSp>
        <p:nvCxnSpPr>
          <p:cNvPr id="22" name="Connettore diritto 21">
            <a:extLst>
              <a:ext uri="{FF2B5EF4-FFF2-40B4-BE49-F238E27FC236}">
                <a16:creationId xmlns:a16="http://schemas.microsoft.com/office/drawing/2014/main" id="{6ED106A6-B666-4B52-80DA-B763DCF679CC}"/>
              </a:ext>
            </a:extLst>
          </p:cNvPr>
          <p:cNvCxnSpPr>
            <a:cxnSpLocks/>
          </p:cNvCxnSpPr>
          <p:nvPr/>
        </p:nvCxnSpPr>
        <p:spPr>
          <a:xfrm>
            <a:off x="8046720" y="2213017"/>
            <a:ext cx="0" cy="31987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Rettangolo 22">
                <a:extLst>
                  <a:ext uri="{FF2B5EF4-FFF2-40B4-BE49-F238E27FC236}">
                    <a16:creationId xmlns:a16="http://schemas.microsoft.com/office/drawing/2014/main" id="{4A9BE0A5-728B-4530-AF3E-F1D21A086BCB}"/>
                  </a:ext>
                </a:extLst>
              </p:cNvPr>
              <p:cNvSpPr/>
              <p:nvPr/>
            </p:nvSpPr>
            <p:spPr>
              <a:xfrm>
                <a:off x="8024572" y="1808307"/>
                <a:ext cx="4651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800" i="1">
                          <a:latin typeface="Cambria Math" panose="02040503050406030204" pitchFamily="18" charset="0"/>
                        </a:rPr>
                        <m:t>0</m:t>
                      </m:r>
                    </m:oMath>
                  </m:oMathPara>
                </a14:m>
                <a:endParaRPr lang="it-IT" sz="2800" dirty="0"/>
              </a:p>
            </p:txBody>
          </p:sp>
        </mc:Choice>
        <mc:Fallback xmlns="">
          <p:sp>
            <p:nvSpPr>
              <p:cNvPr id="23" name="Rettangolo 22">
                <a:extLst>
                  <a:ext uri="{FF2B5EF4-FFF2-40B4-BE49-F238E27FC236}">
                    <a16:creationId xmlns:a16="http://schemas.microsoft.com/office/drawing/2014/main" id="{4A9BE0A5-728B-4530-AF3E-F1D21A086BCB}"/>
                  </a:ext>
                </a:extLst>
              </p:cNvPr>
              <p:cNvSpPr>
                <a:spLocks noRot="1" noChangeAspect="1" noMove="1" noResize="1" noEditPoints="1" noAdjustHandles="1" noChangeArrowheads="1" noChangeShapeType="1" noTextEdit="1"/>
              </p:cNvSpPr>
              <p:nvPr/>
            </p:nvSpPr>
            <p:spPr>
              <a:xfrm>
                <a:off x="8024572" y="1808307"/>
                <a:ext cx="465192" cy="523220"/>
              </a:xfrm>
              <a:prstGeom prst="rect">
                <a:avLst/>
              </a:prstGeom>
              <a:blipFill>
                <a:blip r:embed="rId8"/>
                <a:stretch>
                  <a:fillRect/>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7EEB7D50-A8C9-490F-B3F3-D35F15C18402}"/>
              </a:ext>
            </a:extLst>
          </p:cNvPr>
          <p:cNvSpPr txBox="1"/>
          <p:nvPr/>
        </p:nvSpPr>
        <p:spPr>
          <a:xfrm>
            <a:off x="3319975" y="5234889"/>
            <a:ext cx="8872025" cy="646331"/>
          </a:xfrm>
          <a:prstGeom prst="rect">
            <a:avLst/>
          </a:prstGeom>
          <a:noFill/>
        </p:spPr>
        <p:txBody>
          <a:bodyPr wrap="square" rtlCol="0">
            <a:spAutoFit/>
          </a:bodyPr>
          <a:lstStyle/>
          <a:p>
            <a:r>
              <a:rPr lang="it-IT" dirty="0"/>
              <a:t>R. Clark Jones, «A new </a:t>
            </a:r>
            <a:r>
              <a:rPr lang="it-IT" dirty="0" err="1"/>
              <a:t>calculus</a:t>
            </a:r>
            <a:r>
              <a:rPr lang="it-IT" dirty="0"/>
              <a:t> for the treatment of optical systems. VII. </a:t>
            </a:r>
            <a:r>
              <a:rPr lang="it-IT" dirty="0" err="1"/>
              <a:t>Properties</a:t>
            </a:r>
            <a:r>
              <a:rPr lang="it-IT" dirty="0"/>
              <a:t> of the N-</a:t>
            </a:r>
            <a:r>
              <a:rPr lang="it-IT" dirty="0" err="1"/>
              <a:t>matrices</a:t>
            </a:r>
            <a:r>
              <a:rPr lang="it-IT" dirty="0"/>
              <a:t>», Journal of the Optical Society of America, </a:t>
            </a:r>
            <a:r>
              <a:rPr lang="it-IT" dirty="0" err="1"/>
              <a:t>vol</a:t>
            </a:r>
            <a:r>
              <a:rPr lang="it-IT" dirty="0"/>
              <a:t> 38, </a:t>
            </a:r>
            <a:r>
              <a:rPr lang="it-IT" dirty="0" err="1"/>
              <a:t>number</a:t>
            </a:r>
            <a:r>
              <a:rPr lang="it-IT" dirty="0"/>
              <a:t> 8, </a:t>
            </a:r>
            <a:r>
              <a:rPr lang="it-IT" dirty="0" err="1"/>
              <a:t>august</a:t>
            </a:r>
            <a:r>
              <a:rPr lang="it-IT" dirty="0"/>
              <a:t> 1948 </a:t>
            </a:r>
          </a:p>
        </p:txBody>
      </p:sp>
    </p:spTree>
    <p:extLst>
      <p:ext uri="{BB962C8B-B14F-4D97-AF65-F5344CB8AC3E}">
        <p14:creationId xmlns:p14="http://schemas.microsoft.com/office/powerpoint/2010/main" val="2755711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Jones </a:t>
            </a:r>
            <a:r>
              <a:rPr lang="it-IT" sz="3200" b="1" dirty="0" err="1"/>
              <a:t>calculus</a:t>
            </a:r>
            <a:r>
              <a:rPr lang="it-IT" sz="3200" b="1" dirty="0"/>
              <a:t>: generatori delle matrici di Jones</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1FB5C3C4-E5E0-4E35-B9E3-1A72F05B663E}"/>
                  </a:ext>
                </a:extLst>
              </p:cNvPr>
              <p:cNvSpPr txBox="1"/>
              <p:nvPr/>
            </p:nvSpPr>
            <p:spPr>
              <a:xfrm>
                <a:off x="241792" y="765586"/>
                <a:ext cx="11685564" cy="954107"/>
              </a:xfrm>
              <a:prstGeom prst="rect">
                <a:avLst/>
              </a:prstGeom>
              <a:noFill/>
            </p:spPr>
            <p:txBody>
              <a:bodyPr wrap="square" rtlCol="0">
                <a:spAutoFit/>
              </a:bodyPr>
              <a:lstStyle/>
              <a:p>
                <a:r>
                  <a:rPr lang="it-IT" sz="2800" dirty="0"/>
                  <a:t>La forma sia di </a:t>
                </a:r>
                <a14:m>
                  <m:oMath xmlns:m="http://schemas.openxmlformats.org/officeDocument/2006/math">
                    <m:r>
                      <a:rPr lang="it-IT" sz="2800" b="1" i="1">
                        <a:latin typeface="Cambria Math" panose="02040503050406030204" pitchFamily="18" charset="0"/>
                      </a:rPr>
                      <m:t>𝑵</m:t>
                    </m:r>
                  </m:oMath>
                </a14:m>
                <a:r>
                  <a:rPr lang="it-IT" sz="2800" dirty="0"/>
                  <a:t> che di </a:t>
                </a:r>
                <a14:m>
                  <m:oMath xmlns:m="http://schemas.openxmlformats.org/officeDocument/2006/math">
                    <m:r>
                      <a:rPr lang="it-IT" sz="2800" b="1" i="1" smtClean="0">
                        <a:latin typeface="Cambria Math" panose="02040503050406030204" pitchFamily="18" charset="0"/>
                      </a:rPr>
                      <m:t>𝑱</m:t>
                    </m:r>
                  </m:oMath>
                </a14:m>
                <a:r>
                  <a:rPr lang="it-IT" sz="2800" dirty="0"/>
                  <a:t> ha una corrispondenza con otto proprietà ottiche di </a:t>
                </a:r>
                <a:r>
                  <a:rPr lang="it-IT" sz="2800" u="sng" dirty="0"/>
                  <a:t>base</a:t>
                </a:r>
                <a:r>
                  <a:rPr lang="it-IT" sz="2800" dirty="0"/>
                  <a:t> (esaustive e mutualmente esclusive)</a:t>
                </a:r>
                <a:r>
                  <a:rPr lang="it-IT" sz="2800" b="1" dirty="0"/>
                  <a:t>:</a:t>
                </a:r>
              </a:p>
            </p:txBody>
          </p:sp>
        </mc:Choice>
        <mc:Fallback xmlns="">
          <p:sp>
            <p:nvSpPr>
              <p:cNvPr id="8" name="CasellaDiTesto 7">
                <a:extLst>
                  <a:ext uri="{FF2B5EF4-FFF2-40B4-BE49-F238E27FC236}">
                    <a16:creationId xmlns:a16="http://schemas.microsoft.com/office/drawing/2014/main" id="{1FB5C3C4-E5E0-4E35-B9E3-1A72F05B663E}"/>
                  </a:ext>
                </a:extLst>
              </p:cNvPr>
              <p:cNvSpPr txBox="1">
                <a:spLocks noRot="1" noChangeAspect="1" noMove="1" noResize="1" noEditPoints="1" noAdjustHandles="1" noChangeArrowheads="1" noChangeShapeType="1" noTextEdit="1"/>
              </p:cNvSpPr>
              <p:nvPr/>
            </p:nvSpPr>
            <p:spPr>
              <a:xfrm>
                <a:off x="241792" y="765586"/>
                <a:ext cx="11685564" cy="954107"/>
              </a:xfrm>
              <a:prstGeom prst="rect">
                <a:avLst/>
              </a:prstGeom>
              <a:blipFill>
                <a:blip r:embed="rId4"/>
                <a:stretch>
                  <a:fillRect l="-1095" t="-6410" b="-1794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Rettangolo 2">
                <a:extLst>
                  <a:ext uri="{FF2B5EF4-FFF2-40B4-BE49-F238E27FC236}">
                    <a16:creationId xmlns:a16="http://schemas.microsoft.com/office/drawing/2014/main" id="{6C146334-9B65-4C53-AB2B-DAA686D81764}"/>
                  </a:ext>
                </a:extLst>
              </p:cNvPr>
              <p:cNvSpPr/>
              <p:nvPr/>
            </p:nvSpPr>
            <p:spPr>
              <a:xfrm>
                <a:off x="241792" y="1703502"/>
                <a:ext cx="6096000" cy="3043141"/>
              </a:xfrm>
              <a:prstGeom prst="rect">
                <a:avLst/>
              </a:prstGeom>
            </p:spPr>
            <p:txBody>
              <a:bodyPr wrap="square" numCol="1">
                <a:spAutoFit/>
              </a:bodyPr>
              <a:lstStyle/>
              <a:p>
                <a:pPr marL="457200" indent="-457200">
                  <a:buFont typeface="Arial" panose="020B0604020202020204" pitchFamily="34" charset="0"/>
                  <a:buChar char="•"/>
                </a:pPr>
                <a:r>
                  <a:rPr lang="it-IT" sz="2500" b="1" dirty="0"/>
                  <a:t>Ritardo (isotropo): </a:t>
                </a:r>
                <a14:m>
                  <m:oMath xmlns:m="http://schemas.openxmlformats.org/officeDocument/2006/math">
                    <m:r>
                      <a:rPr lang="it-IT" sz="2500" b="1" i="0" smtClean="0">
                        <a:latin typeface="Cambria Math" panose="02040503050406030204" pitchFamily="18" charset="0"/>
                      </a:rPr>
                      <m:t>            −</m:t>
                    </m:r>
                    <m:r>
                      <a:rPr lang="it-IT" sz="2500" b="0" i="1" smtClean="0">
                        <a:latin typeface="Cambria Math" panose="02040503050406030204" pitchFamily="18" charset="0"/>
                      </a:rPr>
                      <m:t>𝜂</m:t>
                    </m:r>
                    <m:d>
                      <m:dPr>
                        <m:ctrlPr>
                          <a:rPr lang="it-IT" sz="2500" b="1" i="1">
                            <a:latin typeface="Cambria Math" panose="02040503050406030204" pitchFamily="18" charset="0"/>
                          </a:rPr>
                        </m:ctrlPr>
                      </m:dPr>
                      <m:e>
                        <m:m>
                          <m:mPr>
                            <m:mcs>
                              <m:mc>
                                <m:mcPr>
                                  <m:count m:val="2"/>
                                  <m:mcJc m:val="center"/>
                                </m:mcPr>
                              </m:mc>
                            </m:mcs>
                            <m:ctrlPr>
                              <a:rPr lang="it-IT" sz="2500" b="1" i="1">
                                <a:latin typeface="Cambria Math" panose="02040503050406030204" pitchFamily="18" charset="0"/>
                              </a:rPr>
                            </m:ctrlPr>
                          </m:mPr>
                          <m:mr>
                            <m:e>
                              <m:r>
                                <m:rPr>
                                  <m:brk m:alnAt="7"/>
                                </m:rPr>
                                <a:rPr lang="it-IT" sz="2500" i="1">
                                  <a:latin typeface="Cambria Math" panose="02040503050406030204" pitchFamily="18" charset="0"/>
                                </a:rPr>
                                <m:t>𝑖</m:t>
                              </m:r>
                            </m:e>
                            <m:e>
                              <m:r>
                                <a:rPr lang="it-IT" sz="2500" i="1">
                                  <a:latin typeface="Cambria Math" panose="02040503050406030204" pitchFamily="18" charset="0"/>
                                </a:rPr>
                                <m:t>0</m:t>
                              </m:r>
                            </m:e>
                          </m:mr>
                          <m:mr>
                            <m:e>
                              <m:r>
                                <a:rPr lang="it-IT" sz="2500" i="1">
                                  <a:latin typeface="Cambria Math" panose="02040503050406030204" pitchFamily="18" charset="0"/>
                                </a:rPr>
                                <m:t>0</m:t>
                              </m:r>
                            </m:e>
                            <m:e>
                              <m:r>
                                <a:rPr lang="it-IT" sz="2500" i="1">
                                  <a:latin typeface="Cambria Math" panose="02040503050406030204" pitchFamily="18" charset="0"/>
                                </a:rPr>
                                <m:t>𝑖</m:t>
                              </m:r>
                            </m:e>
                          </m:mr>
                        </m:m>
                      </m:e>
                    </m:d>
                  </m:oMath>
                </a14:m>
                <a:endParaRPr lang="it-IT" sz="2500" b="1" dirty="0"/>
              </a:p>
              <a:p>
                <a:pPr marL="457200" indent="-457200">
                  <a:buFont typeface="Arial" panose="020B0604020202020204" pitchFamily="34" charset="0"/>
                  <a:buChar char="•"/>
                </a:pPr>
                <a:r>
                  <a:rPr lang="it-IT" sz="2500" b="1" dirty="0"/>
                  <a:t>Assorbimento (isotropo)</a:t>
                </a:r>
                <a:r>
                  <a:rPr lang="it-IT" sz="2500" dirty="0"/>
                  <a:t>:</a:t>
                </a:r>
                <a:r>
                  <a:rPr lang="it-IT" sz="2500" b="1" dirty="0"/>
                  <a:t> </a:t>
                </a:r>
                <a14:m>
                  <m:oMath xmlns:m="http://schemas.openxmlformats.org/officeDocument/2006/math">
                    <m:r>
                      <a:rPr lang="it-IT" sz="2500" b="1">
                        <a:latin typeface="Cambria Math" panose="02040503050406030204" pitchFamily="18" charset="0"/>
                      </a:rPr>
                      <m:t>−</m:t>
                    </m:r>
                    <m:r>
                      <a:rPr lang="it-IT" sz="2500" b="0" i="1" smtClean="0">
                        <a:latin typeface="Cambria Math" panose="02040503050406030204" pitchFamily="18" charset="0"/>
                      </a:rPr>
                      <m:t>𝜅</m:t>
                    </m:r>
                    <m:d>
                      <m:dPr>
                        <m:ctrlPr>
                          <a:rPr lang="it-IT" sz="2500" b="1" i="1">
                            <a:latin typeface="Cambria Math" panose="02040503050406030204" pitchFamily="18" charset="0"/>
                          </a:rPr>
                        </m:ctrlPr>
                      </m:dPr>
                      <m:e>
                        <m:m>
                          <m:mPr>
                            <m:mcs>
                              <m:mc>
                                <m:mcPr>
                                  <m:count m:val="2"/>
                                  <m:mcJc m:val="center"/>
                                </m:mcPr>
                              </m:mc>
                            </m:mcs>
                            <m:ctrlPr>
                              <a:rPr lang="it-IT" sz="2500" i="1">
                                <a:latin typeface="Cambria Math" panose="02040503050406030204" pitchFamily="18" charset="0"/>
                              </a:rPr>
                            </m:ctrlPr>
                          </m:mPr>
                          <m:mr>
                            <m:e>
                              <m:r>
                                <a:rPr lang="it-IT" sz="2500" i="1">
                                  <a:latin typeface="Cambria Math" panose="02040503050406030204" pitchFamily="18" charset="0"/>
                                </a:rPr>
                                <m:t>1</m:t>
                              </m:r>
                            </m:e>
                            <m:e>
                              <m:r>
                                <a:rPr lang="it-IT" sz="2500" i="1">
                                  <a:latin typeface="Cambria Math" panose="02040503050406030204" pitchFamily="18" charset="0"/>
                                </a:rPr>
                                <m:t>0</m:t>
                              </m:r>
                            </m:e>
                          </m:mr>
                          <m:mr>
                            <m:e>
                              <m:r>
                                <a:rPr lang="it-IT" sz="2500" i="1">
                                  <a:latin typeface="Cambria Math" panose="02040503050406030204" pitchFamily="18" charset="0"/>
                                </a:rPr>
                                <m:t>0</m:t>
                              </m:r>
                            </m:e>
                            <m:e>
                              <m:r>
                                <a:rPr lang="it-IT" sz="2500" i="1">
                                  <a:latin typeface="Cambria Math" panose="02040503050406030204" pitchFamily="18" charset="0"/>
                                </a:rPr>
                                <m:t>1</m:t>
                              </m:r>
                            </m:e>
                          </m:mr>
                        </m:m>
                      </m:e>
                    </m:d>
                  </m:oMath>
                </a14:m>
                <a:endParaRPr lang="it-IT" sz="2500" b="1" dirty="0"/>
              </a:p>
              <a:p>
                <a:pPr marL="457200" indent="-457200">
                  <a:buFont typeface="Arial" panose="020B0604020202020204" pitchFamily="34" charset="0"/>
                  <a:buChar char="•"/>
                </a:pPr>
                <a:r>
                  <a:rPr lang="it-IT" sz="2500" b="1" dirty="0"/>
                  <a:t>Dicroismo lineare:            </a:t>
                </a:r>
                <a14:m>
                  <m:oMath xmlns:m="http://schemas.openxmlformats.org/officeDocument/2006/math">
                    <m:r>
                      <m:rPr>
                        <m:sty m:val="p"/>
                      </m:rPr>
                      <a:rPr lang="it-IT" sz="2500" b="0" i="0" smtClean="0">
                        <a:latin typeface="Cambria Math" panose="02040503050406030204" pitchFamily="18" charset="0"/>
                      </a:rPr>
                      <m:t>LD</m:t>
                    </m:r>
                    <m:d>
                      <m:dPr>
                        <m:ctrlPr>
                          <a:rPr lang="it-IT" sz="2500" b="1" i="1">
                            <a:latin typeface="Cambria Math" panose="02040503050406030204" pitchFamily="18" charset="0"/>
                          </a:rPr>
                        </m:ctrlPr>
                      </m:dPr>
                      <m:e>
                        <m:m>
                          <m:mPr>
                            <m:mcs>
                              <m:mc>
                                <m:mcPr>
                                  <m:count m:val="2"/>
                                  <m:mcJc m:val="center"/>
                                </m:mcPr>
                              </m:mc>
                            </m:mcs>
                            <m:ctrlPr>
                              <a:rPr lang="it-IT" sz="2500" i="1">
                                <a:latin typeface="Cambria Math" panose="02040503050406030204" pitchFamily="18" charset="0"/>
                              </a:rPr>
                            </m:ctrlPr>
                          </m:mPr>
                          <m:mr>
                            <m:e>
                              <m:r>
                                <a:rPr lang="it-IT" sz="2500" i="1">
                                  <a:latin typeface="Cambria Math" panose="02040503050406030204" pitchFamily="18" charset="0"/>
                                </a:rPr>
                                <m:t>1</m:t>
                              </m:r>
                            </m:e>
                            <m:e>
                              <m:r>
                                <a:rPr lang="it-IT" sz="2500" i="1">
                                  <a:latin typeface="Cambria Math" panose="02040503050406030204" pitchFamily="18" charset="0"/>
                                </a:rPr>
                                <m:t>0</m:t>
                              </m:r>
                            </m:e>
                          </m:mr>
                          <m:mr>
                            <m:e>
                              <m:r>
                                <a:rPr lang="it-IT" sz="2500" i="1">
                                  <a:latin typeface="Cambria Math" panose="02040503050406030204" pitchFamily="18" charset="0"/>
                                </a:rPr>
                                <m:t>0</m:t>
                              </m:r>
                            </m:e>
                            <m:e>
                              <m:r>
                                <a:rPr lang="it-IT" sz="2500" i="1">
                                  <a:latin typeface="Cambria Math" panose="02040503050406030204" pitchFamily="18" charset="0"/>
                                </a:rPr>
                                <m:t>−1</m:t>
                              </m:r>
                            </m:e>
                          </m:mr>
                        </m:m>
                      </m:e>
                    </m:d>
                  </m:oMath>
                </a14:m>
                <a:endParaRPr lang="it-IT" sz="2500" b="1" dirty="0"/>
              </a:p>
              <a:p>
                <a:pPr marL="457200" indent="-457200">
                  <a:buFont typeface="Arial" panose="020B0604020202020204" pitchFamily="34" charset="0"/>
                  <a:buChar char="•"/>
                </a:pPr>
                <a:r>
                  <a:rPr lang="it-IT" sz="2500" b="1" dirty="0"/>
                  <a:t>Birifrangenza lineare: </a:t>
                </a:r>
                <a14:m>
                  <m:oMath xmlns:m="http://schemas.openxmlformats.org/officeDocument/2006/math">
                    <m:r>
                      <a:rPr lang="it-IT" sz="2500" b="1" i="0" smtClean="0">
                        <a:latin typeface="Cambria Math" panose="02040503050406030204" pitchFamily="18" charset="0"/>
                      </a:rPr>
                      <m:t>      </m:t>
                    </m:r>
                    <m:r>
                      <m:rPr>
                        <m:sty m:val="p"/>
                      </m:rPr>
                      <a:rPr lang="it-IT" sz="2500" b="0" i="0" smtClean="0">
                        <a:latin typeface="Cambria Math" panose="02040503050406030204" pitchFamily="18" charset="0"/>
                      </a:rPr>
                      <m:t>LB</m:t>
                    </m:r>
                    <m:d>
                      <m:dPr>
                        <m:ctrlPr>
                          <a:rPr lang="it-IT" sz="2500" b="1" i="1">
                            <a:latin typeface="Cambria Math" panose="02040503050406030204" pitchFamily="18" charset="0"/>
                          </a:rPr>
                        </m:ctrlPr>
                      </m:dPr>
                      <m:e>
                        <m:m>
                          <m:mPr>
                            <m:mcs>
                              <m:mc>
                                <m:mcPr>
                                  <m:count m:val="2"/>
                                  <m:mcJc m:val="center"/>
                                </m:mcPr>
                              </m:mc>
                            </m:mcs>
                            <m:ctrlPr>
                              <a:rPr lang="it-IT" sz="2500" i="1">
                                <a:latin typeface="Cambria Math" panose="02040503050406030204" pitchFamily="18" charset="0"/>
                              </a:rPr>
                            </m:ctrlPr>
                          </m:mPr>
                          <m:mr>
                            <m:e>
                              <m:r>
                                <a:rPr lang="it-IT" sz="2500" i="1">
                                  <a:latin typeface="Cambria Math" panose="02040503050406030204" pitchFamily="18" charset="0"/>
                                </a:rPr>
                                <m:t>𝑖</m:t>
                              </m:r>
                            </m:e>
                            <m:e>
                              <m:r>
                                <a:rPr lang="it-IT" sz="2500" i="1">
                                  <a:latin typeface="Cambria Math" panose="02040503050406030204" pitchFamily="18" charset="0"/>
                                </a:rPr>
                                <m:t>0</m:t>
                              </m:r>
                            </m:e>
                          </m:mr>
                          <m:mr>
                            <m:e>
                              <m:r>
                                <a:rPr lang="it-IT" sz="2500" i="1">
                                  <a:latin typeface="Cambria Math" panose="02040503050406030204" pitchFamily="18" charset="0"/>
                                </a:rPr>
                                <m:t>0</m:t>
                              </m:r>
                            </m:e>
                            <m:e>
                              <m:r>
                                <a:rPr lang="it-IT" sz="2500" i="1">
                                  <a:latin typeface="Cambria Math" panose="02040503050406030204" pitchFamily="18" charset="0"/>
                                </a:rPr>
                                <m:t>−</m:t>
                              </m:r>
                              <m:r>
                                <a:rPr lang="it-IT" sz="2500" i="1">
                                  <a:latin typeface="Cambria Math" panose="02040503050406030204" pitchFamily="18" charset="0"/>
                                </a:rPr>
                                <m:t>𝑖</m:t>
                              </m:r>
                            </m:e>
                          </m:mr>
                        </m:m>
                      </m:e>
                    </m:d>
                  </m:oMath>
                </a14:m>
                <a:endParaRPr lang="it-IT" sz="2500" b="1" dirty="0"/>
              </a:p>
              <a:p>
                <a:pPr marL="457200" indent="-457200">
                  <a:buFont typeface="Arial" panose="020B0604020202020204" pitchFamily="34" charset="0"/>
                  <a:buChar char="•"/>
                </a:pPr>
                <a:endParaRPr lang="it-IT" sz="2500" b="1" dirty="0"/>
              </a:p>
            </p:txBody>
          </p:sp>
        </mc:Choice>
        <mc:Fallback xmlns="">
          <p:sp>
            <p:nvSpPr>
              <p:cNvPr id="3" name="Rettangolo 2">
                <a:extLst>
                  <a:ext uri="{FF2B5EF4-FFF2-40B4-BE49-F238E27FC236}">
                    <a16:creationId xmlns:a16="http://schemas.microsoft.com/office/drawing/2014/main" id="{6C146334-9B65-4C53-AB2B-DAA686D81764}"/>
                  </a:ext>
                </a:extLst>
              </p:cNvPr>
              <p:cNvSpPr>
                <a:spLocks noRot="1" noChangeAspect="1" noMove="1" noResize="1" noEditPoints="1" noAdjustHandles="1" noChangeArrowheads="1" noChangeShapeType="1" noTextEdit="1"/>
              </p:cNvSpPr>
              <p:nvPr/>
            </p:nvSpPr>
            <p:spPr>
              <a:xfrm>
                <a:off x="241792" y="1703502"/>
                <a:ext cx="6096000" cy="3043141"/>
              </a:xfrm>
              <a:prstGeom prst="rect">
                <a:avLst/>
              </a:prstGeom>
              <a:blipFill>
                <a:blip r:embed="rId5"/>
                <a:stretch>
                  <a:fillRect l="-15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Rettangolo 3">
                <a:extLst>
                  <a:ext uri="{FF2B5EF4-FFF2-40B4-BE49-F238E27FC236}">
                    <a16:creationId xmlns:a16="http://schemas.microsoft.com/office/drawing/2014/main" id="{CB2E1319-EC61-46A5-B557-CC86574B9109}"/>
                  </a:ext>
                </a:extLst>
              </p:cNvPr>
              <p:cNvSpPr/>
              <p:nvPr/>
            </p:nvSpPr>
            <p:spPr>
              <a:xfrm>
                <a:off x="5866228" y="1707056"/>
                <a:ext cx="6325772" cy="2658420"/>
              </a:xfrm>
              <a:prstGeom prst="rect">
                <a:avLst/>
              </a:prstGeom>
            </p:spPr>
            <p:txBody>
              <a:bodyPr wrap="square">
                <a:spAutoFit/>
              </a:bodyPr>
              <a:lstStyle/>
              <a:p>
                <a:pPr marL="457200" indent="-457200">
                  <a:buFont typeface="Arial" panose="020B0604020202020204" pitchFamily="34" charset="0"/>
                  <a:buChar char="•"/>
                </a:pPr>
                <a:r>
                  <a:rPr lang="it-IT" sz="2500" b="1" dirty="0"/>
                  <a:t>Dicroismo lineare a 45°:</a:t>
                </a:r>
                <a14:m>
                  <m:oMath xmlns:m="http://schemas.openxmlformats.org/officeDocument/2006/math">
                    <m:r>
                      <a:rPr lang="it-IT" sz="2500" b="1" i="0" smtClean="0">
                        <a:latin typeface="Cambria Math" panose="02040503050406030204" pitchFamily="18" charset="0"/>
                      </a:rPr>
                      <m:t> </m:t>
                    </m:r>
                    <m:r>
                      <a:rPr lang="it-IT" sz="2500" b="0" i="0" smtClean="0">
                        <a:latin typeface="Cambria Math" panose="02040503050406030204" pitchFamily="18" charset="0"/>
                      </a:rPr>
                      <m:t>      </m:t>
                    </m:r>
                    <m:r>
                      <m:rPr>
                        <m:sty m:val="p"/>
                      </m:rPr>
                      <a:rPr lang="it-IT" sz="2500">
                        <a:latin typeface="Cambria Math" panose="02040503050406030204" pitchFamily="18" charset="0"/>
                      </a:rPr>
                      <m:t>LD</m:t>
                    </m:r>
                    <m:r>
                      <a:rPr lang="it-IT" sz="2500" b="1" i="1" smtClean="0">
                        <a:latin typeface="Cambria Math" panose="02040503050406030204" pitchFamily="18" charset="0"/>
                      </a:rPr>
                      <m:t>′</m:t>
                    </m:r>
                    <m:d>
                      <m:dPr>
                        <m:ctrlPr>
                          <a:rPr lang="it-IT" sz="2500" b="1" i="1">
                            <a:latin typeface="Cambria Math" panose="02040503050406030204" pitchFamily="18" charset="0"/>
                          </a:rPr>
                        </m:ctrlPr>
                      </m:dPr>
                      <m:e>
                        <m:m>
                          <m:mPr>
                            <m:mcs>
                              <m:mc>
                                <m:mcPr>
                                  <m:count m:val="2"/>
                                  <m:mcJc m:val="center"/>
                                </m:mcPr>
                              </m:mc>
                            </m:mcs>
                            <m:ctrlPr>
                              <a:rPr lang="it-IT" sz="2500" i="1">
                                <a:latin typeface="Cambria Math" panose="02040503050406030204" pitchFamily="18" charset="0"/>
                              </a:rPr>
                            </m:ctrlPr>
                          </m:mPr>
                          <m:mr>
                            <m:e>
                              <m:r>
                                <a:rPr lang="it-IT" sz="2500" i="1">
                                  <a:latin typeface="Cambria Math" panose="02040503050406030204" pitchFamily="18" charset="0"/>
                                </a:rPr>
                                <m:t>0</m:t>
                              </m:r>
                            </m:e>
                            <m:e>
                              <m:r>
                                <a:rPr lang="it-IT" sz="2500" i="1">
                                  <a:latin typeface="Cambria Math" panose="02040503050406030204" pitchFamily="18" charset="0"/>
                                </a:rPr>
                                <m:t>1</m:t>
                              </m:r>
                            </m:e>
                          </m:mr>
                          <m:mr>
                            <m:e>
                              <m:r>
                                <a:rPr lang="it-IT" sz="2500" i="1">
                                  <a:latin typeface="Cambria Math" panose="02040503050406030204" pitchFamily="18" charset="0"/>
                                </a:rPr>
                                <m:t>1</m:t>
                              </m:r>
                            </m:e>
                            <m:e>
                              <m:r>
                                <a:rPr lang="it-IT" sz="2500" i="1">
                                  <a:latin typeface="Cambria Math" panose="02040503050406030204" pitchFamily="18" charset="0"/>
                                </a:rPr>
                                <m:t>0</m:t>
                              </m:r>
                            </m:e>
                          </m:mr>
                        </m:m>
                      </m:e>
                    </m:d>
                  </m:oMath>
                </a14:m>
                <a:endParaRPr lang="it-IT" sz="2500" b="1" dirty="0"/>
              </a:p>
              <a:p>
                <a:pPr marL="457200" indent="-457200">
                  <a:buFont typeface="Arial" panose="020B0604020202020204" pitchFamily="34" charset="0"/>
                  <a:buChar char="•"/>
                </a:pPr>
                <a:r>
                  <a:rPr lang="it-IT" sz="2500" b="1" dirty="0"/>
                  <a:t>Birifrangenza lineare a 45°: </a:t>
                </a:r>
                <a14:m>
                  <m:oMath xmlns:m="http://schemas.openxmlformats.org/officeDocument/2006/math">
                    <m:r>
                      <a:rPr lang="it-IT" sz="2500" b="1" i="0" smtClean="0">
                        <a:latin typeface="Cambria Math" panose="02040503050406030204" pitchFamily="18" charset="0"/>
                      </a:rPr>
                      <m:t> </m:t>
                    </m:r>
                    <m:r>
                      <m:rPr>
                        <m:sty m:val="p"/>
                      </m:rPr>
                      <a:rPr lang="it-IT" sz="2500">
                        <a:latin typeface="Cambria Math" panose="02040503050406030204" pitchFamily="18" charset="0"/>
                      </a:rPr>
                      <m:t>L</m:t>
                    </m:r>
                    <m:r>
                      <m:rPr>
                        <m:sty m:val="p"/>
                      </m:rPr>
                      <a:rPr lang="it-IT" sz="2500" b="0" i="0" smtClean="0">
                        <a:latin typeface="Cambria Math" panose="02040503050406030204" pitchFamily="18" charset="0"/>
                      </a:rPr>
                      <m:t>B</m:t>
                    </m:r>
                    <m:r>
                      <a:rPr lang="it-IT" sz="2500" b="1" i="1">
                        <a:latin typeface="Cambria Math" panose="02040503050406030204" pitchFamily="18" charset="0"/>
                      </a:rPr>
                      <m:t>′</m:t>
                    </m:r>
                    <m:d>
                      <m:dPr>
                        <m:ctrlPr>
                          <a:rPr lang="it-IT" sz="2500" b="1" i="1">
                            <a:latin typeface="Cambria Math" panose="02040503050406030204" pitchFamily="18" charset="0"/>
                          </a:rPr>
                        </m:ctrlPr>
                      </m:dPr>
                      <m:e>
                        <m:m>
                          <m:mPr>
                            <m:mcs>
                              <m:mc>
                                <m:mcPr>
                                  <m:count m:val="2"/>
                                  <m:mcJc m:val="center"/>
                                </m:mcPr>
                              </m:mc>
                            </m:mcs>
                            <m:ctrlPr>
                              <a:rPr lang="it-IT" sz="2500" i="1">
                                <a:latin typeface="Cambria Math" panose="02040503050406030204" pitchFamily="18" charset="0"/>
                              </a:rPr>
                            </m:ctrlPr>
                          </m:mPr>
                          <m:mr>
                            <m:e>
                              <m:r>
                                <a:rPr lang="it-IT" sz="2500" i="1">
                                  <a:latin typeface="Cambria Math" panose="02040503050406030204" pitchFamily="18" charset="0"/>
                                </a:rPr>
                                <m:t>0</m:t>
                              </m:r>
                            </m:e>
                            <m:e>
                              <m:r>
                                <a:rPr lang="it-IT" sz="2500" i="1">
                                  <a:latin typeface="Cambria Math" panose="02040503050406030204" pitchFamily="18" charset="0"/>
                                </a:rPr>
                                <m:t>𝑖</m:t>
                              </m:r>
                            </m:e>
                          </m:mr>
                          <m:mr>
                            <m:e>
                              <m:r>
                                <a:rPr lang="it-IT" sz="2500" i="1">
                                  <a:latin typeface="Cambria Math" panose="02040503050406030204" pitchFamily="18" charset="0"/>
                                </a:rPr>
                                <m:t>𝑖</m:t>
                              </m:r>
                            </m:e>
                            <m:e>
                              <m:r>
                                <a:rPr lang="it-IT" sz="2500" i="1">
                                  <a:latin typeface="Cambria Math" panose="02040503050406030204" pitchFamily="18" charset="0"/>
                                </a:rPr>
                                <m:t>0</m:t>
                              </m:r>
                            </m:e>
                          </m:mr>
                        </m:m>
                      </m:e>
                    </m:d>
                  </m:oMath>
                </a14:m>
                <a:endParaRPr lang="it-IT" sz="2500" b="1" dirty="0"/>
              </a:p>
              <a:p>
                <a:pPr marL="457200" indent="-457200">
                  <a:buFont typeface="Arial" panose="020B0604020202020204" pitchFamily="34" charset="0"/>
                  <a:buChar char="•"/>
                </a:pPr>
                <a:r>
                  <a:rPr lang="it-IT" sz="2500" b="1" dirty="0"/>
                  <a:t>Dicroismo circolare:               </a:t>
                </a:r>
                <a14:m>
                  <m:oMath xmlns:m="http://schemas.openxmlformats.org/officeDocument/2006/math">
                    <m:r>
                      <m:rPr>
                        <m:sty m:val="p"/>
                      </m:rPr>
                      <a:rPr lang="it-IT" sz="2500" b="0" i="0" smtClean="0">
                        <a:latin typeface="Cambria Math" panose="02040503050406030204" pitchFamily="18" charset="0"/>
                      </a:rPr>
                      <m:t>CD</m:t>
                    </m:r>
                    <m:d>
                      <m:dPr>
                        <m:ctrlPr>
                          <a:rPr lang="it-IT" sz="2500" b="1" i="1">
                            <a:latin typeface="Cambria Math" panose="02040503050406030204" pitchFamily="18" charset="0"/>
                          </a:rPr>
                        </m:ctrlPr>
                      </m:dPr>
                      <m:e>
                        <m:m>
                          <m:mPr>
                            <m:mcs>
                              <m:mc>
                                <m:mcPr>
                                  <m:count m:val="2"/>
                                  <m:mcJc m:val="center"/>
                                </m:mcPr>
                              </m:mc>
                            </m:mcs>
                            <m:ctrlPr>
                              <a:rPr lang="it-IT" sz="2500" i="1">
                                <a:latin typeface="Cambria Math" panose="02040503050406030204" pitchFamily="18" charset="0"/>
                              </a:rPr>
                            </m:ctrlPr>
                          </m:mPr>
                          <m:mr>
                            <m:e>
                              <m:r>
                                <a:rPr lang="it-IT" sz="2500" i="1">
                                  <a:latin typeface="Cambria Math" panose="02040503050406030204" pitchFamily="18" charset="0"/>
                                </a:rPr>
                                <m:t>0</m:t>
                              </m:r>
                            </m:e>
                            <m:e>
                              <m:r>
                                <a:rPr lang="it-IT" sz="2500" i="1">
                                  <a:latin typeface="Cambria Math" panose="02040503050406030204" pitchFamily="18" charset="0"/>
                                </a:rPr>
                                <m:t>−</m:t>
                              </m:r>
                              <m:r>
                                <a:rPr lang="it-IT" sz="2500" i="1">
                                  <a:latin typeface="Cambria Math" panose="02040503050406030204" pitchFamily="18" charset="0"/>
                                </a:rPr>
                                <m:t>𝑖</m:t>
                              </m:r>
                            </m:e>
                          </m:mr>
                          <m:mr>
                            <m:e>
                              <m:r>
                                <a:rPr lang="it-IT" sz="2500" i="1">
                                  <a:latin typeface="Cambria Math" panose="02040503050406030204" pitchFamily="18" charset="0"/>
                                </a:rPr>
                                <m:t>𝑖</m:t>
                              </m:r>
                            </m:e>
                            <m:e>
                              <m:r>
                                <a:rPr lang="it-IT" sz="2500" i="1">
                                  <a:latin typeface="Cambria Math" panose="02040503050406030204" pitchFamily="18" charset="0"/>
                                </a:rPr>
                                <m:t>0</m:t>
                              </m:r>
                            </m:e>
                          </m:mr>
                        </m:m>
                      </m:e>
                    </m:d>
                  </m:oMath>
                </a14:m>
                <a:endParaRPr lang="it-IT" sz="2500" b="1" dirty="0"/>
              </a:p>
              <a:p>
                <a:pPr marL="457200" indent="-457200">
                  <a:buFont typeface="Arial" panose="020B0604020202020204" pitchFamily="34" charset="0"/>
                  <a:buChar char="•"/>
                </a:pPr>
                <a:r>
                  <a:rPr lang="it-IT" sz="2500" b="1" dirty="0"/>
                  <a:t>Birifrangenza circolare: </a:t>
                </a:r>
                <a14:m>
                  <m:oMath xmlns:m="http://schemas.openxmlformats.org/officeDocument/2006/math">
                    <m:r>
                      <a:rPr lang="it-IT" sz="2500" b="1" i="0" smtClean="0">
                        <a:latin typeface="Cambria Math" panose="02040503050406030204" pitchFamily="18" charset="0"/>
                      </a:rPr>
                      <m:t>         </m:t>
                    </m:r>
                    <m:r>
                      <m:rPr>
                        <m:sty m:val="p"/>
                      </m:rPr>
                      <a:rPr lang="it-IT" sz="2500" b="0" i="0" smtClean="0">
                        <a:latin typeface="Cambria Math" panose="02040503050406030204" pitchFamily="18" charset="0"/>
                      </a:rPr>
                      <m:t>CB</m:t>
                    </m:r>
                    <m:d>
                      <m:dPr>
                        <m:ctrlPr>
                          <a:rPr lang="it-IT" sz="2500" b="1" i="1">
                            <a:latin typeface="Cambria Math" panose="02040503050406030204" pitchFamily="18" charset="0"/>
                          </a:rPr>
                        </m:ctrlPr>
                      </m:dPr>
                      <m:e>
                        <m:m>
                          <m:mPr>
                            <m:mcs>
                              <m:mc>
                                <m:mcPr>
                                  <m:count m:val="2"/>
                                  <m:mcJc m:val="center"/>
                                </m:mcPr>
                              </m:mc>
                            </m:mcs>
                            <m:ctrlPr>
                              <a:rPr lang="it-IT" sz="2500" i="1">
                                <a:latin typeface="Cambria Math" panose="02040503050406030204" pitchFamily="18" charset="0"/>
                              </a:rPr>
                            </m:ctrlPr>
                          </m:mPr>
                          <m:mr>
                            <m:e>
                              <m:r>
                                <a:rPr lang="it-IT" sz="2500" i="1">
                                  <a:latin typeface="Cambria Math" panose="02040503050406030204" pitchFamily="18" charset="0"/>
                                </a:rPr>
                                <m:t>0</m:t>
                              </m:r>
                            </m:e>
                            <m:e>
                              <m:r>
                                <a:rPr lang="it-IT" sz="2500" i="1">
                                  <a:latin typeface="Cambria Math" panose="02040503050406030204" pitchFamily="18" charset="0"/>
                                </a:rPr>
                                <m:t>−1</m:t>
                              </m:r>
                            </m:e>
                          </m:mr>
                          <m:mr>
                            <m:e>
                              <m:r>
                                <a:rPr lang="it-IT" sz="2500" i="1">
                                  <a:latin typeface="Cambria Math" panose="02040503050406030204" pitchFamily="18" charset="0"/>
                                </a:rPr>
                                <m:t>1</m:t>
                              </m:r>
                            </m:e>
                            <m:e>
                              <m:r>
                                <a:rPr lang="it-IT" sz="2500" i="1">
                                  <a:latin typeface="Cambria Math" panose="02040503050406030204" pitchFamily="18" charset="0"/>
                                </a:rPr>
                                <m:t>0</m:t>
                              </m:r>
                            </m:e>
                          </m:mr>
                        </m:m>
                      </m:e>
                    </m:d>
                  </m:oMath>
                </a14:m>
                <a:endParaRPr lang="it-IT" sz="2500" b="1" dirty="0"/>
              </a:p>
            </p:txBody>
          </p:sp>
        </mc:Choice>
        <mc:Fallback xmlns="">
          <p:sp>
            <p:nvSpPr>
              <p:cNvPr id="4" name="Rettangolo 3">
                <a:extLst>
                  <a:ext uri="{FF2B5EF4-FFF2-40B4-BE49-F238E27FC236}">
                    <a16:creationId xmlns:a16="http://schemas.microsoft.com/office/drawing/2014/main" id="{CB2E1319-EC61-46A5-B557-CC86574B9109}"/>
                  </a:ext>
                </a:extLst>
              </p:cNvPr>
              <p:cNvSpPr>
                <a:spLocks noRot="1" noChangeAspect="1" noMove="1" noResize="1" noEditPoints="1" noAdjustHandles="1" noChangeArrowheads="1" noChangeShapeType="1" noTextEdit="1"/>
              </p:cNvSpPr>
              <p:nvPr/>
            </p:nvSpPr>
            <p:spPr>
              <a:xfrm>
                <a:off x="5866228" y="1707056"/>
                <a:ext cx="6325772" cy="2658420"/>
              </a:xfrm>
              <a:prstGeom prst="rect">
                <a:avLst/>
              </a:prstGeom>
              <a:blipFill>
                <a:blip r:embed="rId6"/>
                <a:stretch>
                  <a:fillRect l="-134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E451E125-7C7F-4D3E-A3FC-C465E3CB2D2A}"/>
                  </a:ext>
                </a:extLst>
              </p:cNvPr>
              <p:cNvSpPr/>
              <p:nvPr/>
            </p:nvSpPr>
            <p:spPr>
              <a:xfrm>
                <a:off x="1532270" y="4331633"/>
                <a:ext cx="9104608" cy="960712"/>
              </a:xfrm>
              <a:prstGeom prst="rect">
                <a:avLst/>
              </a:prstGeom>
            </p:spPr>
            <p:txBody>
              <a:bodyPr wrap="none">
                <a:spAutoFit/>
              </a:bodyPr>
              <a:lstStyle/>
              <a:p>
                <a14:m>
                  <m:oMath xmlns:m="http://schemas.openxmlformats.org/officeDocument/2006/math">
                    <m:r>
                      <a:rPr lang="it-IT" sz="2800" b="1" i="1" smtClean="0">
                        <a:latin typeface="Cambria Math" panose="02040503050406030204" pitchFamily="18" charset="0"/>
                      </a:rPr>
                      <m:t>𝑵</m:t>
                    </m:r>
                    <m:r>
                      <a:rPr lang="it-IT" sz="2800" b="1" i="1" smtClean="0">
                        <a:latin typeface="Cambria Math" panose="02040503050406030204" pitchFamily="18" charset="0"/>
                      </a:rPr>
                      <m:t>=</m:t>
                    </m:r>
                    <m:f>
                      <m:fPr>
                        <m:ctrlPr>
                          <a:rPr lang="it-IT" sz="2800" i="1" smtClean="0">
                            <a:latin typeface="Cambria Math" panose="02040503050406030204" pitchFamily="18" charset="0"/>
                          </a:rPr>
                        </m:ctrlPr>
                      </m:fPr>
                      <m:num>
                        <m:r>
                          <a:rPr lang="it-IT" sz="2800" b="0" i="1" smtClean="0">
                            <a:latin typeface="Cambria Math" panose="02040503050406030204" pitchFamily="18" charset="0"/>
                          </a:rPr>
                          <m:t>1</m:t>
                        </m:r>
                      </m:num>
                      <m:den>
                        <m:r>
                          <a:rPr lang="it-IT" sz="2800" b="0" i="1" smtClean="0">
                            <a:latin typeface="Cambria Math" panose="02040503050406030204" pitchFamily="18" charset="0"/>
                          </a:rPr>
                          <m:t>2</m:t>
                        </m:r>
                        <m:r>
                          <a:rPr lang="it-IT" sz="2800" b="0" i="1" smtClean="0">
                            <a:latin typeface="Cambria Math" panose="02040503050406030204" pitchFamily="18" charset="0"/>
                          </a:rPr>
                          <m:t>𝑧</m:t>
                        </m:r>
                      </m:den>
                    </m:f>
                  </m:oMath>
                </a14:m>
                <a:r>
                  <a:rPr lang="it-IT" sz="2800" dirty="0"/>
                  <a:t> </a:t>
                </a:r>
                <a14:m>
                  <m:oMath xmlns:m="http://schemas.openxmlformats.org/officeDocument/2006/math">
                    <m:d>
                      <m:dPr>
                        <m:ctrlPr>
                          <a:rPr lang="it-IT" sz="2800" b="1" i="1">
                            <a:latin typeface="Cambria Math" panose="02040503050406030204" pitchFamily="18" charset="0"/>
                          </a:rPr>
                        </m:ctrlPr>
                      </m:dPr>
                      <m:e>
                        <m:m>
                          <m:mPr>
                            <m:mcs>
                              <m:mc>
                                <m:mcPr>
                                  <m:count m:val="2"/>
                                  <m:mcJc m:val="center"/>
                                </m:mcPr>
                              </m:mc>
                            </m:mcs>
                            <m:ctrlPr>
                              <a:rPr lang="it-IT" sz="2800" b="1" i="1">
                                <a:latin typeface="Cambria Math" panose="02040503050406030204" pitchFamily="18" charset="0"/>
                              </a:rPr>
                            </m:ctrlPr>
                          </m:mPr>
                          <m:mr>
                            <m:e>
                              <m:r>
                                <a:rPr lang="it-IT" sz="2800" b="0" i="1" smtClean="0">
                                  <a:latin typeface="Cambria Math" panose="02040503050406030204" pitchFamily="18" charset="0"/>
                                </a:rPr>
                                <m:t>−</m:t>
                              </m:r>
                              <m:r>
                                <a:rPr lang="it-IT" sz="2800" b="0" i="1" smtClean="0">
                                  <a:latin typeface="Cambria Math" panose="02040503050406030204" pitchFamily="18" charset="0"/>
                                </a:rPr>
                                <m:t>𝜅</m:t>
                              </m:r>
                              <m:r>
                                <a:rPr lang="it-IT" sz="2800" b="0" i="1" smtClean="0">
                                  <a:latin typeface="Cambria Math" panose="02040503050406030204" pitchFamily="18" charset="0"/>
                                </a:rPr>
                                <m:t>+</m:t>
                              </m:r>
                              <m:r>
                                <m:rPr>
                                  <m:sty m:val="p"/>
                                </m:rPr>
                                <a:rPr lang="it-IT" sz="2800" b="0" i="0" smtClean="0">
                                  <a:latin typeface="Cambria Math" panose="02040503050406030204" pitchFamily="18" charset="0"/>
                                </a:rPr>
                                <m:t>LD</m:t>
                              </m:r>
                              <m:r>
                                <a:rPr lang="it-IT" sz="2800" b="0" i="1" smtClean="0">
                                  <a:latin typeface="Cambria Math" panose="02040503050406030204" pitchFamily="18" charset="0"/>
                                </a:rPr>
                                <m:t>−</m:t>
                              </m:r>
                              <m:r>
                                <a:rPr lang="it-IT" sz="2800" b="0" i="1" smtClean="0">
                                  <a:latin typeface="Cambria Math" panose="02040503050406030204" pitchFamily="18" charset="0"/>
                                </a:rPr>
                                <m:t>𝑖</m:t>
                              </m:r>
                              <m:r>
                                <a:rPr lang="it-IT" sz="2800" b="0" i="1" smtClean="0">
                                  <a:latin typeface="Cambria Math" panose="02040503050406030204" pitchFamily="18" charset="0"/>
                                </a:rPr>
                                <m:t>𝜂</m:t>
                              </m:r>
                              <m:r>
                                <a:rPr lang="it-IT" sz="2800" b="0" i="1" smtClean="0">
                                  <a:latin typeface="Cambria Math" panose="02040503050406030204" pitchFamily="18" charset="0"/>
                                </a:rPr>
                                <m:t>+</m:t>
                              </m:r>
                              <m:r>
                                <a:rPr lang="it-IT" sz="2800" b="0" i="1" smtClean="0">
                                  <a:latin typeface="Cambria Math" panose="02040503050406030204" pitchFamily="18" charset="0"/>
                                </a:rPr>
                                <m:t>𝑖</m:t>
                              </m:r>
                              <m:r>
                                <m:rPr>
                                  <m:sty m:val="p"/>
                                </m:rPr>
                                <a:rPr lang="it-IT" sz="2800" b="0" i="0" smtClean="0">
                                  <a:latin typeface="Cambria Math" panose="02040503050406030204" pitchFamily="18" charset="0"/>
                                </a:rPr>
                                <m:t>LB</m:t>
                              </m:r>
                            </m:e>
                            <m:e>
                              <m:r>
                                <a:rPr lang="it-IT" sz="2800" b="0" i="1" smtClean="0">
                                  <a:latin typeface="Cambria Math" panose="02040503050406030204" pitchFamily="18" charset="0"/>
                                </a:rPr>
                                <m:t>−</m:t>
                              </m:r>
                              <m:r>
                                <m:rPr>
                                  <m:sty m:val="p"/>
                                </m:rPr>
                                <a:rPr lang="it-IT" sz="2800" b="0" i="0" smtClean="0">
                                  <a:latin typeface="Cambria Math" panose="02040503050406030204" pitchFamily="18" charset="0"/>
                                </a:rPr>
                                <m:t>CB</m:t>
                              </m:r>
                              <m:r>
                                <a:rPr lang="it-IT" sz="2800" b="0" i="0" smtClean="0">
                                  <a:latin typeface="Cambria Math" panose="02040503050406030204" pitchFamily="18" charset="0"/>
                                </a:rPr>
                                <m:t>+</m:t>
                              </m:r>
                              <m:sSup>
                                <m:sSupPr>
                                  <m:ctrlPr>
                                    <a:rPr lang="it-IT" sz="2800" b="0" i="1" smtClean="0">
                                      <a:latin typeface="Cambria Math" panose="02040503050406030204" pitchFamily="18" charset="0"/>
                                    </a:rPr>
                                  </m:ctrlPr>
                                </m:sSupPr>
                                <m:e>
                                  <m:r>
                                    <m:rPr>
                                      <m:sty m:val="p"/>
                                    </m:rPr>
                                    <a:rPr lang="it-IT" sz="2800" b="0" i="0" smtClean="0">
                                      <a:latin typeface="Cambria Math" panose="02040503050406030204" pitchFamily="18" charset="0"/>
                                    </a:rPr>
                                    <m:t>LD</m:t>
                                  </m:r>
                                </m:e>
                                <m:sup>
                                  <m:r>
                                    <a:rPr lang="it-IT" sz="2800" b="0" i="0" smtClean="0">
                                      <a:latin typeface="Cambria Math" panose="02040503050406030204" pitchFamily="18" charset="0"/>
                                    </a:rPr>
                                    <m:t>′</m:t>
                                  </m:r>
                                </m:sup>
                              </m:sSup>
                              <m:r>
                                <a:rPr lang="it-IT" sz="2800" b="0" i="0" smtClean="0">
                                  <a:latin typeface="Cambria Math" panose="02040503050406030204" pitchFamily="18" charset="0"/>
                                </a:rPr>
                                <m:t>−</m:t>
                              </m:r>
                              <m:r>
                                <a:rPr lang="it-IT" sz="2800" b="0" i="1" smtClean="0">
                                  <a:latin typeface="Cambria Math" panose="02040503050406030204" pitchFamily="18" charset="0"/>
                                </a:rPr>
                                <m:t>𝑖</m:t>
                              </m:r>
                              <m:r>
                                <m:rPr>
                                  <m:sty m:val="p"/>
                                </m:rPr>
                                <a:rPr lang="it-IT" sz="2800" b="0" i="0" smtClean="0">
                                  <a:latin typeface="Cambria Math" panose="02040503050406030204" pitchFamily="18" charset="0"/>
                                </a:rPr>
                                <m:t>CD</m:t>
                              </m:r>
                              <m:r>
                                <a:rPr lang="it-IT" sz="2800" b="0" i="0" smtClean="0">
                                  <a:latin typeface="Cambria Math" panose="02040503050406030204" pitchFamily="18" charset="0"/>
                                </a:rPr>
                                <m:t>+</m:t>
                              </m:r>
                              <m:r>
                                <a:rPr lang="it-IT" sz="2800" b="0" i="1" smtClean="0">
                                  <a:latin typeface="Cambria Math" panose="02040503050406030204" pitchFamily="18" charset="0"/>
                                </a:rPr>
                                <m:t>𝑖</m:t>
                              </m:r>
                              <m:r>
                                <m:rPr>
                                  <m:sty m:val="p"/>
                                </m:rPr>
                                <a:rPr lang="it-IT" sz="2800" b="0" i="0" smtClean="0">
                                  <a:latin typeface="Cambria Math" panose="02040503050406030204" pitchFamily="18" charset="0"/>
                                </a:rPr>
                                <m:t>LB</m:t>
                              </m:r>
                              <m:r>
                                <a:rPr lang="it-IT" sz="2800" b="0" i="0" smtClean="0">
                                  <a:latin typeface="Cambria Math" panose="02040503050406030204" pitchFamily="18" charset="0"/>
                                </a:rPr>
                                <m:t>′</m:t>
                              </m:r>
                            </m:e>
                          </m:mr>
                          <m:mr>
                            <m:e>
                              <m:r>
                                <m:rPr>
                                  <m:sty m:val="p"/>
                                </m:rPr>
                                <a:rPr lang="it-IT" sz="2800">
                                  <a:latin typeface="Cambria Math" panose="02040503050406030204" pitchFamily="18" charset="0"/>
                                </a:rPr>
                                <m:t>CB</m:t>
                              </m:r>
                              <m:r>
                                <a:rPr lang="it-IT" sz="2800">
                                  <a:latin typeface="Cambria Math" panose="02040503050406030204" pitchFamily="18" charset="0"/>
                                </a:rPr>
                                <m:t>+</m:t>
                              </m:r>
                              <m:sSup>
                                <m:sSupPr>
                                  <m:ctrlPr>
                                    <a:rPr lang="it-IT" sz="2800" i="1">
                                      <a:latin typeface="Cambria Math" panose="02040503050406030204" pitchFamily="18" charset="0"/>
                                    </a:rPr>
                                  </m:ctrlPr>
                                </m:sSupPr>
                                <m:e>
                                  <m:r>
                                    <m:rPr>
                                      <m:sty m:val="p"/>
                                    </m:rPr>
                                    <a:rPr lang="it-IT" sz="2800">
                                      <a:latin typeface="Cambria Math" panose="02040503050406030204" pitchFamily="18" charset="0"/>
                                    </a:rPr>
                                    <m:t>LD</m:t>
                                  </m:r>
                                </m:e>
                                <m:sup>
                                  <m:r>
                                    <a:rPr lang="it-IT" sz="2800">
                                      <a:latin typeface="Cambria Math" panose="02040503050406030204" pitchFamily="18" charset="0"/>
                                    </a:rPr>
                                    <m:t>′</m:t>
                                  </m:r>
                                </m:sup>
                              </m:sSup>
                              <m:r>
                                <a:rPr lang="it-IT" sz="2800" b="0" i="0" smtClean="0">
                                  <a:latin typeface="Cambria Math" panose="02040503050406030204" pitchFamily="18" charset="0"/>
                                </a:rPr>
                                <m:t>+</m:t>
                              </m:r>
                              <m:r>
                                <a:rPr lang="it-IT" sz="2800" i="1">
                                  <a:latin typeface="Cambria Math" panose="02040503050406030204" pitchFamily="18" charset="0"/>
                                </a:rPr>
                                <m:t>𝑖</m:t>
                              </m:r>
                              <m:r>
                                <m:rPr>
                                  <m:sty m:val="p"/>
                                </m:rPr>
                                <a:rPr lang="it-IT" sz="2800">
                                  <a:latin typeface="Cambria Math" panose="02040503050406030204" pitchFamily="18" charset="0"/>
                                </a:rPr>
                                <m:t>CD</m:t>
                              </m:r>
                              <m:r>
                                <a:rPr lang="it-IT" sz="2800">
                                  <a:latin typeface="Cambria Math" panose="02040503050406030204" pitchFamily="18" charset="0"/>
                                </a:rPr>
                                <m:t>+</m:t>
                              </m:r>
                              <m:r>
                                <a:rPr lang="it-IT" sz="2800" i="1">
                                  <a:latin typeface="Cambria Math" panose="02040503050406030204" pitchFamily="18" charset="0"/>
                                </a:rPr>
                                <m:t>𝑖</m:t>
                              </m:r>
                              <m:r>
                                <m:rPr>
                                  <m:sty m:val="p"/>
                                </m:rPr>
                                <a:rPr lang="it-IT" sz="2800">
                                  <a:latin typeface="Cambria Math" panose="02040503050406030204" pitchFamily="18" charset="0"/>
                                </a:rPr>
                                <m:t>LB</m:t>
                              </m:r>
                              <m:r>
                                <a:rPr lang="it-IT" sz="2800">
                                  <a:latin typeface="Cambria Math" panose="02040503050406030204" pitchFamily="18" charset="0"/>
                                </a:rPr>
                                <m:t>′</m:t>
                              </m:r>
                            </m:e>
                            <m:e>
                              <m:r>
                                <a:rPr lang="it-IT" sz="2800" i="1">
                                  <a:latin typeface="Cambria Math" panose="02040503050406030204" pitchFamily="18" charset="0"/>
                                </a:rPr>
                                <m:t>−</m:t>
                              </m:r>
                              <m:r>
                                <a:rPr lang="it-IT" sz="2800" i="1">
                                  <a:latin typeface="Cambria Math" panose="02040503050406030204" pitchFamily="18" charset="0"/>
                                </a:rPr>
                                <m:t>𝜅</m:t>
                              </m:r>
                              <m:r>
                                <a:rPr lang="it-IT" sz="2800" b="0" i="1" smtClean="0">
                                  <a:latin typeface="Cambria Math" panose="02040503050406030204" pitchFamily="18" charset="0"/>
                                </a:rPr>
                                <m:t>−</m:t>
                              </m:r>
                              <m:r>
                                <m:rPr>
                                  <m:sty m:val="p"/>
                                </m:rPr>
                                <a:rPr lang="it-IT" sz="2800">
                                  <a:latin typeface="Cambria Math" panose="02040503050406030204" pitchFamily="18" charset="0"/>
                                </a:rPr>
                                <m:t>LD</m:t>
                              </m:r>
                              <m:r>
                                <a:rPr lang="it-IT" sz="2800" i="1">
                                  <a:latin typeface="Cambria Math" panose="02040503050406030204" pitchFamily="18" charset="0"/>
                                </a:rPr>
                                <m:t>−</m:t>
                              </m:r>
                              <m:r>
                                <a:rPr lang="it-IT" sz="2800" i="1">
                                  <a:latin typeface="Cambria Math" panose="02040503050406030204" pitchFamily="18" charset="0"/>
                                </a:rPr>
                                <m:t>𝑖</m:t>
                              </m:r>
                              <m:r>
                                <a:rPr lang="it-IT" sz="2800" i="1">
                                  <a:latin typeface="Cambria Math" panose="02040503050406030204" pitchFamily="18" charset="0"/>
                                </a:rPr>
                                <m:t>𝜂</m:t>
                              </m:r>
                              <m:r>
                                <a:rPr lang="it-IT" sz="2800" b="0" i="1" smtClean="0">
                                  <a:latin typeface="Cambria Math" panose="02040503050406030204" pitchFamily="18" charset="0"/>
                                </a:rPr>
                                <m:t>−</m:t>
                              </m:r>
                              <m:r>
                                <a:rPr lang="it-IT" sz="2800" i="1">
                                  <a:latin typeface="Cambria Math" panose="02040503050406030204" pitchFamily="18" charset="0"/>
                                </a:rPr>
                                <m:t>𝑖</m:t>
                              </m:r>
                              <m:r>
                                <m:rPr>
                                  <m:sty m:val="p"/>
                                </m:rPr>
                                <a:rPr lang="it-IT" sz="2800">
                                  <a:latin typeface="Cambria Math" panose="02040503050406030204" pitchFamily="18" charset="0"/>
                                </a:rPr>
                                <m:t>LB</m:t>
                              </m:r>
                            </m:e>
                          </m:mr>
                        </m:m>
                      </m:e>
                    </m:d>
                  </m:oMath>
                </a14:m>
                <a:endParaRPr lang="it-IT" sz="2800" dirty="0"/>
              </a:p>
            </p:txBody>
          </p:sp>
        </mc:Choice>
        <mc:Fallback xmlns="">
          <p:sp>
            <p:nvSpPr>
              <p:cNvPr id="5" name="Rettangolo 4">
                <a:extLst>
                  <a:ext uri="{FF2B5EF4-FFF2-40B4-BE49-F238E27FC236}">
                    <a16:creationId xmlns:a16="http://schemas.microsoft.com/office/drawing/2014/main" id="{E451E125-7C7F-4D3E-A3FC-C465E3CB2D2A}"/>
                  </a:ext>
                </a:extLst>
              </p:cNvPr>
              <p:cNvSpPr>
                <a:spLocks noRot="1" noChangeAspect="1" noMove="1" noResize="1" noEditPoints="1" noAdjustHandles="1" noChangeArrowheads="1" noChangeShapeType="1" noTextEdit="1"/>
              </p:cNvSpPr>
              <p:nvPr/>
            </p:nvSpPr>
            <p:spPr>
              <a:xfrm>
                <a:off x="1532270" y="4331633"/>
                <a:ext cx="9104608" cy="960712"/>
              </a:xfrm>
              <a:prstGeom prst="rect">
                <a:avLst/>
              </a:prstGeom>
              <a:blipFill>
                <a:blip r:embed="rId7"/>
                <a:stretch>
                  <a:fillRect/>
                </a:stretch>
              </a:blipFill>
            </p:spPr>
            <p:txBody>
              <a:bodyPr/>
              <a:lstStyle/>
              <a:p>
                <a:r>
                  <a:rPr lang="it-IT">
                    <a:noFill/>
                  </a:rPr>
                  <a:t> </a:t>
                </a:r>
              </a:p>
            </p:txBody>
          </p:sp>
        </mc:Fallback>
      </mc:AlternateContent>
      <p:sp>
        <p:nvSpPr>
          <p:cNvPr id="2" name="CasellaDiTesto 1">
            <a:extLst>
              <a:ext uri="{FF2B5EF4-FFF2-40B4-BE49-F238E27FC236}">
                <a16:creationId xmlns:a16="http://schemas.microsoft.com/office/drawing/2014/main" id="{C135FE63-EAA3-4BDA-9A04-24B28DD8D643}"/>
              </a:ext>
            </a:extLst>
          </p:cNvPr>
          <p:cNvSpPr txBox="1"/>
          <p:nvPr/>
        </p:nvSpPr>
        <p:spPr>
          <a:xfrm>
            <a:off x="4389120" y="5276857"/>
            <a:ext cx="7538236" cy="584775"/>
          </a:xfrm>
          <a:prstGeom prst="rect">
            <a:avLst/>
          </a:prstGeom>
          <a:noFill/>
        </p:spPr>
        <p:txBody>
          <a:bodyPr wrap="square" rtlCol="0">
            <a:spAutoFit/>
          </a:bodyPr>
          <a:lstStyle/>
          <a:p>
            <a:r>
              <a:rPr lang="it-IT" sz="1600" dirty="0" err="1"/>
              <a:t>Oriol</a:t>
            </a:r>
            <a:r>
              <a:rPr lang="it-IT" sz="1600" dirty="0"/>
              <a:t> </a:t>
            </a:r>
            <a:r>
              <a:rPr lang="it-IT" sz="1600" dirty="0" err="1"/>
              <a:t>Arteaga</a:t>
            </a:r>
            <a:r>
              <a:rPr lang="it-IT" sz="1600" dirty="0"/>
              <a:t>, Adolf </a:t>
            </a:r>
            <a:r>
              <a:rPr lang="it-IT" sz="1600" dirty="0" err="1"/>
              <a:t>Canillas</a:t>
            </a:r>
            <a:r>
              <a:rPr lang="it-IT" sz="1600" dirty="0"/>
              <a:t> «</a:t>
            </a:r>
            <a:r>
              <a:rPr lang="it-IT" sz="1600" dirty="0" err="1"/>
              <a:t>Pseudopolar</a:t>
            </a:r>
            <a:r>
              <a:rPr lang="it-IT" sz="1600" dirty="0"/>
              <a:t> </a:t>
            </a:r>
            <a:r>
              <a:rPr lang="it-IT" sz="1600" dirty="0" err="1"/>
              <a:t>depocmposition</a:t>
            </a:r>
            <a:r>
              <a:rPr lang="it-IT" sz="1600" dirty="0"/>
              <a:t> of the Jones and Mueller-Jones </a:t>
            </a:r>
            <a:r>
              <a:rPr lang="it-IT" sz="1600" dirty="0" err="1"/>
              <a:t>exponential</a:t>
            </a:r>
            <a:r>
              <a:rPr lang="it-IT" sz="1600" dirty="0"/>
              <a:t>», Journal of the Optical Society of America, </a:t>
            </a:r>
            <a:r>
              <a:rPr lang="it-IT" sz="1600" dirty="0" err="1"/>
              <a:t>vol</a:t>
            </a:r>
            <a:r>
              <a:rPr lang="it-IT" sz="1600" dirty="0"/>
              <a:t> 26 </a:t>
            </a:r>
            <a:r>
              <a:rPr lang="it-IT" sz="1600" dirty="0" err="1"/>
              <a:t>number</a:t>
            </a:r>
            <a:r>
              <a:rPr lang="it-IT" sz="1600" dirty="0"/>
              <a:t> 4, 2009.</a:t>
            </a:r>
          </a:p>
        </p:txBody>
      </p:sp>
    </p:spTree>
    <p:extLst>
      <p:ext uri="{BB962C8B-B14F-4D97-AF65-F5344CB8AC3E}">
        <p14:creationId xmlns:p14="http://schemas.microsoft.com/office/powerpoint/2010/main" val="1760375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Jones </a:t>
            </a:r>
            <a:r>
              <a:rPr lang="it-IT" sz="3200" b="1" dirty="0" err="1"/>
              <a:t>calculus</a:t>
            </a:r>
            <a:r>
              <a:rPr lang="it-IT" sz="3200" b="1" dirty="0"/>
              <a:t>: generatori delle matrici di Jones</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A57DEBC1-6C62-440D-A4F3-4FD8AEC97FD5}"/>
                  </a:ext>
                </a:extLst>
              </p:cNvPr>
              <p:cNvSpPr txBox="1"/>
              <p:nvPr/>
            </p:nvSpPr>
            <p:spPr>
              <a:xfrm>
                <a:off x="191069" y="887104"/>
                <a:ext cx="10918209" cy="523220"/>
              </a:xfrm>
              <a:prstGeom prst="rect">
                <a:avLst/>
              </a:prstGeom>
              <a:noFill/>
            </p:spPr>
            <p:txBody>
              <a:bodyPr wrap="square" rtlCol="0">
                <a:spAutoFit/>
              </a:bodyPr>
              <a:lstStyle/>
              <a:p>
                <a:r>
                  <a:rPr lang="it-IT" sz="2800" dirty="0"/>
                  <a:t>Stessa cosa di prima per le </a:t>
                </a:r>
                <a14:m>
                  <m:oMath xmlns:m="http://schemas.openxmlformats.org/officeDocument/2006/math">
                    <m:r>
                      <a:rPr lang="it-IT" sz="2800" b="1" i="1">
                        <a:latin typeface="Cambria Math" panose="02040503050406030204" pitchFamily="18" charset="0"/>
                      </a:rPr>
                      <m:t>𝑱</m:t>
                    </m:r>
                  </m:oMath>
                </a14:m>
                <a:endParaRPr lang="it-IT" dirty="0"/>
              </a:p>
            </p:txBody>
          </p:sp>
        </mc:Choice>
        <mc:Fallback xmlns="">
          <p:sp>
            <p:nvSpPr>
              <p:cNvPr id="3" name="CasellaDiTesto 2">
                <a:extLst>
                  <a:ext uri="{FF2B5EF4-FFF2-40B4-BE49-F238E27FC236}">
                    <a16:creationId xmlns:a16="http://schemas.microsoft.com/office/drawing/2014/main" id="{A57DEBC1-6C62-440D-A4F3-4FD8AEC97FD5}"/>
                  </a:ext>
                </a:extLst>
              </p:cNvPr>
              <p:cNvSpPr txBox="1">
                <a:spLocks noRot="1" noChangeAspect="1" noMove="1" noResize="1" noEditPoints="1" noAdjustHandles="1" noChangeArrowheads="1" noChangeShapeType="1" noTextEdit="1"/>
              </p:cNvSpPr>
              <p:nvPr/>
            </p:nvSpPr>
            <p:spPr>
              <a:xfrm>
                <a:off x="191069" y="887104"/>
                <a:ext cx="10918209" cy="523220"/>
              </a:xfrm>
              <a:prstGeom prst="rect">
                <a:avLst/>
              </a:prstGeom>
              <a:blipFill>
                <a:blip r:embed="rId4"/>
                <a:stretch>
                  <a:fillRect l="-1117" t="-11765" b="-3411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359C5482-1C68-43FB-A819-3947E6647FD0}"/>
                  </a:ext>
                </a:extLst>
              </p:cNvPr>
              <p:cNvSpPr txBox="1"/>
              <p:nvPr/>
            </p:nvSpPr>
            <p:spPr>
              <a:xfrm>
                <a:off x="3608206" y="1734732"/>
                <a:ext cx="2143344"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0" smtClean="0">
                          <a:latin typeface="Cambria Math" panose="02040503050406030204" pitchFamily="18" charset="0"/>
                        </a:rPr>
                        <m:t>𝐛</m:t>
                      </m:r>
                      <m:r>
                        <a:rPr lang="it-IT" sz="2800" b="1">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r>
                                  <m:rPr>
                                    <m:brk m:alnAt="7"/>
                                  </m:rPr>
                                  <a:rPr lang="it-IT" sz="2800" b="0" i="1" smtClean="0">
                                    <a:latin typeface="Cambria Math" panose="02040503050406030204" pitchFamily="18" charset="0"/>
                                  </a:rPr>
                                  <m:t>1</m:t>
                                </m:r>
                              </m:e>
                              <m:e>
                                <m:r>
                                  <a:rPr lang="it-IT" sz="2800" b="0" i="1" smtClean="0">
                                    <a:latin typeface="Cambria Math" panose="02040503050406030204" pitchFamily="18" charset="0"/>
                                  </a:rPr>
                                  <m:t>0</m:t>
                                </m:r>
                              </m:e>
                            </m:m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
                        </m:e>
                      </m:d>
                    </m:oMath>
                  </m:oMathPara>
                </a14:m>
                <a:endParaRPr lang="it-IT" sz="2800" dirty="0"/>
              </a:p>
            </p:txBody>
          </p:sp>
        </mc:Choice>
        <mc:Fallback xmlns="">
          <p:sp>
            <p:nvSpPr>
              <p:cNvPr id="2" name="CasellaDiTesto 1">
                <a:extLst>
                  <a:ext uri="{FF2B5EF4-FFF2-40B4-BE49-F238E27FC236}">
                    <a16:creationId xmlns:a16="http://schemas.microsoft.com/office/drawing/2014/main" id="{359C5482-1C68-43FB-A819-3947E6647FD0}"/>
                  </a:ext>
                </a:extLst>
              </p:cNvPr>
              <p:cNvSpPr txBox="1">
                <a:spLocks noRot="1" noChangeAspect="1" noMove="1" noResize="1" noEditPoints="1" noAdjustHandles="1" noChangeArrowheads="1" noChangeShapeType="1" noTextEdit="1"/>
              </p:cNvSpPr>
              <p:nvPr/>
            </p:nvSpPr>
            <p:spPr>
              <a:xfrm>
                <a:off x="3608206" y="1734732"/>
                <a:ext cx="2143344" cy="71846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A37275A7-94AB-4BED-9E5C-2F0E9B7609C2}"/>
                  </a:ext>
                </a:extLst>
              </p:cNvPr>
              <p:cNvSpPr txBox="1"/>
              <p:nvPr/>
            </p:nvSpPr>
            <p:spPr>
              <a:xfrm>
                <a:off x="452515" y="1734732"/>
                <a:ext cx="1854802"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0" smtClean="0">
                          <a:latin typeface="Cambria Math" panose="02040503050406030204" pitchFamily="18" charset="0"/>
                        </a:rPr>
                        <m:t>𝐚</m:t>
                      </m:r>
                      <m:r>
                        <a:rPr lang="it-IT" sz="2800" b="1" i="0" smtClean="0">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r>
                                  <m:rPr>
                                    <m:brk m:alnAt="7"/>
                                  </m:rPr>
                                  <a:rPr lang="it-IT" sz="2800" b="0" i="1" smtClean="0">
                                    <a:latin typeface="Cambria Math" panose="02040503050406030204" pitchFamily="18" charset="0"/>
                                  </a:rPr>
                                  <m:t>1</m:t>
                                </m:r>
                              </m:e>
                              <m:e>
                                <m:r>
                                  <a:rPr lang="it-IT" sz="2800" b="0" i="1" smtClean="0">
                                    <a:latin typeface="Cambria Math" panose="02040503050406030204" pitchFamily="18" charset="0"/>
                                  </a:rPr>
                                  <m:t>0</m:t>
                                </m:r>
                              </m:e>
                            </m:m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
                        </m:e>
                      </m:d>
                    </m:oMath>
                  </m:oMathPara>
                </a14:m>
                <a:endParaRPr lang="it-IT" sz="2800" dirty="0"/>
              </a:p>
            </p:txBody>
          </p:sp>
        </mc:Choice>
        <mc:Fallback xmlns="">
          <p:sp>
            <p:nvSpPr>
              <p:cNvPr id="8" name="CasellaDiTesto 7">
                <a:extLst>
                  <a:ext uri="{FF2B5EF4-FFF2-40B4-BE49-F238E27FC236}">
                    <a16:creationId xmlns:a16="http://schemas.microsoft.com/office/drawing/2014/main" id="{A37275A7-94AB-4BED-9E5C-2F0E9B7609C2}"/>
                  </a:ext>
                </a:extLst>
              </p:cNvPr>
              <p:cNvSpPr txBox="1">
                <a:spLocks noRot="1" noChangeAspect="1" noMove="1" noResize="1" noEditPoints="1" noAdjustHandles="1" noChangeArrowheads="1" noChangeShapeType="1" noTextEdit="1"/>
              </p:cNvSpPr>
              <p:nvPr/>
            </p:nvSpPr>
            <p:spPr>
              <a:xfrm>
                <a:off x="452515" y="1734732"/>
                <a:ext cx="1854802" cy="718466"/>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B424ADD3-2341-4905-A19F-7DCFC2CB5842}"/>
                  </a:ext>
                </a:extLst>
              </p:cNvPr>
              <p:cNvSpPr txBox="1"/>
              <p:nvPr/>
            </p:nvSpPr>
            <p:spPr>
              <a:xfrm>
                <a:off x="6579347" y="1734732"/>
                <a:ext cx="1901290"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0" smtClean="0">
                          <a:latin typeface="Cambria Math" panose="02040503050406030204" pitchFamily="18" charset="0"/>
                        </a:rPr>
                        <m:t>𝐜</m:t>
                      </m:r>
                      <m:r>
                        <a:rPr lang="it-IT" sz="2800" b="1">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r>
                              <m:e>
                                <m:r>
                                  <a:rPr lang="it-IT" sz="2800" b="0" i="1" smtClean="0">
                                    <a:latin typeface="Cambria Math" panose="02040503050406030204" pitchFamily="18" charset="0"/>
                                  </a:rPr>
                                  <m:t>1</m:t>
                                </m:r>
                              </m:e>
                              <m:e>
                                <m:r>
                                  <a:rPr lang="it-IT" sz="2800" b="0" i="1" smtClean="0">
                                    <a:latin typeface="Cambria Math" panose="02040503050406030204" pitchFamily="18" charset="0"/>
                                  </a:rPr>
                                  <m:t>0</m:t>
                                </m:r>
                              </m:e>
                            </m:mr>
                          </m:m>
                        </m:e>
                      </m:d>
                    </m:oMath>
                  </m:oMathPara>
                </a14:m>
                <a:endParaRPr lang="it-IT" sz="2800" dirty="0"/>
              </a:p>
            </p:txBody>
          </p:sp>
        </mc:Choice>
        <mc:Fallback xmlns="">
          <p:sp>
            <p:nvSpPr>
              <p:cNvPr id="12" name="CasellaDiTesto 11">
                <a:extLst>
                  <a:ext uri="{FF2B5EF4-FFF2-40B4-BE49-F238E27FC236}">
                    <a16:creationId xmlns:a16="http://schemas.microsoft.com/office/drawing/2014/main" id="{B424ADD3-2341-4905-A19F-7DCFC2CB5842}"/>
                  </a:ext>
                </a:extLst>
              </p:cNvPr>
              <p:cNvSpPr txBox="1">
                <a:spLocks noRot="1" noChangeAspect="1" noMove="1" noResize="1" noEditPoints="1" noAdjustHandles="1" noChangeArrowheads="1" noChangeShapeType="1" noTextEdit="1"/>
              </p:cNvSpPr>
              <p:nvPr/>
            </p:nvSpPr>
            <p:spPr>
              <a:xfrm>
                <a:off x="6579347" y="1734732"/>
                <a:ext cx="1901290" cy="718466"/>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700BCBF-9280-4444-9C0C-6D6D4B3312F8}"/>
                  </a:ext>
                </a:extLst>
              </p:cNvPr>
              <p:cNvSpPr txBox="1"/>
              <p:nvPr/>
            </p:nvSpPr>
            <p:spPr>
              <a:xfrm>
                <a:off x="9289139" y="1736499"/>
                <a:ext cx="2168992"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0" smtClean="0">
                          <a:latin typeface="Cambria Math" panose="02040503050406030204" pitchFamily="18" charset="0"/>
                        </a:rPr>
                        <m:t>𝐝</m:t>
                      </m:r>
                      <m:r>
                        <a:rPr lang="it-IT" sz="2800" b="1">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r>
                              <m:e>
                                <m:r>
                                  <a:rPr lang="it-IT" sz="2800" b="0" i="1" smtClean="0">
                                    <a:latin typeface="Cambria Math" panose="02040503050406030204" pitchFamily="18" charset="0"/>
                                  </a:rPr>
                                  <m:t>−1</m:t>
                                </m:r>
                              </m:e>
                              <m:e>
                                <m:r>
                                  <a:rPr lang="it-IT" sz="2800" b="0" i="1" smtClean="0">
                                    <a:latin typeface="Cambria Math" panose="02040503050406030204" pitchFamily="18" charset="0"/>
                                  </a:rPr>
                                  <m:t>0</m:t>
                                </m:r>
                              </m:e>
                            </m:mr>
                          </m:m>
                        </m:e>
                      </m:d>
                    </m:oMath>
                  </m:oMathPara>
                </a14:m>
                <a:endParaRPr lang="it-IT" sz="2800" dirty="0"/>
              </a:p>
            </p:txBody>
          </p:sp>
        </mc:Choice>
        <mc:Fallback xmlns="">
          <p:sp>
            <p:nvSpPr>
              <p:cNvPr id="13" name="CasellaDiTesto 12">
                <a:extLst>
                  <a:ext uri="{FF2B5EF4-FFF2-40B4-BE49-F238E27FC236}">
                    <a16:creationId xmlns:a16="http://schemas.microsoft.com/office/drawing/2014/main" id="{B700BCBF-9280-4444-9C0C-6D6D4B3312F8}"/>
                  </a:ext>
                </a:extLst>
              </p:cNvPr>
              <p:cNvSpPr txBox="1">
                <a:spLocks noRot="1" noChangeAspect="1" noMove="1" noResize="1" noEditPoints="1" noAdjustHandles="1" noChangeArrowheads="1" noChangeShapeType="1" noTextEdit="1"/>
              </p:cNvSpPr>
              <p:nvPr/>
            </p:nvSpPr>
            <p:spPr>
              <a:xfrm>
                <a:off x="9289139" y="1736499"/>
                <a:ext cx="2168992" cy="718466"/>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66D2FCA0-93C5-46ED-836D-52F49EAF3CDF}"/>
                  </a:ext>
                </a:extLst>
              </p:cNvPr>
              <p:cNvSpPr txBox="1"/>
              <p:nvPr/>
            </p:nvSpPr>
            <p:spPr>
              <a:xfrm>
                <a:off x="4074968" y="2689933"/>
                <a:ext cx="37607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𝑱</m:t>
                      </m:r>
                      <m:r>
                        <a:rPr lang="it-IT" sz="2800" b="1" i="1" smtClean="0">
                          <a:latin typeface="Cambria Math" panose="02040503050406030204" pitchFamily="18" charset="0"/>
                        </a:rPr>
                        <m:t>=</m:t>
                      </m:r>
                      <m:r>
                        <a:rPr lang="it-IT" sz="2800" b="0" i="1" smtClean="0">
                          <a:latin typeface="Cambria Math" panose="02040503050406030204" pitchFamily="18" charset="0"/>
                        </a:rPr>
                        <m:t>𝐴</m:t>
                      </m:r>
                      <m:r>
                        <a:rPr lang="it-IT" sz="2800" b="1" i="1" smtClean="0">
                          <a:latin typeface="Cambria Math" panose="02040503050406030204" pitchFamily="18" charset="0"/>
                        </a:rPr>
                        <m:t>𝒂</m:t>
                      </m:r>
                      <m:r>
                        <a:rPr lang="it-IT" sz="2800" b="1" i="1" smtClean="0">
                          <a:latin typeface="Cambria Math" panose="02040503050406030204" pitchFamily="18" charset="0"/>
                        </a:rPr>
                        <m:t>+</m:t>
                      </m:r>
                      <m:r>
                        <a:rPr lang="it-IT" sz="2800" b="0" i="1" smtClean="0">
                          <a:latin typeface="Cambria Math" panose="02040503050406030204" pitchFamily="18" charset="0"/>
                        </a:rPr>
                        <m:t>𝐵</m:t>
                      </m:r>
                      <m:r>
                        <a:rPr lang="it-IT" sz="2800" b="1" i="1" smtClean="0">
                          <a:latin typeface="Cambria Math" panose="02040503050406030204" pitchFamily="18" charset="0"/>
                        </a:rPr>
                        <m:t>𝒃</m:t>
                      </m:r>
                      <m:r>
                        <a:rPr lang="it-IT" sz="2800" b="1" i="1" smtClean="0">
                          <a:latin typeface="Cambria Math" panose="02040503050406030204" pitchFamily="18" charset="0"/>
                        </a:rPr>
                        <m:t>+</m:t>
                      </m:r>
                      <m:r>
                        <a:rPr lang="it-IT" sz="2800" b="0" i="1" smtClean="0">
                          <a:latin typeface="Cambria Math" panose="02040503050406030204" pitchFamily="18" charset="0"/>
                        </a:rPr>
                        <m:t>𝐶</m:t>
                      </m:r>
                      <m:r>
                        <a:rPr lang="it-IT" sz="2800" b="1" i="1" smtClean="0">
                          <a:latin typeface="Cambria Math" panose="02040503050406030204" pitchFamily="18" charset="0"/>
                        </a:rPr>
                        <m:t>𝒄</m:t>
                      </m:r>
                      <m:r>
                        <a:rPr lang="it-IT" sz="2800" b="1" i="1" smtClean="0">
                          <a:latin typeface="Cambria Math" panose="02040503050406030204" pitchFamily="18" charset="0"/>
                        </a:rPr>
                        <m:t>+</m:t>
                      </m:r>
                      <m:r>
                        <a:rPr lang="it-IT" sz="2800" b="0" i="1" smtClean="0">
                          <a:latin typeface="Cambria Math" panose="02040503050406030204" pitchFamily="18" charset="0"/>
                        </a:rPr>
                        <m:t>𝐷</m:t>
                      </m:r>
                      <m:r>
                        <a:rPr lang="it-IT" sz="2800" b="1" i="1" smtClean="0">
                          <a:latin typeface="Cambria Math" panose="02040503050406030204" pitchFamily="18" charset="0"/>
                        </a:rPr>
                        <m:t>𝒅</m:t>
                      </m:r>
                    </m:oMath>
                  </m:oMathPara>
                </a14:m>
                <a:endParaRPr lang="it-IT" sz="2800" b="1" dirty="0"/>
              </a:p>
            </p:txBody>
          </p:sp>
        </mc:Choice>
        <mc:Fallback xmlns="">
          <p:sp>
            <p:nvSpPr>
              <p:cNvPr id="4" name="CasellaDiTesto 3">
                <a:extLst>
                  <a:ext uri="{FF2B5EF4-FFF2-40B4-BE49-F238E27FC236}">
                    <a16:creationId xmlns:a16="http://schemas.microsoft.com/office/drawing/2014/main" id="{66D2FCA0-93C5-46ED-836D-52F49EAF3CDF}"/>
                  </a:ext>
                </a:extLst>
              </p:cNvPr>
              <p:cNvSpPr txBox="1">
                <a:spLocks noRot="1" noChangeAspect="1" noMove="1" noResize="1" noEditPoints="1" noAdjustHandles="1" noChangeArrowheads="1" noChangeShapeType="1" noTextEdit="1"/>
              </p:cNvSpPr>
              <p:nvPr/>
            </p:nvSpPr>
            <p:spPr>
              <a:xfrm>
                <a:off x="4074968" y="2689933"/>
                <a:ext cx="3760709" cy="430887"/>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a:extLst>
                  <a:ext uri="{FF2B5EF4-FFF2-40B4-BE49-F238E27FC236}">
                    <a16:creationId xmlns:a16="http://schemas.microsoft.com/office/drawing/2014/main" id="{EF6C84F0-F4D8-4644-ACCA-713DEB1B961E}"/>
                  </a:ext>
                </a:extLst>
              </p:cNvPr>
              <p:cNvSpPr/>
              <p:nvPr/>
            </p:nvSpPr>
            <p:spPr>
              <a:xfrm>
                <a:off x="452515" y="3254048"/>
                <a:ext cx="5314906" cy="1815882"/>
              </a:xfrm>
              <a:prstGeom prst="rect">
                <a:avLst/>
              </a:prstGeom>
            </p:spPr>
            <p:txBody>
              <a:bodyPr wrap="square">
                <a:spAutoFit/>
              </a:bodyPr>
              <a:lstStyle/>
              <a:p>
                <a:pPr marL="457200" indent="-457200">
                  <a:buFont typeface="Arial" panose="020B0604020202020204" pitchFamily="34" charset="0"/>
                  <a:buChar char="•"/>
                </a:pPr>
                <a14:m>
                  <m:oMath xmlns:m="http://schemas.openxmlformats.org/officeDocument/2006/math">
                    <m:r>
                      <a:rPr lang="it-IT" sz="2800" i="1">
                        <a:latin typeface="Cambria Math" panose="02040503050406030204" pitchFamily="18" charset="0"/>
                      </a:rPr>
                      <m:t>𝑅𝑒</m:t>
                    </m:r>
                    <m:d>
                      <m:dPr>
                        <m:ctrlPr>
                          <a:rPr lang="it-IT" sz="2800" i="1">
                            <a:latin typeface="Cambria Math" panose="02040503050406030204" pitchFamily="18" charset="0"/>
                          </a:rPr>
                        </m:ctrlPr>
                      </m:dPr>
                      <m:e>
                        <m:r>
                          <a:rPr lang="it-IT" sz="2800" i="1">
                            <a:latin typeface="Cambria Math" panose="02040503050406030204" pitchFamily="18" charset="0"/>
                          </a:rPr>
                          <m:t>𝐴</m:t>
                        </m:r>
                      </m:e>
                    </m:d>
                  </m:oMath>
                </a14:m>
                <a:r>
                  <a:rPr lang="it-IT" sz="2800" dirty="0"/>
                  <a:t>: </a:t>
                </a:r>
                <a:r>
                  <a:rPr lang="it-IT" sz="2800" b="1" dirty="0"/>
                  <a:t>assorbimento isotropo</a:t>
                </a:r>
              </a:p>
              <a:p>
                <a:pPr marL="457200" indent="-457200">
                  <a:buFont typeface="Arial" panose="020B0604020202020204" pitchFamily="34" charset="0"/>
                  <a:buChar char="•"/>
                </a:pPr>
                <a14:m>
                  <m:oMath xmlns:m="http://schemas.openxmlformats.org/officeDocument/2006/math">
                    <m:r>
                      <a:rPr lang="it-IT" sz="2800" i="1">
                        <a:latin typeface="Cambria Math" panose="02040503050406030204" pitchFamily="18" charset="0"/>
                      </a:rPr>
                      <m:t>𝐼𝑚</m:t>
                    </m:r>
                    <m:d>
                      <m:dPr>
                        <m:ctrlPr>
                          <a:rPr lang="it-IT" sz="2800" i="1">
                            <a:latin typeface="Cambria Math" panose="02040503050406030204" pitchFamily="18" charset="0"/>
                          </a:rPr>
                        </m:ctrlPr>
                      </m:dPr>
                      <m:e>
                        <m:r>
                          <a:rPr lang="it-IT" sz="2800" i="1">
                            <a:latin typeface="Cambria Math" panose="02040503050406030204" pitchFamily="18" charset="0"/>
                          </a:rPr>
                          <m:t>𝐴</m:t>
                        </m:r>
                      </m:e>
                    </m:d>
                  </m:oMath>
                </a14:m>
                <a:r>
                  <a:rPr lang="it-IT" sz="2800" dirty="0"/>
                  <a:t>: </a:t>
                </a:r>
                <a:r>
                  <a:rPr lang="it-IT" sz="2800" b="1" dirty="0"/>
                  <a:t>ritardo isotropo</a:t>
                </a:r>
              </a:p>
              <a:p>
                <a:pPr marL="457200" indent="-457200">
                  <a:buFont typeface="Arial" panose="020B0604020202020204" pitchFamily="34" charset="0"/>
                  <a:buChar char="•"/>
                </a:pPr>
                <a14:m>
                  <m:oMath xmlns:m="http://schemas.openxmlformats.org/officeDocument/2006/math">
                    <m:r>
                      <a:rPr lang="it-IT" sz="2800" i="1">
                        <a:latin typeface="Cambria Math" panose="02040503050406030204" pitchFamily="18" charset="0"/>
                      </a:rPr>
                      <m:t>𝑅𝑒</m:t>
                    </m:r>
                    <m:r>
                      <a:rPr lang="it-IT" sz="2800" i="1">
                        <a:latin typeface="Cambria Math" panose="02040503050406030204" pitchFamily="18" charset="0"/>
                      </a:rPr>
                      <m:t>(</m:t>
                    </m:r>
                    <m:r>
                      <a:rPr lang="it-IT" sz="2800" i="1">
                        <a:latin typeface="Cambria Math" panose="02040503050406030204" pitchFamily="18" charset="0"/>
                      </a:rPr>
                      <m:t>𝐵</m:t>
                    </m:r>
                    <m:r>
                      <a:rPr lang="it-IT" sz="2800" i="1">
                        <a:latin typeface="Cambria Math" panose="02040503050406030204" pitchFamily="18" charset="0"/>
                      </a:rPr>
                      <m:t>)</m:t>
                    </m:r>
                  </m:oMath>
                </a14:m>
                <a:r>
                  <a:rPr lang="it-IT" sz="2800" dirty="0"/>
                  <a:t>: </a:t>
                </a:r>
                <a:r>
                  <a:rPr lang="it-IT" sz="2800" b="1" dirty="0"/>
                  <a:t>dicroismo lineare</a:t>
                </a:r>
              </a:p>
              <a:p>
                <a:pPr marL="457200" indent="-457200">
                  <a:buFont typeface="Arial" panose="020B0604020202020204" pitchFamily="34" charset="0"/>
                  <a:buChar char="•"/>
                </a:pPr>
                <a14:m>
                  <m:oMath xmlns:m="http://schemas.openxmlformats.org/officeDocument/2006/math">
                    <m:r>
                      <a:rPr lang="it-IT" sz="2800" i="1">
                        <a:latin typeface="Cambria Math" panose="02040503050406030204" pitchFamily="18" charset="0"/>
                      </a:rPr>
                      <m:t>𝐼𝑚</m:t>
                    </m:r>
                    <m:r>
                      <a:rPr lang="it-IT" sz="2800" i="1">
                        <a:latin typeface="Cambria Math" panose="02040503050406030204" pitchFamily="18" charset="0"/>
                      </a:rPr>
                      <m:t>(</m:t>
                    </m:r>
                    <m:r>
                      <a:rPr lang="it-IT" sz="2800" i="1">
                        <a:latin typeface="Cambria Math" panose="02040503050406030204" pitchFamily="18" charset="0"/>
                      </a:rPr>
                      <m:t>𝐵</m:t>
                    </m:r>
                    <m:r>
                      <a:rPr lang="it-IT" sz="2800" i="1">
                        <a:latin typeface="Cambria Math" panose="02040503050406030204" pitchFamily="18" charset="0"/>
                      </a:rPr>
                      <m:t>)</m:t>
                    </m:r>
                  </m:oMath>
                </a14:m>
                <a:r>
                  <a:rPr lang="it-IT" sz="2800" dirty="0"/>
                  <a:t>: </a:t>
                </a:r>
                <a:r>
                  <a:rPr lang="it-IT" sz="2800" b="1" dirty="0"/>
                  <a:t>birifrangenza lineare</a:t>
                </a:r>
              </a:p>
            </p:txBody>
          </p:sp>
        </mc:Choice>
        <mc:Fallback xmlns="">
          <p:sp>
            <p:nvSpPr>
              <p:cNvPr id="6" name="Rettangolo 5">
                <a:extLst>
                  <a:ext uri="{FF2B5EF4-FFF2-40B4-BE49-F238E27FC236}">
                    <a16:creationId xmlns:a16="http://schemas.microsoft.com/office/drawing/2014/main" id="{EF6C84F0-F4D8-4644-ACCA-713DEB1B961E}"/>
                  </a:ext>
                </a:extLst>
              </p:cNvPr>
              <p:cNvSpPr>
                <a:spLocks noRot="1" noChangeAspect="1" noMove="1" noResize="1" noEditPoints="1" noAdjustHandles="1" noChangeArrowheads="1" noChangeShapeType="1" noTextEdit="1"/>
              </p:cNvSpPr>
              <p:nvPr/>
            </p:nvSpPr>
            <p:spPr>
              <a:xfrm>
                <a:off x="452515" y="3254048"/>
                <a:ext cx="5314906" cy="1815882"/>
              </a:xfrm>
              <a:prstGeom prst="rect">
                <a:avLst/>
              </a:prstGeom>
              <a:blipFill>
                <a:blip r:embed="rId10"/>
                <a:stretch>
                  <a:fillRect t="-3356" b="-87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Rettangolo 13">
                <a:extLst>
                  <a:ext uri="{FF2B5EF4-FFF2-40B4-BE49-F238E27FC236}">
                    <a16:creationId xmlns:a16="http://schemas.microsoft.com/office/drawing/2014/main" id="{F2F94E46-6233-4754-A769-E6C9B3DC6935}"/>
                  </a:ext>
                </a:extLst>
              </p:cNvPr>
              <p:cNvSpPr/>
              <p:nvPr/>
            </p:nvSpPr>
            <p:spPr>
              <a:xfrm>
                <a:off x="6220923" y="3276797"/>
                <a:ext cx="5830400" cy="1815882"/>
              </a:xfrm>
              <a:prstGeom prst="rect">
                <a:avLst/>
              </a:prstGeom>
            </p:spPr>
            <p:txBody>
              <a:bodyPr wrap="square">
                <a:spAutoFit/>
              </a:bodyPr>
              <a:lstStyle/>
              <a:p>
                <a:pPr marL="457200" indent="-457200">
                  <a:buFont typeface="Arial" panose="020B0604020202020204" pitchFamily="34" charset="0"/>
                  <a:buChar char="•"/>
                </a:pPr>
                <a14:m>
                  <m:oMath xmlns:m="http://schemas.openxmlformats.org/officeDocument/2006/math">
                    <m:r>
                      <a:rPr lang="it-IT" sz="2800" i="1">
                        <a:latin typeface="Cambria Math" panose="02040503050406030204" pitchFamily="18" charset="0"/>
                      </a:rPr>
                      <m:t>𝑅𝑒</m:t>
                    </m:r>
                    <m:d>
                      <m:dPr>
                        <m:ctrlPr>
                          <a:rPr lang="it-IT" sz="2800" i="1">
                            <a:latin typeface="Cambria Math" panose="02040503050406030204" pitchFamily="18" charset="0"/>
                          </a:rPr>
                        </m:ctrlPr>
                      </m:dPr>
                      <m:e>
                        <m:r>
                          <a:rPr lang="it-IT" sz="2800" i="1">
                            <a:latin typeface="Cambria Math" panose="02040503050406030204" pitchFamily="18" charset="0"/>
                          </a:rPr>
                          <m:t>𝐶</m:t>
                        </m:r>
                      </m:e>
                    </m:d>
                  </m:oMath>
                </a14:m>
                <a:r>
                  <a:rPr lang="it-IT" sz="2800" dirty="0"/>
                  <a:t>: </a:t>
                </a:r>
                <a:r>
                  <a:rPr lang="it-IT" sz="2800" b="1" dirty="0"/>
                  <a:t>dicroismo lineare a 45°</a:t>
                </a:r>
              </a:p>
              <a:p>
                <a:pPr marL="457200" indent="-457200">
                  <a:buFont typeface="Arial" panose="020B0604020202020204" pitchFamily="34" charset="0"/>
                  <a:buChar char="•"/>
                </a:pPr>
                <a14:m>
                  <m:oMath xmlns:m="http://schemas.openxmlformats.org/officeDocument/2006/math">
                    <m:r>
                      <a:rPr lang="it-IT" sz="2800" i="1">
                        <a:latin typeface="Cambria Math" panose="02040503050406030204" pitchFamily="18" charset="0"/>
                      </a:rPr>
                      <m:t>𝐼𝑚</m:t>
                    </m:r>
                    <m:r>
                      <a:rPr lang="it-IT" sz="2800" i="1">
                        <a:latin typeface="Cambria Math" panose="02040503050406030204" pitchFamily="18" charset="0"/>
                      </a:rPr>
                      <m:t>(</m:t>
                    </m:r>
                    <m:r>
                      <a:rPr lang="it-IT" sz="2800" i="1">
                        <a:latin typeface="Cambria Math" panose="02040503050406030204" pitchFamily="18" charset="0"/>
                      </a:rPr>
                      <m:t>𝐶</m:t>
                    </m:r>
                    <m:r>
                      <a:rPr lang="it-IT" sz="2800" i="1">
                        <a:latin typeface="Cambria Math" panose="02040503050406030204" pitchFamily="18" charset="0"/>
                      </a:rPr>
                      <m:t>)</m:t>
                    </m:r>
                  </m:oMath>
                </a14:m>
                <a:r>
                  <a:rPr lang="it-IT" sz="2800" dirty="0"/>
                  <a:t>: </a:t>
                </a:r>
                <a:r>
                  <a:rPr lang="it-IT" sz="2800" b="1" dirty="0"/>
                  <a:t>birifrangenza lineare a 45°</a:t>
                </a:r>
              </a:p>
              <a:p>
                <a:pPr marL="457200" indent="-457200">
                  <a:buFont typeface="Arial" panose="020B0604020202020204" pitchFamily="34" charset="0"/>
                  <a:buChar char="•"/>
                </a:pPr>
                <a14:m>
                  <m:oMath xmlns:m="http://schemas.openxmlformats.org/officeDocument/2006/math">
                    <m:r>
                      <a:rPr lang="it-IT" sz="2800" i="1">
                        <a:latin typeface="Cambria Math" panose="02040503050406030204" pitchFamily="18" charset="0"/>
                      </a:rPr>
                      <m:t>𝑅𝑒</m:t>
                    </m:r>
                    <m:r>
                      <a:rPr lang="it-IT" sz="2800" i="1">
                        <a:latin typeface="Cambria Math" panose="02040503050406030204" pitchFamily="18" charset="0"/>
                      </a:rPr>
                      <m:t>(</m:t>
                    </m:r>
                    <m:r>
                      <a:rPr lang="it-IT" sz="2800" i="1">
                        <a:latin typeface="Cambria Math" panose="02040503050406030204" pitchFamily="18" charset="0"/>
                      </a:rPr>
                      <m:t>𝐷</m:t>
                    </m:r>
                    <m:r>
                      <a:rPr lang="it-IT" sz="2800" i="1">
                        <a:latin typeface="Cambria Math" panose="02040503050406030204" pitchFamily="18" charset="0"/>
                      </a:rPr>
                      <m:t>)</m:t>
                    </m:r>
                  </m:oMath>
                </a14:m>
                <a:r>
                  <a:rPr lang="it-IT" sz="2800" dirty="0"/>
                  <a:t>: </a:t>
                </a:r>
                <a:r>
                  <a:rPr lang="it-IT" sz="2800" b="1" dirty="0"/>
                  <a:t>birifrangenza circolare</a:t>
                </a:r>
              </a:p>
              <a:p>
                <a:pPr marL="457200" indent="-457200">
                  <a:buFont typeface="Arial" panose="020B0604020202020204" pitchFamily="34" charset="0"/>
                  <a:buChar char="•"/>
                </a:pPr>
                <a14:m>
                  <m:oMath xmlns:m="http://schemas.openxmlformats.org/officeDocument/2006/math">
                    <m:r>
                      <a:rPr lang="it-IT" sz="2800" i="1">
                        <a:latin typeface="Cambria Math" panose="02040503050406030204" pitchFamily="18" charset="0"/>
                      </a:rPr>
                      <m:t>𝐼𝑚</m:t>
                    </m:r>
                    <m:r>
                      <a:rPr lang="it-IT" sz="2800" i="1">
                        <a:latin typeface="Cambria Math" panose="02040503050406030204" pitchFamily="18" charset="0"/>
                      </a:rPr>
                      <m:t>(</m:t>
                    </m:r>
                    <m:r>
                      <a:rPr lang="it-IT" sz="2800" i="1">
                        <a:latin typeface="Cambria Math" panose="02040503050406030204" pitchFamily="18" charset="0"/>
                      </a:rPr>
                      <m:t>𝐷</m:t>
                    </m:r>
                    <m:r>
                      <a:rPr lang="it-IT" sz="2800" i="1">
                        <a:latin typeface="Cambria Math" panose="02040503050406030204" pitchFamily="18" charset="0"/>
                      </a:rPr>
                      <m:t>)</m:t>
                    </m:r>
                  </m:oMath>
                </a14:m>
                <a:r>
                  <a:rPr lang="it-IT" sz="2800" dirty="0"/>
                  <a:t>: </a:t>
                </a:r>
                <a:r>
                  <a:rPr lang="it-IT" sz="2800" b="1" dirty="0"/>
                  <a:t>dicroismo circolare</a:t>
                </a:r>
              </a:p>
            </p:txBody>
          </p:sp>
        </mc:Choice>
        <mc:Fallback xmlns="">
          <p:sp>
            <p:nvSpPr>
              <p:cNvPr id="14" name="Rettangolo 13">
                <a:extLst>
                  <a:ext uri="{FF2B5EF4-FFF2-40B4-BE49-F238E27FC236}">
                    <a16:creationId xmlns:a16="http://schemas.microsoft.com/office/drawing/2014/main" id="{F2F94E46-6233-4754-A769-E6C9B3DC6935}"/>
                  </a:ext>
                </a:extLst>
              </p:cNvPr>
              <p:cNvSpPr>
                <a:spLocks noRot="1" noChangeAspect="1" noMove="1" noResize="1" noEditPoints="1" noAdjustHandles="1" noChangeArrowheads="1" noChangeShapeType="1" noTextEdit="1"/>
              </p:cNvSpPr>
              <p:nvPr/>
            </p:nvSpPr>
            <p:spPr>
              <a:xfrm>
                <a:off x="6220923" y="3276797"/>
                <a:ext cx="5830400" cy="1815882"/>
              </a:xfrm>
              <a:prstGeom prst="rect">
                <a:avLst/>
              </a:prstGeom>
              <a:blipFill>
                <a:blip r:embed="rId11"/>
                <a:stretch>
                  <a:fillRect t="-3367" b="-9091"/>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B0B20E27-0332-46EE-BDB6-39B65D644146}"/>
              </a:ext>
            </a:extLst>
          </p:cNvPr>
          <p:cNvSpPr txBox="1"/>
          <p:nvPr/>
        </p:nvSpPr>
        <p:spPr>
          <a:xfrm>
            <a:off x="3858802" y="5258202"/>
            <a:ext cx="8745851" cy="584775"/>
          </a:xfrm>
          <a:prstGeom prst="rect">
            <a:avLst/>
          </a:prstGeom>
          <a:noFill/>
        </p:spPr>
        <p:txBody>
          <a:bodyPr wrap="square" rtlCol="0">
            <a:spAutoFit/>
          </a:bodyPr>
          <a:lstStyle/>
          <a:p>
            <a:r>
              <a:rPr lang="it-IT" sz="1600" dirty="0" err="1"/>
              <a:t>Soe</a:t>
            </a:r>
            <a:r>
              <a:rPr lang="it-IT" sz="1600" dirty="0"/>
              <a:t>-Mie F. </a:t>
            </a:r>
            <a:r>
              <a:rPr lang="it-IT" sz="1600" dirty="0" err="1"/>
              <a:t>Nee</a:t>
            </a:r>
            <a:r>
              <a:rPr lang="it-IT" sz="1600" dirty="0"/>
              <a:t>, «</a:t>
            </a:r>
            <a:r>
              <a:rPr lang="it-IT" sz="1600" dirty="0" err="1"/>
              <a:t>Decomposition</a:t>
            </a:r>
            <a:r>
              <a:rPr lang="it-IT" sz="1600" dirty="0"/>
              <a:t> of Jones and Mueller </a:t>
            </a:r>
            <a:r>
              <a:rPr lang="it-IT" sz="1600" dirty="0" err="1"/>
              <a:t>matrices</a:t>
            </a:r>
            <a:r>
              <a:rPr lang="it-IT" sz="1600" dirty="0"/>
              <a:t> in </a:t>
            </a:r>
            <a:r>
              <a:rPr lang="it-IT" sz="1600" dirty="0" err="1"/>
              <a:t>terms</a:t>
            </a:r>
            <a:r>
              <a:rPr lang="it-IT" sz="1600" dirty="0"/>
              <a:t> of </a:t>
            </a:r>
            <a:r>
              <a:rPr lang="it-IT" sz="1600" dirty="0" err="1"/>
              <a:t>four</a:t>
            </a:r>
            <a:r>
              <a:rPr lang="it-IT" sz="1600" dirty="0"/>
              <a:t> </a:t>
            </a:r>
            <a:r>
              <a:rPr lang="it-IT" sz="1600" dirty="0" err="1"/>
              <a:t>basic</a:t>
            </a:r>
            <a:r>
              <a:rPr lang="it-IT" sz="1600" dirty="0"/>
              <a:t> </a:t>
            </a:r>
            <a:r>
              <a:rPr lang="it-IT" sz="1600" dirty="0" err="1"/>
              <a:t>polarization</a:t>
            </a:r>
            <a:r>
              <a:rPr lang="it-IT" sz="1600" dirty="0"/>
              <a:t> </a:t>
            </a:r>
            <a:r>
              <a:rPr lang="it-IT" sz="1600" dirty="0" err="1"/>
              <a:t>responses</a:t>
            </a:r>
            <a:r>
              <a:rPr lang="it-IT" sz="1600" dirty="0"/>
              <a:t>» Journal of the Optical Society of America, </a:t>
            </a:r>
            <a:r>
              <a:rPr lang="it-IT" sz="1600" dirty="0" err="1"/>
              <a:t>vol</a:t>
            </a:r>
            <a:r>
              <a:rPr lang="it-IT" sz="1600" dirty="0"/>
              <a:t> 31 </a:t>
            </a:r>
            <a:r>
              <a:rPr lang="it-IT" sz="1600" dirty="0" err="1"/>
              <a:t>number</a:t>
            </a:r>
            <a:r>
              <a:rPr lang="it-IT" sz="1600" dirty="0"/>
              <a:t> 11, 2014.</a:t>
            </a:r>
          </a:p>
        </p:txBody>
      </p:sp>
    </p:spTree>
    <p:extLst>
      <p:ext uri="{BB962C8B-B14F-4D97-AF65-F5344CB8AC3E}">
        <p14:creationId xmlns:p14="http://schemas.microsoft.com/office/powerpoint/2010/main" val="212423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Esempio: </a:t>
            </a:r>
            <a:r>
              <a:rPr lang="it-IT" sz="3200" b="1" dirty="0" err="1"/>
              <a:t>quarter</a:t>
            </a:r>
            <a:r>
              <a:rPr lang="it-IT" sz="3200" b="1" dirty="0"/>
              <a:t> </a:t>
            </a:r>
            <a:r>
              <a:rPr lang="it-IT" sz="3200" b="1" dirty="0" err="1"/>
              <a:t>wave</a:t>
            </a:r>
            <a:r>
              <a:rPr lang="it-IT" sz="3200" b="1" dirty="0"/>
              <a:t> </a:t>
            </a:r>
            <a:r>
              <a:rPr lang="it-IT" sz="3200" b="1" dirty="0" err="1"/>
              <a:t>plate</a:t>
            </a:r>
            <a:endParaRPr lang="it-IT" sz="3200" b="1" dirty="0"/>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3" name="Immagine 2">
            <a:extLst>
              <a:ext uri="{FF2B5EF4-FFF2-40B4-BE49-F238E27FC236}">
                <a16:creationId xmlns:a16="http://schemas.microsoft.com/office/drawing/2014/main" id="{EFB77B1C-8D46-4386-BDEE-DEBB8548C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23" y="3037619"/>
            <a:ext cx="4741333" cy="2844800"/>
          </a:xfrm>
          <a:prstGeom prst="rect">
            <a:avLst/>
          </a:prstGeom>
        </p:spPr>
      </p:pic>
      <p:pic>
        <p:nvPicPr>
          <p:cNvPr id="5" name="Immagine 4" descr="Immagine che contiene gioco&#10;&#10;Descrizione generata automaticamente">
            <a:extLst>
              <a:ext uri="{FF2B5EF4-FFF2-40B4-BE49-F238E27FC236}">
                <a16:creationId xmlns:a16="http://schemas.microsoft.com/office/drawing/2014/main" id="{18641331-FCFB-4D7A-8BB3-DF228DF39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234608"/>
            <a:ext cx="5277945" cy="3225411"/>
          </a:xfrm>
          <a:prstGeom prst="rect">
            <a:avLst/>
          </a:prstGeom>
        </p:spPr>
      </p:pic>
      <p:sp>
        <p:nvSpPr>
          <p:cNvPr id="12" name="Parallelogramma 11">
            <a:extLst>
              <a:ext uri="{FF2B5EF4-FFF2-40B4-BE49-F238E27FC236}">
                <a16:creationId xmlns:a16="http://schemas.microsoft.com/office/drawing/2014/main" id="{1B3E4C8E-1B4E-4B40-B759-9FDD5B783E1A}"/>
              </a:ext>
            </a:extLst>
          </p:cNvPr>
          <p:cNvSpPr/>
          <p:nvPr/>
        </p:nvSpPr>
        <p:spPr>
          <a:xfrm rot="5400000" flipH="1" flipV="1">
            <a:off x="2910570" y="3081032"/>
            <a:ext cx="2844799" cy="2011773"/>
          </a:xfrm>
          <a:prstGeom prst="parallelogram">
            <a:avLst>
              <a:gd name="adj" fmla="val 4313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Parallelogramma 12">
            <a:extLst>
              <a:ext uri="{FF2B5EF4-FFF2-40B4-BE49-F238E27FC236}">
                <a16:creationId xmlns:a16="http://schemas.microsoft.com/office/drawing/2014/main" id="{06AF5A31-3691-48E3-ADFD-2D75D7C2FE67}"/>
              </a:ext>
            </a:extLst>
          </p:cNvPr>
          <p:cNvSpPr/>
          <p:nvPr/>
        </p:nvSpPr>
        <p:spPr>
          <a:xfrm rot="5400000" flipH="1" flipV="1">
            <a:off x="5973505" y="2279900"/>
            <a:ext cx="2740081" cy="1937719"/>
          </a:xfrm>
          <a:prstGeom prst="parallelogram">
            <a:avLst>
              <a:gd name="adj" fmla="val 4313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diritto 14">
            <a:extLst>
              <a:ext uri="{FF2B5EF4-FFF2-40B4-BE49-F238E27FC236}">
                <a16:creationId xmlns:a16="http://schemas.microsoft.com/office/drawing/2014/main" id="{0E0441B2-4732-43F9-A2B2-4697D0EB561B}"/>
              </a:ext>
            </a:extLst>
          </p:cNvPr>
          <p:cNvCxnSpPr>
            <a:cxnSpLocks/>
          </p:cNvCxnSpPr>
          <p:nvPr/>
        </p:nvCxnSpPr>
        <p:spPr>
          <a:xfrm flipV="1">
            <a:off x="5331773" y="2727132"/>
            <a:ext cx="2970461" cy="81090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8" name="Connettore diritto 17">
            <a:extLst>
              <a:ext uri="{FF2B5EF4-FFF2-40B4-BE49-F238E27FC236}">
                <a16:creationId xmlns:a16="http://schemas.microsoft.com/office/drawing/2014/main" id="{A9B89DD5-474F-4050-A411-F0225D795753}"/>
              </a:ext>
            </a:extLst>
          </p:cNvPr>
          <p:cNvCxnSpPr>
            <a:cxnSpLocks/>
          </p:cNvCxnSpPr>
          <p:nvPr/>
        </p:nvCxnSpPr>
        <p:spPr>
          <a:xfrm flipV="1">
            <a:off x="5370421" y="4618800"/>
            <a:ext cx="2941984" cy="8835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Connettore diritto 19">
            <a:extLst>
              <a:ext uri="{FF2B5EF4-FFF2-40B4-BE49-F238E27FC236}">
                <a16:creationId xmlns:a16="http://schemas.microsoft.com/office/drawing/2014/main" id="{12B3DB32-EECB-4F41-A24C-0AB0019ADCC4}"/>
              </a:ext>
            </a:extLst>
          </p:cNvPr>
          <p:cNvCxnSpPr>
            <a:cxnSpLocks/>
          </p:cNvCxnSpPr>
          <p:nvPr/>
        </p:nvCxnSpPr>
        <p:spPr>
          <a:xfrm flipV="1">
            <a:off x="3327083" y="3783603"/>
            <a:ext cx="3047603" cy="85633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Connettore diritto 22">
            <a:extLst>
              <a:ext uri="{FF2B5EF4-FFF2-40B4-BE49-F238E27FC236}">
                <a16:creationId xmlns:a16="http://schemas.microsoft.com/office/drawing/2014/main" id="{520D4F6D-A45A-46B1-B2C6-0D4ABE84347A}"/>
              </a:ext>
            </a:extLst>
          </p:cNvPr>
          <p:cNvCxnSpPr>
            <a:cxnSpLocks/>
          </p:cNvCxnSpPr>
          <p:nvPr/>
        </p:nvCxnSpPr>
        <p:spPr>
          <a:xfrm flipV="1">
            <a:off x="3327083" y="1881368"/>
            <a:ext cx="3047603" cy="781176"/>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CasellaDiTesto 24">
                <a:extLst>
                  <a:ext uri="{FF2B5EF4-FFF2-40B4-BE49-F238E27FC236}">
                    <a16:creationId xmlns:a16="http://schemas.microsoft.com/office/drawing/2014/main" id="{2ED80D5D-DC3A-4FF2-90C0-B834CD40A584}"/>
                  </a:ext>
                </a:extLst>
              </p:cNvPr>
              <p:cNvSpPr txBox="1"/>
              <p:nvPr/>
            </p:nvSpPr>
            <p:spPr>
              <a:xfrm>
                <a:off x="5461097" y="4224348"/>
                <a:ext cx="1565760" cy="5645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it-IT" sz="2200" b="0" i="1" smtClean="0">
                              <a:latin typeface="Cambria Math" panose="02040503050406030204" pitchFamily="18" charset="0"/>
                            </a:rPr>
                          </m:ctrlPr>
                        </m:sSupPr>
                        <m:e>
                          <m:r>
                            <a:rPr lang="it-IT" sz="2200" b="0" i="1" smtClean="0">
                              <a:latin typeface="Cambria Math" panose="02040503050406030204" pitchFamily="18" charset="0"/>
                            </a:rPr>
                            <m:t>𝑒</m:t>
                          </m:r>
                        </m:e>
                        <m:sup>
                          <m:r>
                            <a:rPr lang="it-IT" sz="2200" b="0" i="1" smtClean="0">
                              <a:latin typeface="Cambria Math" panose="02040503050406030204" pitchFamily="18" charset="0"/>
                            </a:rPr>
                            <m:t>−</m:t>
                          </m:r>
                          <m:r>
                            <a:rPr lang="it-IT" sz="2200" b="0" i="1" smtClean="0">
                              <a:latin typeface="Cambria Math" panose="02040503050406030204" pitchFamily="18" charset="0"/>
                            </a:rPr>
                            <m:t>𝑖</m:t>
                          </m:r>
                          <m:r>
                            <a:rPr lang="it-IT" sz="2200" b="0" i="1" smtClean="0">
                              <a:latin typeface="Cambria Math" panose="02040503050406030204" pitchFamily="18" charset="0"/>
                            </a:rPr>
                            <m:t>𝜋</m:t>
                          </m:r>
                          <m:r>
                            <a:rPr lang="it-IT" sz="2200" b="0" i="1" smtClean="0">
                              <a:latin typeface="Cambria Math" panose="02040503050406030204" pitchFamily="18" charset="0"/>
                            </a:rPr>
                            <m:t>/4</m:t>
                          </m:r>
                        </m:sup>
                      </m:sSup>
                      <m:d>
                        <m:dPr>
                          <m:ctrlPr>
                            <a:rPr lang="it-IT" sz="2200" i="1" smtClean="0">
                              <a:latin typeface="Cambria Math" panose="02040503050406030204" pitchFamily="18" charset="0"/>
                            </a:rPr>
                          </m:ctrlPr>
                        </m:dPr>
                        <m:e>
                          <m:m>
                            <m:mPr>
                              <m:mcs>
                                <m:mc>
                                  <m:mcPr>
                                    <m:count m:val="2"/>
                                    <m:mcJc m:val="center"/>
                                  </m:mcPr>
                                </m:mc>
                              </m:mcs>
                              <m:ctrlPr>
                                <a:rPr lang="it-IT" sz="2200" i="1" smtClean="0">
                                  <a:latin typeface="Cambria Math" panose="02040503050406030204" pitchFamily="18" charset="0"/>
                                </a:rPr>
                              </m:ctrlPr>
                            </m:mPr>
                            <m:mr>
                              <m:e>
                                <m:r>
                                  <a:rPr lang="it-IT" sz="2200" b="0" i="1" smtClean="0">
                                    <a:latin typeface="Cambria Math" panose="02040503050406030204" pitchFamily="18" charset="0"/>
                                  </a:rPr>
                                  <m:t>1</m:t>
                                </m:r>
                              </m:e>
                              <m:e>
                                <m:r>
                                  <a:rPr lang="it-IT" sz="2200" b="0" i="1" smtClean="0">
                                    <a:latin typeface="Cambria Math" panose="02040503050406030204" pitchFamily="18" charset="0"/>
                                  </a:rPr>
                                  <m:t>0</m:t>
                                </m:r>
                              </m:e>
                            </m:mr>
                            <m:mr>
                              <m:e>
                                <m:r>
                                  <a:rPr lang="it-IT" sz="2200" b="0" i="1" smtClean="0">
                                    <a:latin typeface="Cambria Math" panose="02040503050406030204" pitchFamily="18" charset="0"/>
                                  </a:rPr>
                                  <m:t>0</m:t>
                                </m:r>
                              </m:e>
                              <m:e>
                                <m:r>
                                  <a:rPr lang="it-IT" sz="2200" b="0" i="1" smtClean="0">
                                    <a:latin typeface="Cambria Math" panose="02040503050406030204" pitchFamily="18" charset="0"/>
                                  </a:rPr>
                                  <m:t>𝑖</m:t>
                                </m:r>
                              </m:e>
                            </m:mr>
                          </m:m>
                        </m:e>
                      </m:d>
                    </m:oMath>
                  </m:oMathPara>
                </a14:m>
                <a:endParaRPr lang="it-IT" sz="2200" dirty="0"/>
              </a:p>
            </p:txBody>
          </p:sp>
        </mc:Choice>
        <mc:Fallback xmlns="">
          <p:sp>
            <p:nvSpPr>
              <p:cNvPr id="25" name="CasellaDiTesto 24">
                <a:extLst>
                  <a:ext uri="{FF2B5EF4-FFF2-40B4-BE49-F238E27FC236}">
                    <a16:creationId xmlns:a16="http://schemas.microsoft.com/office/drawing/2014/main" id="{2ED80D5D-DC3A-4FF2-90C0-B834CD40A584}"/>
                  </a:ext>
                </a:extLst>
              </p:cNvPr>
              <p:cNvSpPr txBox="1">
                <a:spLocks noRot="1" noChangeAspect="1" noMove="1" noResize="1" noEditPoints="1" noAdjustHandles="1" noChangeArrowheads="1" noChangeShapeType="1" noTextEdit="1"/>
              </p:cNvSpPr>
              <p:nvPr/>
            </p:nvSpPr>
            <p:spPr>
              <a:xfrm>
                <a:off x="5461097" y="4224348"/>
                <a:ext cx="1565760" cy="564514"/>
              </a:xfrm>
              <a:prstGeom prst="rect">
                <a:avLst/>
              </a:prstGeom>
              <a:blipFill>
                <a:blip r:embed="rId6"/>
                <a:stretch>
                  <a:fillRect r="-389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79455D11-FEAA-4A5F-8218-ACCD718632E2}"/>
                  </a:ext>
                </a:extLst>
              </p:cNvPr>
              <p:cNvSpPr txBox="1"/>
              <p:nvPr/>
            </p:nvSpPr>
            <p:spPr>
              <a:xfrm>
                <a:off x="968648" y="2529819"/>
                <a:ext cx="1605239" cy="7675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200" i="1" smtClean="0">
                              <a:latin typeface="Cambria Math" panose="02040503050406030204" pitchFamily="18" charset="0"/>
                            </a:rPr>
                          </m:ctrlPr>
                        </m:dPr>
                        <m:e>
                          <m:f>
                            <m:fPr>
                              <m:type m:val="noBar"/>
                              <m:ctrlPr>
                                <a:rPr lang="it-IT" sz="2200" i="1" smtClean="0">
                                  <a:latin typeface="Cambria Math" panose="02040503050406030204" pitchFamily="18" charset="0"/>
                                </a:rPr>
                              </m:ctrlPr>
                            </m:fPr>
                            <m:num>
                              <m:sSub>
                                <m:sSubPr>
                                  <m:ctrlPr>
                                    <a:rPr lang="it-IT" sz="2200" b="0" i="1" smtClean="0">
                                      <a:latin typeface="Cambria Math" panose="02040503050406030204" pitchFamily="18" charset="0"/>
                                    </a:rPr>
                                  </m:ctrlPr>
                                </m:sSubPr>
                                <m:e>
                                  <m:r>
                                    <a:rPr lang="it-IT" sz="2200" b="0" i="1" smtClean="0">
                                      <a:latin typeface="Cambria Math" panose="02040503050406030204" pitchFamily="18" charset="0"/>
                                    </a:rPr>
                                    <m:t>𝐸</m:t>
                                  </m:r>
                                </m:e>
                                <m:sub>
                                  <m:r>
                                    <a:rPr lang="it-IT" sz="2200" b="0" i="1" smtClean="0">
                                      <a:latin typeface="Cambria Math" panose="02040503050406030204" pitchFamily="18" charset="0"/>
                                    </a:rPr>
                                    <m:t>0</m:t>
                                  </m:r>
                                  <m:r>
                                    <a:rPr lang="it-IT" sz="2200" b="0" i="1" smtClean="0">
                                      <a:latin typeface="Cambria Math" panose="02040503050406030204" pitchFamily="18" charset="0"/>
                                    </a:rPr>
                                    <m:t>𝑥</m:t>
                                  </m:r>
                                </m:sub>
                              </m:sSub>
                            </m:num>
                            <m:den>
                              <m:sSub>
                                <m:sSubPr>
                                  <m:ctrlPr>
                                    <a:rPr lang="it-IT" sz="2200" b="0" i="1" smtClean="0">
                                      <a:latin typeface="Cambria Math" panose="02040503050406030204" pitchFamily="18" charset="0"/>
                                    </a:rPr>
                                  </m:ctrlPr>
                                </m:sSubPr>
                                <m:e>
                                  <m:r>
                                    <a:rPr lang="it-IT" sz="2200" b="0" i="1" smtClean="0">
                                      <a:latin typeface="Cambria Math" panose="02040503050406030204" pitchFamily="18" charset="0"/>
                                    </a:rPr>
                                    <m:t>𝐸</m:t>
                                  </m:r>
                                </m:e>
                                <m:sub>
                                  <m:r>
                                    <a:rPr lang="it-IT" sz="2200" b="0" i="1" smtClean="0">
                                      <a:latin typeface="Cambria Math" panose="02040503050406030204" pitchFamily="18" charset="0"/>
                                    </a:rPr>
                                    <m:t>0</m:t>
                                  </m:r>
                                  <m:r>
                                    <a:rPr lang="it-IT" sz="2200" b="0" i="1" smtClean="0">
                                      <a:latin typeface="Cambria Math" panose="02040503050406030204" pitchFamily="18" charset="0"/>
                                    </a:rPr>
                                    <m:t>𝑦</m:t>
                                  </m:r>
                                </m:sub>
                              </m:sSub>
                            </m:den>
                          </m:f>
                        </m:e>
                      </m:d>
                    </m:oMath>
                  </m:oMathPara>
                </a14:m>
                <a:endParaRPr lang="it-IT" sz="2200" dirty="0"/>
              </a:p>
            </p:txBody>
          </p:sp>
        </mc:Choice>
        <mc:Fallback xmlns="">
          <p:sp>
            <p:nvSpPr>
              <p:cNvPr id="26" name="CasellaDiTesto 25">
                <a:extLst>
                  <a:ext uri="{FF2B5EF4-FFF2-40B4-BE49-F238E27FC236}">
                    <a16:creationId xmlns:a16="http://schemas.microsoft.com/office/drawing/2014/main" id="{79455D11-FEAA-4A5F-8218-ACCD718632E2}"/>
                  </a:ext>
                </a:extLst>
              </p:cNvPr>
              <p:cNvSpPr txBox="1">
                <a:spLocks noRot="1" noChangeAspect="1" noMove="1" noResize="1" noEditPoints="1" noAdjustHandles="1" noChangeArrowheads="1" noChangeShapeType="1" noTextEdit="1"/>
              </p:cNvSpPr>
              <p:nvPr/>
            </p:nvSpPr>
            <p:spPr>
              <a:xfrm>
                <a:off x="968648" y="2529819"/>
                <a:ext cx="1605239" cy="767518"/>
              </a:xfrm>
              <a:prstGeom prst="rect">
                <a:avLst/>
              </a:prstGeom>
              <a:blipFill>
                <a:blip r:embed="rId7"/>
                <a:stretch>
                  <a:fillRect/>
                </a:stretch>
              </a:blipFill>
            </p:spPr>
            <p:txBody>
              <a:bodyPr/>
              <a:lstStyle/>
              <a:p>
                <a:r>
                  <a:rPr lang="it-IT">
                    <a:noFill/>
                  </a:rPr>
                  <a:t> </a:t>
                </a:r>
              </a:p>
            </p:txBody>
          </p:sp>
        </mc:Fallback>
      </mc:AlternateContent>
      <p:sp>
        <p:nvSpPr>
          <p:cNvPr id="30" name="Rettangolo 29">
            <a:extLst>
              <a:ext uri="{FF2B5EF4-FFF2-40B4-BE49-F238E27FC236}">
                <a16:creationId xmlns:a16="http://schemas.microsoft.com/office/drawing/2014/main" id="{E5C8F6AA-6BB7-41CF-95BF-D5EDE11B6D1A}"/>
              </a:ext>
            </a:extLst>
          </p:cNvPr>
          <p:cNvSpPr/>
          <p:nvPr/>
        </p:nvSpPr>
        <p:spPr>
          <a:xfrm>
            <a:off x="7149099" y="5318764"/>
            <a:ext cx="5042901" cy="523220"/>
          </a:xfrm>
          <a:prstGeom prst="rect">
            <a:avLst/>
          </a:prstGeom>
        </p:spPr>
        <p:txBody>
          <a:bodyPr wrap="square">
            <a:spAutoFit/>
          </a:bodyPr>
          <a:lstStyle/>
          <a:p>
            <a:r>
              <a:rPr lang="it-IT" sz="1400" dirty="0">
                <a:hlinkClick r:id="rId8">
                  <a:extLst>
                    <a:ext uri="{A12FA001-AC4F-418D-AE19-62706E023703}">
                      <ahyp:hlinkClr xmlns:ahyp="http://schemas.microsoft.com/office/drawing/2018/hyperlinkcolor" val="tx"/>
                    </a:ext>
                  </a:extLst>
                </a:hlinkClick>
              </a:rPr>
              <a:t>https://www.edmundoptics.co.uk/knowledge-center/application-notes/optics/introduction-to-polarization/</a:t>
            </a:r>
            <a:endParaRPr lang="it-IT" sz="1400" dirty="0"/>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510705CC-D8F6-4860-AF14-61702D3402D4}"/>
                  </a:ext>
                </a:extLst>
              </p:cNvPr>
              <p:cNvSpPr txBox="1"/>
              <p:nvPr/>
            </p:nvSpPr>
            <p:spPr>
              <a:xfrm>
                <a:off x="6817003" y="632827"/>
                <a:ext cx="5589687" cy="1089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it-IT" sz="2200" i="1" smtClean="0">
                              <a:latin typeface="Cambria Math" panose="02040503050406030204" pitchFamily="18" charset="0"/>
                            </a:rPr>
                          </m:ctrlPr>
                        </m:sSupPr>
                        <m:e>
                          <m:r>
                            <a:rPr lang="it-IT" sz="2200" i="1">
                              <a:latin typeface="Cambria Math" panose="02040503050406030204" pitchFamily="18" charset="0"/>
                            </a:rPr>
                            <m:t>𝑒</m:t>
                          </m:r>
                        </m:e>
                        <m:sup>
                          <m:r>
                            <a:rPr lang="it-IT" sz="2200" i="1">
                              <a:latin typeface="Cambria Math" panose="02040503050406030204" pitchFamily="18" charset="0"/>
                            </a:rPr>
                            <m:t>−</m:t>
                          </m:r>
                          <m:r>
                            <a:rPr lang="it-IT" sz="2200" i="1">
                              <a:latin typeface="Cambria Math" panose="02040503050406030204" pitchFamily="18" charset="0"/>
                            </a:rPr>
                            <m:t>𝑖</m:t>
                          </m:r>
                          <m:r>
                            <a:rPr lang="it-IT" sz="2200" i="1">
                              <a:latin typeface="Cambria Math" panose="02040503050406030204" pitchFamily="18" charset="0"/>
                            </a:rPr>
                            <m:t>𝜋</m:t>
                          </m:r>
                          <m:r>
                            <a:rPr lang="it-IT" sz="2200" i="1">
                              <a:latin typeface="Cambria Math" panose="02040503050406030204" pitchFamily="18" charset="0"/>
                            </a:rPr>
                            <m:t>/4</m:t>
                          </m:r>
                        </m:sup>
                      </m:sSup>
                      <m:r>
                        <a:rPr lang="it-IT" sz="2200" i="1">
                          <a:latin typeface="Cambria Math" panose="02040503050406030204" pitchFamily="18" charset="0"/>
                        </a:rPr>
                        <m:t> </m:t>
                      </m:r>
                      <m:d>
                        <m:dPr>
                          <m:ctrlPr>
                            <a:rPr lang="it-IT" sz="2200" i="1" smtClean="0">
                              <a:latin typeface="Cambria Math" panose="02040503050406030204" pitchFamily="18" charset="0"/>
                            </a:rPr>
                          </m:ctrlPr>
                        </m:dPr>
                        <m:e>
                          <m:m>
                            <m:mPr>
                              <m:mcs>
                                <m:mc>
                                  <m:mcPr>
                                    <m:count m:val="2"/>
                                    <m:mcJc m:val="center"/>
                                  </m:mcPr>
                                </m:mc>
                              </m:mcs>
                              <m:ctrlPr>
                                <a:rPr lang="it-IT" sz="2200" i="1" smtClean="0">
                                  <a:latin typeface="Cambria Math" panose="02040503050406030204" pitchFamily="18" charset="0"/>
                                </a:rPr>
                              </m:ctrlPr>
                            </m:mPr>
                            <m:mr>
                              <m:e>
                                <m:r>
                                  <a:rPr lang="it-IT" sz="2200" b="0" i="1" smtClean="0">
                                    <a:latin typeface="Cambria Math" panose="02040503050406030204" pitchFamily="18" charset="0"/>
                                  </a:rPr>
                                  <m:t>1</m:t>
                                </m:r>
                              </m:e>
                              <m:e>
                                <m:r>
                                  <a:rPr lang="it-IT" sz="2200" b="0" i="1" smtClean="0">
                                    <a:latin typeface="Cambria Math" panose="02040503050406030204" pitchFamily="18" charset="0"/>
                                  </a:rPr>
                                  <m:t>0</m:t>
                                </m:r>
                              </m:e>
                            </m:mr>
                            <m:mr>
                              <m:e>
                                <m:r>
                                  <a:rPr lang="it-IT" sz="2200" b="0" i="1" smtClean="0">
                                    <a:latin typeface="Cambria Math" panose="02040503050406030204" pitchFamily="18" charset="0"/>
                                  </a:rPr>
                                  <m:t>0</m:t>
                                </m:r>
                              </m:e>
                              <m:e>
                                <m:r>
                                  <a:rPr lang="it-IT" sz="2200" b="0" i="1" smtClean="0">
                                    <a:latin typeface="Cambria Math" panose="02040503050406030204" pitchFamily="18" charset="0"/>
                                  </a:rPr>
                                  <m:t>𝑖</m:t>
                                </m:r>
                              </m:e>
                            </m:mr>
                          </m:m>
                        </m:e>
                      </m:d>
                      <m:d>
                        <m:dPr>
                          <m:ctrlPr>
                            <a:rPr lang="it-IT" sz="2200" i="1" smtClean="0">
                              <a:latin typeface="Cambria Math" panose="02040503050406030204" pitchFamily="18" charset="0"/>
                            </a:rPr>
                          </m:ctrlPr>
                        </m:dPr>
                        <m:e>
                          <m:f>
                            <m:fPr>
                              <m:type m:val="noBar"/>
                              <m:ctrlPr>
                                <a:rPr lang="it-IT" sz="2200" i="1" smtClean="0">
                                  <a:latin typeface="Cambria Math" panose="02040503050406030204" pitchFamily="18" charset="0"/>
                                </a:rPr>
                              </m:ctrlPr>
                            </m:fPr>
                            <m:num>
                              <m:sSub>
                                <m:sSubPr>
                                  <m:ctrlPr>
                                    <a:rPr lang="it-IT" sz="2200" b="0" i="1" smtClean="0">
                                      <a:latin typeface="Cambria Math" panose="02040503050406030204" pitchFamily="18" charset="0"/>
                                    </a:rPr>
                                  </m:ctrlPr>
                                </m:sSubPr>
                                <m:e>
                                  <m:r>
                                    <a:rPr lang="it-IT" sz="2200" b="0" i="1" smtClean="0">
                                      <a:latin typeface="Cambria Math" panose="02040503050406030204" pitchFamily="18" charset="0"/>
                                    </a:rPr>
                                    <m:t>𝐸</m:t>
                                  </m:r>
                                </m:e>
                                <m:sub>
                                  <m:r>
                                    <a:rPr lang="it-IT" sz="2200" b="0" i="1" smtClean="0">
                                      <a:latin typeface="Cambria Math" panose="02040503050406030204" pitchFamily="18" charset="0"/>
                                    </a:rPr>
                                    <m:t>0</m:t>
                                  </m:r>
                                  <m:r>
                                    <a:rPr lang="it-IT" sz="2200" b="0" i="1" smtClean="0">
                                      <a:latin typeface="Cambria Math" panose="02040503050406030204" pitchFamily="18" charset="0"/>
                                    </a:rPr>
                                    <m:t>𝑥</m:t>
                                  </m:r>
                                </m:sub>
                              </m:sSub>
                            </m:num>
                            <m:den>
                              <m:sSub>
                                <m:sSubPr>
                                  <m:ctrlPr>
                                    <a:rPr lang="it-IT" sz="2200" b="0" i="1" smtClean="0">
                                      <a:latin typeface="Cambria Math" panose="02040503050406030204" pitchFamily="18" charset="0"/>
                                    </a:rPr>
                                  </m:ctrlPr>
                                </m:sSubPr>
                                <m:e>
                                  <m:r>
                                    <a:rPr lang="it-IT" sz="2200" b="0" i="1" smtClean="0">
                                      <a:latin typeface="Cambria Math" panose="02040503050406030204" pitchFamily="18" charset="0"/>
                                    </a:rPr>
                                    <m:t>𝐸</m:t>
                                  </m:r>
                                </m:e>
                                <m:sub>
                                  <m:r>
                                    <a:rPr lang="it-IT" sz="2200" b="0" i="1" smtClean="0">
                                      <a:latin typeface="Cambria Math" panose="02040503050406030204" pitchFamily="18" charset="0"/>
                                    </a:rPr>
                                    <m:t>0</m:t>
                                  </m:r>
                                  <m:r>
                                    <a:rPr lang="it-IT" sz="2200" b="0" i="1" smtClean="0">
                                      <a:latin typeface="Cambria Math" panose="02040503050406030204" pitchFamily="18" charset="0"/>
                                    </a:rPr>
                                    <m:t>𝑦</m:t>
                                  </m:r>
                                </m:sub>
                              </m:sSub>
                            </m:den>
                          </m:f>
                        </m:e>
                      </m:d>
                      <m:r>
                        <a:rPr lang="it-IT" sz="2200" b="0" i="1" smtClean="0">
                          <a:latin typeface="Cambria Math" panose="02040503050406030204" pitchFamily="18" charset="0"/>
                        </a:rPr>
                        <m:t>=</m:t>
                      </m:r>
                      <m:d>
                        <m:dPr>
                          <m:ctrlPr>
                            <a:rPr lang="it-IT" sz="2200" i="1">
                              <a:latin typeface="Cambria Math" panose="02040503050406030204" pitchFamily="18" charset="0"/>
                            </a:rPr>
                          </m:ctrlPr>
                        </m:dPr>
                        <m:e>
                          <m:f>
                            <m:fPr>
                              <m:type m:val="noBar"/>
                              <m:ctrlPr>
                                <a:rPr lang="it-IT" sz="2200" i="1">
                                  <a:latin typeface="Cambria Math" panose="02040503050406030204" pitchFamily="18" charset="0"/>
                                </a:rPr>
                              </m:ctrlPr>
                            </m:fPr>
                            <m:num>
                              <m:sSub>
                                <m:sSubPr>
                                  <m:ctrlPr>
                                    <a:rPr lang="it-IT" sz="2200" i="1">
                                      <a:latin typeface="Cambria Math" panose="02040503050406030204" pitchFamily="18" charset="0"/>
                                    </a:rPr>
                                  </m:ctrlPr>
                                </m:sSubPr>
                                <m:e>
                                  <m:r>
                                    <a:rPr lang="it-IT" sz="2200" i="1">
                                      <a:latin typeface="Cambria Math" panose="02040503050406030204" pitchFamily="18" charset="0"/>
                                    </a:rPr>
                                    <m:t>𝐸</m:t>
                                  </m:r>
                                </m:e>
                                <m:sub>
                                  <m:r>
                                    <a:rPr lang="it-IT" sz="2200" i="1">
                                      <a:latin typeface="Cambria Math" panose="02040503050406030204" pitchFamily="18" charset="0"/>
                                    </a:rPr>
                                    <m:t>0</m:t>
                                  </m:r>
                                  <m:r>
                                    <a:rPr lang="it-IT" sz="2200" i="1">
                                      <a:latin typeface="Cambria Math" panose="02040503050406030204" pitchFamily="18" charset="0"/>
                                    </a:rPr>
                                    <m:t>𝑥</m:t>
                                  </m:r>
                                </m:sub>
                              </m:sSub>
                              <m:sSup>
                                <m:sSupPr>
                                  <m:ctrlPr>
                                    <a:rPr lang="it-IT" sz="2200" i="1">
                                      <a:latin typeface="Cambria Math" panose="02040503050406030204" pitchFamily="18" charset="0"/>
                                    </a:rPr>
                                  </m:ctrlPr>
                                </m:sSupPr>
                                <m:e>
                                  <m:r>
                                    <a:rPr lang="it-IT" sz="2200" i="1">
                                      <a:latin typeface="Cambria Math" panose="02040503050406030204" pitchFamily="18" charset="0"/>
                                    </a:rPr>
                                    <m:t>𝑒</m:t>
                                  </m:r>
                                </m:e>
                                <m:sup>
                                  <m:r>
                                    <a:rPr lang="it-IT" sz="2200" b="0" i="1" smtClean="0">
                                      <a:latin typeface="Cambria Math" panose="02040503050406030204" pitchFamily="18" charset="0"/>
                                    </a:rPr>
                                    <m:t>−</m:t>
                                  </m:r>
                                  <m:f>
                                    <m:fPr>
                                      <m:ctrlPr>
                                        <a:rPr lang="it-IT" sz="2200" i="1">
                                          <a:latin typeface="Cambria Math" panose="02040503050406030204" pitchFamily="18" charset="0"/>
                                        </a:rPr>
                                      </m:ctrlPr>
                                    </m:fPr>
                                    <m:num>
                                      <m:r>
                                        <a:rPr lang="it-IT" sz="2200" i="1">
                                          <a:latin typeface="Cambria Math" panose="02040503050406030204" pitchFamily="18" charset="0"/>
                                        </a:rPr>
                                        <m:t>𝑖</m:t>
                                      </m:r>
                                      <m:r>
                                        <a:rPr lang="it-IT" sz="2200" i="1">
                                          <a:latin typeface="Cambria Math" panose="02040503050406030204" pitchFamily="18" charset="0"/>
                                        </a:rPr>
                                        <m:t>𝜋</m:t>
                                      </m:r>
                                    </m:num>
                                    <m:den>
                                      <m:r>
                                        <a:rPr lang="it-IT" sz="2200" b="0" i="1" smtClean="0">
                                          <a:latin typeface="Cambria Math" panose="02040503050406030204" pitchFamily="18" charset="0"/>
                                        </a:rPr>
                                        <m:t>4</m:t>
                                      </m:r>
                                    </m:den>
                                  </m:f>
                                </m:sup>
                              </m:sSup>
                            </m:num>
                            <m:den>
                              <m:sSub>
                                <m:sSubPr>
                                  <m:ctrlPr>
                                    <a:rPr lang="it-IT" sz="2200" i="1">
                                      <a:latin typeface="Cambria Math" panose="02040503050406030204" pitchFamily="18" charset="0"/>
                                    </a:rPr>
                                  </m:ctrlPr>
                                </m:sSubPr>
                                <m:e>
                                  <m:r>
                                    <a:rPr lang="it-IT" sz="2200" i="1">
                                      <a:latin typeface="Cambria Math" panose="02040503050406030204" pitchFamily="18" charset="0"/>
                                    </a:rPr>
                                    <m:t>𝐸</m:t>
                                  </m:r>
                                </m:e>
                                <m:sub>
                                  <m:r>
                                    <a:rPr lang="it-IT" sz="2200" i="1">
                                      <a:latin typeface="Cambria Math" panose="02040503050406030204" pitchFamily="18" charset="0"/>
                                    </a:rPr>
                                    <m:t>0</m:t>
                                  </m:r>
                                  <m:r>
                                    <a:rPr lang="it-IT" sz="2200" i="1">
                                      <a:latin typeface="Cambria Math" panose="02040503050406030204" pitchFamily="18" charset="0"/>
                                    </a:rPr>
                                    <m:t>𝑦</m:t>
                                  </m:r>
                                </m:sub>
                              </m:sSub>
                              <m:sSup>
                                <m:sSupPr>
                                  <m:ctrlPr>
                                    <a:rPr lang="it-IT" sz="2200" b="0" i="1" smtClean="0">
                                      <a:latin typeface="Cambria Math" panose="02040503050406030204" pitchFamily="18" charset="0"/>
                                    </a:rPr>
                                  </m:ctrlPr>
                                </m:sSupPr>
                                <m:e>
                                  <m:r>
                                    <a:rPr lang="it-IT" sz="2200" b="0" i="1" smtClean="0">
                                      <a:latin typeface="Cambria Math" panose="02040503050406030204" pitchFamily="18" charset="0"/>
                                    </a:rPr>
                                    <m:t>𝑒</m:t>
                                  </m:r>
                                </m:e>
                                <m:sup>
                                  <m:f>
                                    <m:fPr>
                                      <m:ctrlPr>
                                        <a:rPr lang="it-IT" sz="2200" b="0" i="1" smtClean="0">
                                          <a:latin typeface="Cambria Math" panose="02040503050406030204" pitchFamily="18" charset="0"/>
                                        </a:rPr>
                                      </m:ctrlPr>
                                    </m:fPr>
                                    <m:num>
                                      <m:r>
                                        <a:rPr lang="it-IT" sz="2200" b="0" i="1" smtClean="0">
                                          <a:latin typeface="Cambria Math" panose="02040503050406030204" pitchFamily="18" charset="0"/>
                                        </a:rPr>
                                        <m:t>𝑖</m:t>
                                      </m:r>
                                      <m:r>
                                        <a:rPr lang="it-IT" sz="2200" b="0" i="1" smtClean="0">
                                          <a:latin typeface="Cambria Math" panose="02040503050406030204" pitchFamily="18" charset="0"/>
                                        </a:rPr>
                                        <m:t>𝜋</m:t>
                                      </m:r>
                                    </m:num>
                                    <m:den>
                                      <m:r>
                                        <a:rPr lang="it-IT" sz="2200" b="0" i="1" smtClean="0">
                                          <a:latin typeface="Cambria Math" panose="02040503050406030204" pitchFamily="18" charset="0"/>
                                        </a:rPr>
                                        <m:t>4</m:t>
                                      </m:r>
                                    </m:den>
                                  </m:f>
                                </m:sup>
                              </m:sSup>
                            </m:den>
                          </m:f>
                        </m:e>
                      </m:d>
                    </m:oMath>
                  </m:oMathPara>
                </a14:m>
                <a:endParaRPr lang="it-IT" sz="2200" dirty="0"/>
              </a:p>
            </p:txBody>
          </p:sp>
        </mc:Choice>
        <mc:Fallback xmlns="">
          <p:sp>
            <p:nvSpPr>
              <p:cNvPr id="19" name="CasellaDiTesto 18">
                <a:extLst>
                  <a:ext uri="{FF2B5EF4-FFF2-40B4-BE49-F238E27FC236}">
                    <a16:creationId xmlns:a16="http://schemas.microsoft.com/office/drawing/2014/main" id="{510705CC-D8F6-4860-AF14-61702D3402D4}"/>
                  </a:ext>
                </a:extLst>
              </p:cNvPr>
              <p:cNvSpPr txBox="1">
                <a:spLocks noRot="1" noChangeAspect="1" noMove="1" noResize="1" noEditPoints="1" noAdjustHandles="1" noChangeArrowheads="1" noChangeShapeType="1" noTextEdit="1"/>
              </p:cNvSpPr>
              <p:nvPr/>
            </p:nvSpPr>
            <p:spPr>
              <a:xfrm>
                <a:off x="6817003" y="632827"/>
                <a:ext cx="5589687" cy="1089978"/>
              </a:xfrm>
              <a:prstGeom prst="rect">
                <a:avLst/>
              </a:prstGeom>
              <a:blipFill>
                <a:blip r:embed="rId9"/>
                <a:stretch>
                  <a:fillRect/>
                </a:stretch>
              </a:blipFill>
            </p:spPr>
            <p:txBody>
              <a:bodyPr/>
              <a:lstStyle/>
              <a:p>
                <a:r>
                  <a:rPr lang="it-IT">
                    <a:noFill/>
                  </a:rPr>
                  <a:t> </a:t>
                </a:r>
              </a:p>
            </p:txBody>
          </p:sp>
        </mc:Fallback>
      </mc:AlternateContent>
      <p:sp>
        <p:nvSpPr>
          <p:cNvPr id="2" name="CasellaDiTesto 1">
            <a:extLst>
              <a:ext uri="{FF2B5EF4-FFF2-40B4-BE49-F238E27FC236}">
                <a16:creationId xmlns:a16="http://schemas.microsoft.com/office/drawing/2014/main" id="{A52B9A9A-2501-4F06-B584-ED2007BD1B18}"/>
              </a:ext>
            </a:extLst>
          </p:cNvPr>
          <p:cNvSpPr txBox="1"/>
          <p:nvPr/>
        </p:nvSpPr>
        <p:spPr>
          <a:xfrm>
            <a:off x="2080071" y="1006536"/>
            <a:ext cx="3047602" cy="830997"/>
          </a:xfrm>
          <a:prstGeom prst="rect">
            <a:avLst/>
          </a:prstGeom>
          <a:noFill/>
        </p:spPr>
        <p:txBody>
          <a:bodyPr wrap="square" rtlCol="0">
            <a:spAutoFit/>
          </a:bodyPr>
          <a:lstStyle/>
          <a:p>
            <a:r>
              <a:rPr lang="it-IT" sz="2400" dirty="0"/>
              <a:t>Mezzo birifrangente di spessore adeguato</a:t>
            </a:r>
          </a:p>
        </p:txBody>
      </p:sp>
      <p:cxnSp>
        <p:nvCxnSpPr>
          <p:cNvPr id="6" name="Connettore 2 5">
            <a:extLst>
              <a:ext uri="{FF2B5EF4-FFF2-40B4-BE49-F238E27FC236}">
                <a16:creationId xmlns:a16="http://schemas.microsoft.com/office/drawing/2014/main" id="{0308C79B-CB1A-43B3-8EC2-E87D42DDDE49}"/>
              </a:ext>
            </a:extLst>
          </p:cNvPr>
          <p:cNvCxnSpPr/>
          <p:nvPr/>
        </p:nvCxnSpPr>
        <p:spPr>
          <a:xfrm>
            <a:off x="4740812" y="1609724"/>
            <a:ext cx="773723" cy="10528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6804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Formalismo di Mueller</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 name="CasellaDiTesto 2">
            <a:extLst>
              <a:ext uri="{FF2B5EF4-FFF2-40B4-BE49-F238E27FC236}">
                <a16:creationId xmlns:a16="http://schemas.microsoft.com/office/drawing/2014/main" id="{53BA2547-837C-4E2B-9734-661DBDFFA304}"/>
              </a:ext>
            </a:extLst>
          </p:cNvPr>
          <p:cNvSpPr txBox="1"/>
          <p:nvPr/>
        </p:nvSpPr>
        <p:spPr>
          <a:xfrm>
            <a:off x="136870" y="894821"/>
            <a:ext cx="11687611" cy="1815882"/>
          </a:xfrm>
          <a:prstGeom prst="rect">
            <a:avLst/>
          </a:prstGeom>
          <a:noFill/>
        </p:spPr>
        <p:txBody>
          <a:bodyPr wrap="square" rtlCol="0">
            <a:spAutoFit/>
          </a:bodyPr>
          <a:lstStyle/>
          <a:p>
            <a:pPr marL="457200" indent="-457200">
              <a:buFont typeface="Arial" panose="020B0604020202020204" pitchFamily="34" charset="0"/>
              <a:buChar char="•"/>
            </a:pPr>
            <a:r>
              <a:rPr lang="it-IT" sz="2800" dirty="0"/>
              <a:t>Abbiamo visto che la polarizzazione della luce può essere descritta attraverso un vettore di Stokes.</a:t>
            </a:r>
          </a:p>
          <a:p>
            <a:pPr marL="457200" indent="-457200">
              <a:buFont typeface="Arial" panose="020B0604020202020204" pitchFamily="34" charset="0"/>
              <a:buChar char="•"/>
            </a:pPr>
            <a:r>
              <a:rPr lang="it-IT" sz="2800" dirty="0"/>
              <a:t>L’attraversamento di un mezzo modifica la polarizzazione e l’intensità della luce, e viene descritto da una matrice di Mueller (reale!).</a:t>
            </a:r>
          </a:p>
        </p:txBody>
      </p:sp>
      <p:sp>
        <p:nvSpPr>
          <p:cNvPr id="12" name="Figura a mano libera: forma 11">
            <a:extLst>
              <a:ext uri="{FF2B5EF4-FFF2-40B4-BE49-F238E27FC236}">
                <a16:creationId xmlns:a16="http://schemas.microsoft.com/office/drawing/2014/main" id="{C692E3BA-44AB-4F57-AA1E-3B0373C77E49}"/>
              </a:ext>
            </a:extLst>
          </p:cNvPr>
          <p:cNvSpPr/>
          <p:nvPr/>
        </p:nvSpPr>
        <p:spPr>
          <a:xfrm>
            <a:off x="1463041" y="3529034"/>
            <a:ext cx="3176172" cy="523220"/>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p:sp>
        <p:nvSpPr>
          <p:cNvPr id="13" name="Rettangolo 12">
            <a:extLst>
              <a:ext uri="{FF2B5EF4-FFF2-40B4-BE49-F238E27FC236}">
                <a16:creationId xmlns:a16="http://schemas.microsoft.com/office/drawing/2014/main" id="{9739BDD2-AB5F-4924-823E-E709F37A0C7E}"/>
              </a:ext>
            </a:extLst>
          </p:cNvPr>
          <p:cNvSpPr/>
          <p:nvPr/>
        </p:nvSpPr>
        <p:spPr>
          <a:xfrm>
            <a:off x="4925525" y="2956261"/>
            <a:ext cx="1795708" cy="2145720"/>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igura a mano libera: forma 13">
            <a:extLst>
              <a:ext uri="{FF2B5EF4-FFF2-40B4-BE49-F238E27FC236}">
                <a16:creationId xmlns:a16="http://schemas.microsoft.com/office/drawing/2014/main" id="{F559B20D-26FC-4BC5-AF4E-C86895AE4575}"/>
              </a:ext>
            </a:extLst>
          </p:cNvPr>
          <p:cNvSpPr/>
          <p:nvPr/>
        </p:nvSpPr>
        <p:spPr>
          <a:xfrm>
            <a:off x="7130308" y="3701786"/>
            <a:ext cx="3600215" cy="194859"/>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CB3DF46B-97A0-4E35-9304-8DDF6FDF2951}"/>
                  </a:ext>
                </a:extLst>
              </p:cNvPr>
              <p:cNvSpPr txBox="1"/>
              <p:nvPr/>
            </p:nvSpPr>
            <p:spPr>
              <a:xfrm>
                <a:off x="1784385" y="4215712"/>
                <a:ext cx="1605239" cy="146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000" i="1" smtClean="0">
                              <a:latin typeface="Cambria Math" panose="02040503050406030204" pitchFamily="18" charset="0"/>
                            </a:rPr>
                          </m:ctrlPr>
                        </m:dPr>
                        <m:e>
                          <m:f>
                            <m:fPr>
                              <m:type m:val="noBar"/>
                              <m:ctrlPr>
                                <a:rPr lang="it-IT" sz="2000" i="1">
                                  <a:latin typeface="Cambria Math" panose="02040503050406030204" pitchFamily="18" charset="0"/>
                                </a:rPr>
                              </m:ctrlPr>
                            </m:fPr>
                            <m:num>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𝑥</m:t>
                                  </m:r>
                                </m:sub>
                                <m:sup>
                                  <m:r>
                                    <a:rPr lang="it-IT" sz="2000" i="1">
                                      <a:latin typeface="Cambria Math" panose="02040503050406030204" pitchFamily="18" charset="0"/>
                                    </a:rPr>
                                    <m:t>2</m:t>
                                  </m:r>
                                </m:sup>
                              </m:sSubSup>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𝑦</m:t>
                                  </m:r>
                                </m:sub>
                                <m:sup>
                                  <m:r>
                                    <a:rPr lang="it-IT" sz="2000" i="1">
                                      <a:latin typeface="Cambria Math" panose="02040503050406030204" pitchFamily="18" charset="0"/>
                                    </a:rPr>
                                    <m:t>2</m:t>
                                  </m:r>
                                </m:sup>
                              </m:sSubSup>
                            </m:num>
                            <m:den>
                              <m:eqArr>
                                <m:eqArrPr>
                                  <m:ctrlPr>
                                    <a:rPr lang="it-IT" sz="2000" i="1">
                                      <a:latin typeface="Cambria Math" panose="02040503050406030204" pitchFamily="18" charset="0"/>
                                    </a:rPr>
                                  </m:ctrlPr>
                                </m:eqArrPr>
                                <m:e>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𝑥</m:t>
                                      </m:r>
                                    </m:sub>
                                    <m:sup>
                                      <m:r>
                                        <a:rPr lang="it-IT" sz="2000" i="1">
                                          <a:latin typeface="Cambria Math" panose="02040503050406030204" pitchFamily="18" charset="0"/>
                                        </a:rPr>
                                        <m:t>2</m:t>
                                      </m:r>
                                    </m:sup>
                                  </m:sSubSup>
                                  <m:r>
                                    <a:rPr lang="it-IT" sz="2000" b="0" i="1" smtClean="0">
                                      <a:latin typeface="Cambria Math" panose="02040503050406030204" pitchFamily="18" charset="0"/>
                                    </a:rPr>
                                    <m:t>−</m:t>
                                  </m:r>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𝑦</m:t>
                                      </m:r>
                                    </m:sub>
                                    <m:sup>
                                      <m:r>
                                        <a:rPr lang="it-IT" sz="2000" i="1">
                                          <a:latin typeface="Cambria Math" panose="02040503050406030204" pitchFamily="18" charset="0"/>
                                        </a:rPr>
                                        <m:t>2</m:t>
                                      </m:r>
                                    </m:sup>
                                  </m:sSubSup>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2</m:t>
                                      </m:r>
                                      <m:r>
                                        <a:rPr lang="it-IT" sz="2000" b="0" i="1" smtClean="0">
                                          <a:latin typeface="Cambria Math" panose="02040503050406030204" pitchFamily="18" charset="0"/>
                                        </a:rPr>
                                        <m:t>𝐸</m:t>
                                      </m:r>
                                    </m:e>
                                    <m:sub>
                                      <m:r>
                                        <a:rPr lang="it-IT" sz="2000" b="0" i="1" smtClean="0">
                                          <a:latin typeface="Cambria Math" panose="02040503050406030204" pitchFamily="18" charset="0"/>
                                        </a:rPr>
                                        <m:t>0</m:t>
                                      </m:r>
                                      <m:r>
                                        <a:rPr lang="it-IT" sz="2000" b="0" i="1" smtClean="0">
                                          <a:latin typeface="Cambria Math" panose="02040503050406030204" pitchFamily="18" charset="0"/>
                                        </a:rPr>
                                        <m:t>𝑥</m:t>
                                      </m:r>
                                    </m:sub>
                                  </m:sSub>
                                  <m:sSub>
                                    <m:sSubPr>
                                      <m:ctrlPr>
                                        <a:rPr lang="it-IT" sz="2000" i="1">
                                          <a:latin typeface="Cambria Math" panose="02040503050406030204" pitchFamily="18" charset="0"/>
                                        </a:rPr>
                                      </m:ctrlPr>
                                    </m:sSubPr>
                                    <m:e>
                                      <m:r>
                                        <a:rPr lang="it-IT" sz="2000" i="1">
                                          <a:latin typeface="Cambria Math" panose="02040503050406030204" pitchFamily="18" charset="0"/>
                                        </a:rPr>
                                        <m:t>𝐸</m:t>
                                      </m:r>
                                    </m:e>
                                    <m:sub>
                                      <m:r>
                                        <a:rPr lang="it-IT" sz="2000" i="1">
                                          <a:latin typeface="Cambria Math" panose="02040503050406030204" pitchFamily="18" charset="0"/>
                                        </a:rPr>
                                        <m:t>0</m:t>
                                      </m:r>
                                      <m:r>
                                        <a:rPr lang="it-IT" sz="2000" b="0" i="1" smtClean="0">
                                          <a:latin typeface="Cambria Math" panose="02040503050406030204" pitchFamily="18" charset="0"/>
                                        </a:rPr>
                                        <m:t>𝑦</m:t>
                                      </m:r>
                                    </m:sub>
                                  </m:sSub>
                                  <m:r>
                                    <m:rPr>
                                      <m:sty m:val="p"/>
                                    </m:rPr>
                                    <a:rPr lang="it-IT" sz="2000" b="0" i="0" smtClean="0">
                                      <a:latin typeface="Cambria Math" panose="02040503050406030204" pitchFamily="18" charset="0"/>
                                    </a:rPr>
                                    <m:t>cos</m:t>
                                  </m:r>
                                  <m:r>
                                    <a:rPr lang="it-IT" sz="2000" b="0" i="1" smtClean="0">
                                      <a:latin typeface="Cambria Math" panose="02040503050406030204" pitchFamily="18" charset="0"/>
                                    </a:rPr>
                                    <m:t>⁡(</m:t>
                                  </m:r>
                                  <m:r>
                                    <a:rPr lang="it-IT" sz="2000" b="0" i="1" smtClean="0">
                                      <a:latin typeface="Cambria Math" panose="02040503050406030204" pitchFamily="18" charset="0"/>
                                    </a:rPr>
                                    <m:t>𝛿</m:t>
                                  </m:r>
                                  <m:r>
                                    <a:rPr lang="it-IT" sz="2000" b="0" i="1" smtClean="0">
                                      <a:latin typeface="Cambria Math" panose="02040503050406030204" pitchFamily="18" charset="0"/>
                                    </a:rPr>
                                    <m:t>)</m:t>
                                  </m:r>
                                </m:e>
                                <m:e>
                                  <m:sSub>
                                    <m:sSubPr>
                                      <m:ctrlPr>
                                        <a:rPr lang="it-IT" sz="2000" i="1">
                                          <a:latin typeface="Cambria Math" panose="02040503050406030204" pitchFamily="18" charset="0"/>
                                        </a:rPr>
                                      </m:ctrlPr>
                                    </m:sSubPr>
                                    <m:e>
                                      <m:r>
                                        <a:rPr lang="it-IT" sz="2000" i="1">
                                          <a:latin typeface="Cambria Math" panose="02040503050406030204" pitchFamily="18" charset="0"/>
                                        </a:rPr>
                                        <m:t>2</m:t>
                                      </m:r>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𝑥</m:t>
                                      </m:r>
                                    </m:sub>
                                  </m:sSub>
                                  <m:sSub>
                                    <m:sSubPr>
                                      <m:ctrlPr>
                                        <a:rPr lang="it-IT" sz="2000" i="1">
                                          <a:latin typeface="Cambria Math" panose="02040503050406030204" pitchFamily="18" charset="0"/>
                                        </a:rPr>
                                      </m:ctrlPr>
                                    </m:sSubPr>
                                    <m:e>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𝑦</m:t>
                                      </m:r>
                                    </m:sub>
                                  </m:sSub>
                                  <m:r>
                                    <m:rPr>
                                      <m:sty m:val="p"/>
                                    </m:rPr>
                                    <a:rPr lang="it-IT" sz="2000" b="0" i="0" smtClean="0">
                                      <a:latin typeface="Cambria Math" panose="02040503050406030204" pitchFamily="18" charset="0"/>
                                    </a:rPr>
                                    <m:t>sin</m:t>
                                  </m:r>
                                  <m:r>
                                    <a:rPr lang="it-IT" sz="2000" i="1">
                                      <a:latin typeface="Cambria Math" panose="02040503050406030204" pitchFamily="18" charset="0"/>
                                    </a:rPr>
                                    <m:t>⁡(</m:t>
                                  </m:r>
                                  <m:r>
                                    <a:rPr lang="it-IT" sz="2000" i="1">
                                      <a:latin typeface="Cambria Math" panose="02040503050406030204" pitchFamily="18" charset="0"/>
                                    </a:rPr>
                                    <m:t>𝛿</m:t>
                                  </m:r>
                                  <m:r>
                                    <a:rPr lang="it-IT" sz="2000" i="1">
                                      <a:latin typeface="Cambria Math" panose="02040503050406030204" pitchFamily="18" charset="0"/>
                                    </a:rPr>
                                    <m:t>)</m:t>
                                  </m:r>
                                </m:e>
                              </m:eqArr>
                            </m:den>
                          </m:f>
                        </m:e>
                      </m:d>
                    </m:oMath>
                  </m:oMathPara>
                </a14:m>
                <a:endParaRPr lang="it-IT" sz="2000" dirty="0"/>
              </a:p>
            </p:txBody>
          </p:sp>
        </mc:Choice>
        <mc:Fallback xmlns="">
          <p:sp>
            <p:nvSpPr>
              <p:cNvPr id="15" name="CasellaDiTesto 14">
                <a:extLst>
                  <a:ext uri="{FF2B5EF4-FFF2-40B4-BE49-F238E27FC236}">
                    <a16:creationId xmlns:a16="http://schemas.microsoft.com/office/drawing/2014/main" id="{CB3DF46B-97A0-4E35-9304-8DDF6FDF2951}"/>
                  </a:ext>
                </a:extLst>
              </p:cNvPr>
              <p:cNvSpPr txBox="1">
                <a:spLocks noRot="1" noChangeAspect="1" noMove="1" noResize="1" noEditPoints="1" noAdjustHandles="1" noChangeArrowheads="1" noChangeShapeType="1" noTextEdit="1"/>
              </p:cNvSpPr>
              <p:nvPr/>
            </p:nvSpPr>
            <p:spPr>
              <a:xfrm>
                <a:off x="1784385" y="4215712"/>
                <a:ext cx="1605239" cy="1461106"/>
              </a:xfrm>
              <a:prstGeom prst="rect">
                <a:avLst/>
              </a:prstGeom>
              <a:blipFill>
                <a:blip r:embed="rId5"/>
                <a:stretch>
                  <a:fillRect r="-2319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E287C62F-99D3-470F-BC51-F19ACFF018E6}"/>
                  </a:ext>
                </a:extLst>
              </p:cNvPr>
              <p:cNvSpPr txBox="1"/>
              <p:nvPr/>
            </p:nvSpPr>
            <p:spPr>
              <a:xfrm>
                <a:off x="4414915" y="4527144"/>
                <a:ext cx="1565760" cy="11496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000" i="1" smtClean="0">
                              <a:latin typeface="Cambria Math" panose="02040503050406030204" pitchFamily="18" charset="0"/>
                            </a:rPr>
                          </m:ctrlPr>
                        </m:dPr>
                        <m:e>
                          <m:m>
                            <m:mPr>
                              <m:mcs>
                                <m:mc>
                                  <m:mcPr>
                                    <m:count m:val="2"/>
                                    <m:mcJc m:val="center"/>
                                  </m:mcPr>
                                </m:mc>
                              </m:mcs>
                              <m:ctrlPr>
                                <a:rPr lang="it-IT" sz="2000" i="1">
                                  <a:latin typeface="Cambria Math" panose="02040503050406030204" pitchFamily="18" charset="0"/>
                                </a:rPr>
                              </m:ctrlPr>
                            </m:mPr>
                            <m:mr>
                              <m:e>
                                <m:m>
                                  <m:mPr>
                                    <m:mcs>
                                      <m:mc>
                                        <m:mcPr>
                                          <m:count m:val="2"/>
                                          <m:mcJc m:val="center"/>
                                        </m:mcPr>
                                      </m:mc>
                                    </m:mcs>
                                    <m:ctrlPr>
                                      <a:rPr lang="it-IT" sz="2000" i="1">
                                        <a:latin typeface="Cambria Math" panose="02040503050406030204" pitchFamily="18" charset="0"/>
                                      </a:rPr>
                                    </m:ctrlPr>
                                  </m:mPr>
                                  <m:m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00</m:t>
                                          </m:r>
                                        </m:sub>
                                      </m:sSub>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01</m:t>
                                          </m:r>
                                        </m:sub>
                                      </m:sSub>
                                    </m:e>
                                  </m:mr>
                                  <m:m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10</m:t>
                                          </m:r>
                                        </m:sub>
                                      </m:sSub>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11</m:t>
                                          </m:r>
                                        </m:sub>
                                      </m:sSub>
                                    </m:e>
                                  </m:mr>
                                </m:m>
                              </m:e>
                              <m:e>
                                <m:m>
                                  <m:mPr>
                                    <m:mcs>
                                      <m:mc>
                                        <m:mcPr>
                                          <m:count m:val="2"/>
                                          <m:mcJc m:val="center"/>
                                        </m:mcPr>
                                      </m:mc>
                                    </m:mcs>
                                    <m:ctrlPr>
                                      <a:rPr lang="it-IT" sz="2000" i="1">
                                        <a:latin typeface="Cambria Math" panose="02040503050406030204" pitchFamily="18" charset="0"/>
                                      </a:rPr>
                                    </m:ctrlPr>
                                  </m:mPr>
                                  <m:mr>
                                    <m:e>
                                      <m:r>
                                        <m:rPr>
                                          <m:brk m:alnAt="7"/>
                                        </m:rPr>
                                        <a:rPr lang="it-IT" sz="2000" i="1">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02</m:t>
                                          </m:r>
                                        </m:sub>
                                      </m:sSub>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03</m:t>
                                          </m:r>
                                        </m:sub>
                                      </m:sSub>
                                    </m:e>
                                  </m:mr>
                                  <m:m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12</m:t>
                                          </m:r>
                                        </m:sub>
                                      </m:sSub>
                                    </m:e>
                                    <m:e>
                                      <m:r>
                                        <a:rPr lang="it-IT" sz="200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31</m:t>
                                          </m:r>
                                        </m:sub>
                                      </m:sSub>
                                    </m:e>
                                  </m:mr>
                                </m:m>
                              </m:e>
                            </m:mr>
                            <m:mr>
                              <m:e>
                                <m:m>
                                  <m:mPr>
                                    <m:mcs>
                                      <m:mc>
                                        <m:mcPr>
                                          <m:count m:val="2"/>
                                          <m:mcJc m:val="center"/>
                                        </m:mcPr>
                                      </m:mc>
                                    </m:mcs>
                                    <m:ctrlPr>
                                      <a:rPr lang="it-IT" sz="2000" i="1">
                                        <a:latin typeface="Cambria Math" panose="02040503050406030204" pitchFamily="18" charset="0"/>
                                      </a:rPr>
                                    </m:ctrlPr>
                                  </m:mPr>
                                  <m:mr>
                                    <m:e>
                                      <m:sSub>
                                        <m:sSubPr>
                                          <m:ctrlPr>
                                            <a:rPr lang="it-IT" sz="2000" b="0" i="1" smtClean="0">
                                              <a:latin typeface="Cambria Math" panose="02040503050406030204" pitchFamily="18" charset="0"/>
                                            </a:rPr>
                                          </m:ctrlPr>
                                        </m:sSubPr>
                                        <m:e>
                                          <m:r>
                                            <m:rPr>
                                              <m:brk m:alnAt="7"/>
                                            </m:rPr>
                                            <a:rPr lang="it-IT" sz="2000" b="0" i="1" smtClean="0">
                                              <a:latin typeface="Cambria Math" panose="02040503050406030204" pitchFamily="18" charset="0"/>
                                            </a:rPr>
                                            <m:t>𝑚</m:t>
                                          </m:r>
                                        </m:e>
                                        <m:sub>
                                          <m:r>
                                            <m:rPr>
                                              <m:brk m:alnAt="7"/>
                                            </m:rPr>
                                            <a:rPr lang="it-IT" sz="2000" b="0" i="1" smtClean="0">
                                              <a:latin typeface="Cambria Math" panose="02040503050406030204" pitchFamily="18" charset="0"/>
                                            </a:rPr>
                                            <m:t>2</m:t>
                                          </m:r>
                                          <m:r>
                                            <a:rPr lang="it-IT" sz="2000" b="0" i="1" smtClean="0">
                                              <a:latin typeface="Cambria Math" panose="02040503050406030204" pitchFamily="18" charset="0"/>
                                            </a:rPr>
                                            <m:t>0</m:t>
                                          </m:r>
                                        </m:sub>
                                      </m:sSub>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21</m:t>
                                          </m:r>
                                        </m:sub>
                                      </m:sSub>
                                    </m:e>
                                  </m:mr>
                                  <m:m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30</m:t>
                                          </m:r>
                                        </m:sub>
                                      </m:sSub>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31</m:t>
                                          </m:r>
                                        </m:sub>
                                      </m:sSub>
                                    </m:e>
                                  </m:mr>
                                </m:m>
                              </m:e>
                              <m:e>
                                <m:m>
                                  <m:mPr>
                                    <m:mcs>
                                      <m:mc>
                                        <m:mcPr>
                                          <m:count m:val="2"/>
                                          <m:mcJc m:val="center"/>
                                        </m:mcPr>
                                      </m:mc>
                                    </m:mcs>
                                    <m:ctrlPr>
                                      <a:rPr lang="it-IT" sz="2000" i="1">
                                        <a:latin typeface="Cambria Math" panose="02040503050406030204" pitchFamily="18" charset="0"/>
                                      </a:rPr>
                                    </m:ctrlPr>
                                  </m:mPr>
                                  <m:m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22</m:t>
                                          </m:r>
                                        </m:sub>
                                      </m:sSub>
                                    </m:e>
                                    <m:e>
                                      <m:r>
                                        <a:rPr lang="it-IT" sz="2000" b="0" i="1" smtClean="0">
                                          <a:latin typeface="Cambria Math" panose="02040503050406030204" pitchFamily="18" charset="0"/>
                                        </a:rPr>
                                        <m:t>  </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32</m:t>
                                          </m:r>
                                        </m:sub>
                                      </m:sSub>
                                    </m:e>
                                  </m:mr>
                                  <m:mr>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32</m:t>
                                          </m:r>
                                        </m:sub>
                                      </m:sSub>
                                    </m:e>
                                    <m:e>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𝑚</m:t>
                                          </m:r>
                                        </m:e>
                                        <m:sub>
                                          <m:r>
                                            <a:rPr lang="it-IT" sz="2000" b="0" i="1" smtClean="0">
                                              <a:latin typeface="Cambria Math" panose="02040503050406030204" pitchFamily="18" charset="0"/>
                                            </a:rPr>
                                            <m:t>33</m:t>
                                          </m:r>
                                        </m:sub>
                                      </m:sSub>
                                    </m:e>
                                  </m:mr>
                                </m:m>
                              </m:e>
                            </m:mr>
                          </m:m>
                        </m:e>
                      </m:d>
                    </m:oMath>
                  </m:oMathPara>
                </a14:m>
                <a:endParaRPr lang="it-IT" sz="2000" dirty="0"/>
              </a:p>
            </p:txBody>
          </p:sp>
        </mc:Choice>
        <mc:Fallback xmlns="">
          <p:sp>
            <p:nvSpPr>
              <p:cNvPr id="16" name="CasellaDiTesto 15">
                <a:extLst>
                  <a:ext uri="{FF2B5EF4-FFF2-40B4-BE49-F238E27FC236}">
                    <a16:creationId xmlns:a16="http://schemas.microsoft.com/office/drawing/2014/main" id="{E287C62F-99D3-470F-BC51-F19ACFF018E6}"/>
                  </a:ext>
                </a:extLst>
              </p:cNvPr>
              <p:cNvSpPr txBox="1">
                <a:spLocks noRot="1" noChangeAspect="1" noMove="1" noResize="1" noEditPoints="1" noAdjustHandles="1" noChangeArrowheads="1" noChangeShapeType="1" noTextEdit="1"/>
              </p:cNvSpPr>
              <p:nvPr/>
            </p:nvSpPr>
            <p:spPr>
              <a:xfrm>
                <a:off x="4414915" y="4527144"/>
                <a:ext cx="1565760" cy="1149674"/>
              </a:xfrm>
              <a:prstGeom prst="rect">
                <a:avLst/>
              </a:prstGeom>
              <a:blipFill>
                <a:blip r:embed="rId6"/>
                <a:stretch>
                  <a:fillRect r="-9105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D7758368-C132-46F5-A768-1644858E0A81}"/>
                  </a:ext>
                </a:extLst>
              </p:cNvPr>
              <p:cNvSpPr txBox="1"/>
              <p:nvPr/>
            </p:nvSpPr>
            <p:spPr>
              <a:xfrm>
                <a:off x="8031257" y="4140032"/>
                <a:ext cx="1605239" cy="14888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000" i="1" smtClean="0">
                              <a:latin typeface="Cambria Math" panose="02040503050406030204" pitchFamily="18" charset="0"/>
                            </a:rPr>
                          </m:ctrlPr>
                        </m:dPr>
                        <m:e>
                          <m:f>
                            <m:fPr>
                              <m:type m:val="noBar"/>
                              <m:ctrlPr>
                                <a:rPr lang="it-IT" sz="2000" i="1">
                                  <a:latin typeface="Cambria Math" panose="02040503050406030204" pitchFamily="18" charset="0"/>
                                </a:rPr>
                              </m:ctrlPr>
                            </m:fPr>
                            <m:num>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𝑥</m:t>
                                  </m:r>
                                </m:sub>
                                <m:sup>
                                  <m:r>
                                    <a:rPr lang="it-IT" sz="2000" b="0" i="1" smtClean="0">
                                      <a:latin typeface="Cambria Math" panose="02040503050406030204" pitchFamily="18" charset="0"/>
                                    </a:rPr>
                                    <m:t>′</m:t>
                                  </m:r>
                                  <m:r>
                                    <a:rPr lang="it-IT" sz="2000" i="1">
                                      <a:latin typeface="Cambria Math" panose="02040503050406030204" pitchFamily="18" charset="0"/>
                                    </a:rPr>
                                    <m:t>2</m:t>
                                  </m:r>
                                </m:sup>
                              </m:sSubSup>
                              <m:r>
                                <a:rPr lang="it-IT" sz="2000" i="1">
                                  <a:latin typeface="Cambria Math" panose="02040503050406030204" pitchFamily="18" charset="0"/>
                                </a:rPr>
                                <m:t>+</m:t>
                              </m:r>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r>
                                    <a:rPr lang="it-IT" sz="2000" b="0" i="1" smtClean="0">
                                      <a:latin typeface="Cambria Math" panose="02040503050406030204" pitchFamily="18" charset="0"/>
                                    </a:rPr>
                                    <m:t>′</m:t>
                                  </m:r>
                                </m:e>
                                <m:sub>
                                  <m:r>
                                    <a:rPr lang="it-IT" sz="2000" i="1">
                                      <a:latin typeface="Cambria Math" panose="02040503050406030204" pitchFamily="18" charset="0"/>
                                    </a:rPr>
                                    <m:t>0</m:t>
                                  </m:r>
                                  <m:r>
                                    <a:rPr lang="it-IT" sz="2000" i="1">
                                      <a:latin typeface="Cambria Math" panose="02040503050406030204" pitchFamily="18" charset="0"/>
                                    </a:rPr>
                                    <m:t>𝑦</m:t>
                                  </m:r>
                                </m:sub>
                                <m:sup>
                                  <m:r>
                                    <a:rPr lang="it-IT" sz="2000" i="1">
                                      <a:latin typeface="Cambria Math" panose="02040503050406030204" pitchFamily="18" charset="0"/>
                                    </a:rPr>
                                    <m:t>2</m:t>
                                  </m:r>
                                </m:sup>
                              </m:sSubSup>
                            </m:num>
                            <m:den>
                              <m:eqArr>
                                <m:eqArrPr>
                                  <m:ctrlPr>
                                    <a:rPr lang="it-IT" sz="2000" i="1">
                                      <a:latin typeface="Cambria Math" panose="02040503050406030204" pitchFamily="18" charset="0"/>
                                    </a:rPr>
                                  </m:ctrlPr>
                                </m:eqArrPr>
                                <m:e>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𝑥</m:t>
                                      </m:r>
                                    </m:sub>
                                    <m:sup>
                                      <m:r>
                                        <a:rPr lang="it-IT" sz="2000" b="0" i="1" smtClean="0">
                                          <a:latin typeface="Cambria Math" panose="02040503050406030204" pitchFamily="18" charset="0"/>
                                        </a:rPr>
                                        <m:t>′</m:t>
                                      </m:r>
                                      <m:r>
                                        <a:rPr lang="it-IT" sz="2000" i="1">
                                          <a:latin typeface="Cambria Math" panose="02040503050406030204" pitchFamily="18" charset="0"/>
                                        </a:rPr>
                                        <m:t>2</m:t>
                                      </m:r>
                                    </m:sup>
                                  </m:sSubSup>
                                  <m:r>
                                    <a:rPr lang="it-IT" sz="2000" b="0" i="1" smtClean="0">
                                      <a:latin typeface="Cambria Math" panose="02040503050406030204" pitchFamily="18" charset="0"/>
                                    </a:rPr>
                                    <m:t>−</m:t>
                                  </m:r>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𝑦</m:t>
                                      </m:r>
                                    </m:sub>
                                    <m:sup>
                                      <m:r>
                                        <a:rPr lang="it-IT" sz="2000" b="0" i="1" smtClean="0">
                                          <a:latin typeface="Cambria Math" panose="02040503050406030204" pitchFamily="18" charset="0"/>
                                        </a:rPr>
                                        <m:t>′</m:t>
                                      </m:r>
                                      <m:r>
                                        <a:rPr lang="it-IT" sz="2000" i="1">
                                          <a:latin typeface="Cambria Math" panose="02040503050406030204" pitchFamily="18" charset="0"/>
                                        </a:rPr>
                                        <m:t>2</m:t>
                                      </m:r>
                                    </m:sup>
                                  </m:sSubSup>
                                </m:e>
                                <m:e>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2</m:t>
                                      </m:r>
                                      <m:r>
                                        <a:rPr lang="it-IT" sz="2000" b="0" i="1" smtClean="0">
                                          <a:latin typeface="Cambria Math" panose="02040503050406030204" pitchFamily="18" charset="0"/>
                                        </a:rPr>
                                        <m:t>𝐸</m:t>
                                      </m:r>
                                    </m:e>
                                    <m:sub>
                                      <m:r>
                                        <a:rPr lang="it-IT" sz="2000" b="0" i="1" smtClean="0">
                                          <a:latin typeface="Cambria Math" panose="02040503050406030204" pitchFamily="18" charset="0"/>
                                        </a:rPr>
                                        <m:t>0</m:t>
                                      </m:r>
                                      <m:r>
                                        <a:rPr lang="it-IT" sz="2000" b="0" i="1" smtClean="0">
                                          <a:latin typeface="Cambria Math" panose="02040503050406030204" pitchFamily="18" charset="0"/>
                                        </a:rPr>
                                        <m:t>𝑥</m:t>
                                      </m:r>
                                    </m:sub>
                                    <m:sup>
                                      <m:r>
                                        <a:rPr lang="it-IT" sz="2000" b="0" i="1" smtClean="0">
                                          <a:latin typeface="Cambria Math" panose="02040503050406030204" pitchFamily="18" charset="0"/>
                                        </a:rPr>
                                        <m:t>′</m:t>
                                      </m:r>
                                    </m:sup>
                                  </m:sSubSup>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r>
                                        <a:rPr lang="it-IT" sz="2000" b="0" i="1" smtClean="0">
                                          <a:latin typeface="Cambria Math" panose="02040503050406030204" pitchFamily="18" charset="0"/>
                                        </a:rPr>
                                        <m:t>𝑦</m:t>
                                      </m:r>
                                    </m:sub>
                                    <m:sup>
                                      <m:r>
                                        <a:rPr lang="it-IT" sz="2000" b="0" i="1" smtClean="0">
                                          <a:latin typeface="Cambria Math" panose="02040503050406030204" pitchFamily="18" charset="0"/>
                                        </a:rPr>
                                        <m:t>′</m:t>
                                      </m:r>
                                    </m:sup>
                                  </m:sSubSup>
                                  <m:r>
                                    <m:rPr>
                                      <m:sty m:val="p"/>
                                    </m:rPr>
                                    <a:rPr lang="it-IT" sz="2000" b="0" i="0" smtClean="0">
                                      <a:latin typeface="Cambria Math" panose="02040503050406030204" pitchFamily="18" charset="0"/>
                                    </a:rPr>
                                    <m:t>cos</m:t>
                                  </m:r>
                                  <m:r>
                                    <a:rPr lang="it-IT" sz="2000" b="0" i="1" smtClean="0">
                                      <a:latin typeface="Cambria Math" panose="02040503050406030204" pitchFamily="18" charset="0"/>
                                    </a:rPr>
                                    <m:t>⁡(</m:t>
                                  </m:r>
                                  <m:r>
                                    <a:rPr lang="it-IT" sz="2000" b="0" i="1" smtClean="0">
                                      <a:latin typeface="Cambria Math" panose="02040503050406030204" pitchFamily="18" charset="0"/>
                                    </a:rPr>
                                    <m:t>𝛿</m:t>
                                  </m:r>
                                  <m:r>
                                    <a:rPr lang="it-IT" sz="2000" b="0" i="1" smtClean="0">
                                      <a:latin typeface="Cambria Math" panose="02040503050406030204" pitchFamily="18" charset="0"/>
                                    </a:rPr>
                                    <m:t>)</m:t>
                                  </m:r>
                                </m:e>
                                <m:e>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2</m:t>
                                      </m:r>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𝑥</m:t>
                                      </m:r>
                                    </m:sub>
                                    <m:sup>
                                      <m:r>
                                        <a:rPr lang="it-IT" sz="2000" b="0" i="1" smtClean="0">
                                          <a:latin typeface="Cambria Math" panose="02040503050406030204" pitchFamily="18" charset="0"/>
                                        </a:rPr>
                                        <m:t>′</m:t>
                                      </m:r>
                                    </m:sup>
                                  </m:sSubSup>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r>
                                        <a:rPr lang="it-IT" sz="2000" i="1">
                                          <a:latin typeface="Cambria Math" panose="02040503050406030204" pitchFamily="18" charset="0"/>
                                        </a:rPr>
                                        <m:t>𝑦</m:t>
                                      </m:r>
                                    </m:sub>
                                    <m:sup>
                                      <m:r>
                                        <a:rPr lang="it-IT" sz="2000" b="0" i="1" smtClean="0">
                                          <a:latin typeface="Cambria Math" panose="02040503050406030204" pitchFamily="18" charset="0"/>
                                        </a:rPr>
                                        <m:t>′</m:t>
                                      </m:r>
                                    </m:sup>
                                  </m:sSubSup>
                                  <m:r>
                                    <m:rPr>
                                      <m:sty m:val="p"/>
                                    </m:rPr>
                                    <a:rPr lang="it-IT" sz="2000" b="0" i="0" smtClean="0">
                                      <a:latin typeface="Cambria Math" panose="02040503050406030204" pitchFamily="18" charset="0"/>
                                    </a:rPr>
                                    <m:t>sin</m:t>
                                  </m:r>
                                  <m:r>
                                    <a:rPr lang="it-IT" sz="2000" i="1">
                                      <a:latin typeface="Cambria Math" panose="02040503050406030204" pitchFamily="18" charset="0"/>
                                    </a:rPr>
                                    <m:t>⁡(</m:t>
                                  </m:r>
                                  <m:r>
                                    <a:rPr lang="it-IT" sz="2000" i="1">
                                      <a:latin typeface="Cambria Math" panose="02040503050406030204" pitchFamily="18" charset="0"/>
                                    </a:rPr>
                                    <m:t>𝛿</m:t>
                                  </m:r>
                                  <m:r>
                                    <a:rPr lang="it-IT" sz="2000" i="1">
                                      <a:latin typeface="Cambria Math" panose="02040503050406030204" pitchFamily="18" charset="0"/>
                                    </a:rPr>
                                    <m:t>)</m:t>
                                  </m:r>
                                </m:e>
                              </m:eqArr>
                            </m:den>
                          </m:f>
                        </m:e>
                      </m:d>
                    </m:oMath>
                  </m:oMathPara>
                </a14:m>
                <a:endParaRPr lang="it-IT" sz="2000" dirty="0"/>
              </a:p>
            </p:txBody>
          </p:sp>
        </mc:Choice>
        <mc:Fallback xmlns="">
          <p:sp>
            <p:nvSpPr>
              <p:cNvPr id="18" name="CasellaDiTesto 17">
                <a:extLst>
                  <a:ext uri="{FF2B5EF4-FFF2-40B4-BE49-F238E27FC236}">
                    <a16:creationId xmlns:a16="http://schemas.microsoft.com/office/drawing/2014/main" id="{D7758368-C132-46F5-A768-1644858E0A81}"/>
                  </a:ext>
                </a:extLst>
              </p:cNvPr>
              <p:cNvSpPr txBox="1">
                <a:spLocks noRot="1" noChangeAspect="1" noMove="1" noResize="1" noEditPoints="1" noAdjustHandles="1" noChangeArrowheads="1" noChangeShapeType="1" noTextEdit="1"/>
              </p:cNvSpPr>
              <p:nvPr/>
            </p:nvSpPr>
            <p:spPr>
              <a:xfrm>
                <a:off x="8031257" y="4140032"/>
                <a:ext cx="1605239" cy="1488806"/>
              </a:xfrm>
              <a:prstGeom prst="rect">
                <a:avLst/>
              </a:prstGeom>
              <a:blipFill>
                <a:blip r:embed="rId7"/>
                <a:stretch>
                  <a:fillRect r="-23106" b="-410"/>
                </a:stretch>
              </a:blipFill>
            </p:spPr>
            <p:txBody>
              <a:bodyPr/>
              <a:lstStyle/>
              <a:p>
                <a:r>
                  <a:rPr lang="it-IT">
                    <a:noFill/>
                  </a:rPr>
                  <a:t> </a:t>
                </a:r>
              </a:p>
            </p:txBody>
          </p:sp>
        </mc:Fallback>
      </mc:AlternateContent>
    </p:spTree>
    <p:extLst>
      <p:ext uri="{BB962C8B-B14F-4D97-AF65-F5344CB8AC3E}">
        <p14:creationId xmlns:p14="http://schemas.microsoft.com/office/powerpoint/2010/main" val="2381657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Formalismo di Mueller</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 name="CasellaDiTesto 2">
            <a:extLst>
              <a:ext uri="{FF2B5EF4-FFF2-40B4-BE49-F238E27FC236}">
                <a16:creationId xmlns:a16="http://schemas.microsoft.com/office/drawing/2014/main" id="{F3D27CFB-331E-46C7-B2C3-A4068790B25C}"/>
              </a:ext>
            </a:extLst>
          </p:cNvPr>
          <p:cNvSpPr txBox="1"/>
          <p:nvPr/>
        </p:nvSpPr>
        <p:spPr>
          <a:xfrm>
            <a:off x="241792" y="845733"/>
            <a:ext cx="11477768" cy="523220"/>
          </a:xfrm>
          <a:prstGeom prst="rect">
            <a:avLst/>
          </a:prstGeom>
          <a:noFill/>
        </p:spPr>
        <p:txBody>
          <a:bodyPr wrap="square" rtlCol="0">
            <a:spAutoFit/>
          </a:bodyPr>
          <a:lstStyle/>
          <a:p>
            <a:r>
              <a:rPr lang="it-IT" sz="2800" dirty="0"/>
              <a:t>Usiamo le stesse matrici di base introdotte prima:</a:t>
            </a: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28C341E-855D-4FFE-98A3-332CFBB4AC54}"/>
                  </a:ext>
                </a:extLst>
              </p:cNvPr>
              <p:cNvSpPr txBox="1"/>
              <p:nvPr/>
            </p:nvSpPr>
            <p:spPr>
              <a:xfrm>
                <a:off x="3732841" y="1565423"/>
                <a:ext cx="2143344"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0" smtClean="0">
                          <a:latin typeface="Cambria Math" panose="02040503050406030204" pitchFamily="18" charset="0"/>
                        </a:rPr>
                        <m:t>𝐛</m:t>
                      </m:r>
                      <m:r>
                        <a:rPr lang="it-IT" sz="2800" b="1">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r>
                                  <m:rPr>
                                    <m:brk m:alnAt="7"/>
                                  </m:rPr>
                                  <a:rPr lang="it-IT" sz="2800" b="0" i="1" smtClean="0">
                                    <a:latin typeface="Cambria Math" panose="02040503050406030204" pitchFamily="18" charset="0"/>
                                  </a:rPr>
                                  <m:t>1</m:t>
                                </m:r>
                              </m:e>
                              <m:e>
                                <m:r>
                                  <a:rPr lang="it-IT" sz="2800" b="0" i="1" smtClean="0">
                                    <a:latin typeface="Cambria Math" panose="02040503050406030204" pitchFamily="18" charset="0"/>
                                  </a:rPr>
                                  <m:t>0</m:t>
                                </m:r>
                              </m:e>
                            </m:m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
                        </m:e>
                      </m:d>
                    </m:oMath>
                  </m:oMathPara>
                </a14:m>
                <a:endParaRPr lang="it-IT" sz="2800" dirty="0"/>
              </a:p>
            </p:txBody>
          </p:sp>
        </mc:Choice>
        <mc:Fallback xmlns="">
          <p:sp>
            <p:nvSpPr>
              <p:cNvPr id="12" name="CasellaDiTesto 11">
                <a:extLst>
                  <a:ext uri="{FF2B5EF4-FFF2-40B4-BE49-F238E27FC236}">
                    <a16:creationId xmlns:a16="http://schemas.microsoft.com/office/drawing/2014/main" id="{428C341E-855D-4FFE-98A3-332CFBB4AC54}"/>
                  </a:ext>
                </a:extLst>
              </p:cNvPr>
              <p:cNvSpPr txBox="1">
                <a:spLocks noRot="1" noChangeAspect="1" noMove="1" noResize="1" noEditPoints="1" noAdjustHandles="1" noChangeArrowheads="1" noChangeShapeType="1" noTextEdit="1"/>
              </p:cNvSpPr>
              <p:nvPr/>
            </p:nvSpPr>
            <p:spPr>
              <a:xfrm>
                <a:off x="3732841" y="1565423"/>
                <a:ext cx="2143344" cy="718466"/>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367E5E9F-C12B-42C9-8814-301A1DE5FFA2}"/>
                  </a:ext>
                </a:extLst>
              </p:cNvPr>
              <p:cNvSpPr txBox="1"/>
              <p:nvPr/>
            </p:nvSpPr>
            <p:spPr>
              <a:xfrm>
                <a:off x="577150" y="1565423"/>
                <a:ext cx="1854802"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0" smtClean="0">
                          <a:latin typeface="Cambria Math" panose="02040503050406030204" pitchFamily="18" charset="0"/>
                        </a:rPr>
                        <m:t>𝐚</m:t>
                      </m:r>
                      <m:r>
                        <a:rPr lang="it-IT" sz="2800" b="1" i="0" smtClean="0">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r>
                                  <m:rPr>
                                    <m:brk m:alnAt="7"/>
                                  </m:rPr>
                                  <a:rPr lang="it-IT" sz="2800" b="0" i="1" smtClean="0">
                                    <a:latin typeface="Cambria Math" panose="02040503050406030204" pitchFamily="18" charset="0"/>
                                  </a:rPr>
                                  <m:t>1</m:t>
                                </m:r>
                              </m:e>
                              <m:e>
                                <m:r>
                                  <a:rPr lang="it-IT" sz="2800" b="0" i="1" smtClean="0">
                                    <a:latin typeface="Cambria Math" panose="02040503050406030204" pitchFamily="18" charset="0"/>
                                  </a:rPr>
                                  <m:t>0</m:t>
                                </m:r>
                              </m:e>
                            </m:m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
                        </m:e>
                      </m:d>
                    </m:oMath>
                  </m:oMathPara>
                </a14:m>
                <a:endParaRPr lang="it-IT" sz="2800" dirty="0"/>
              </a:p>
            </p:txBody>
          </p:sp>
        </mc:Choice>
        <mc:Fallback xmlns="">
          <p:sp>
            <p:nvSpPr>
              <p:cNvPr id="13" name="CasellaDiTesto 12">
                <a:extLst>
                  <a:ext uri="{FF2B5EF4-FFF2-40B4-BE49-F238E27FC236}">
                    <a16:creationId xmlns:a16="http://schemas.microsoft.com/office/drawing/2014/main" id="{367E5E9F-C12B-42C9-8814-301A1DE5FFA2}"/>
                  </a:ext>
                </a:extLst>
              </p:cNvPr>
              <p:cNvSpPr txBox="1">
                <a:spLocks noRot="1" noChangeAspect="1" noMove="1" noResize="1" noEditPoints="1" noAdjustHandles="1" noChangeArrowheads="1" noChangeShapeType="1" noTextEdit="1"/>
              </p:cNvSpPr>
              <p:nvPr/>
            </p:nvSpPr>
            <p:spPr>
              <a:xfrm>
                <a:off x="577150" y="1565423"/>
                <a:ext cx="1854802" cy="71846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2D404C3-D84E-4F3E-899E-4BC60B164FA6}"/>
                  </a:ext>
                </a:extLst>
              </p:cNvPr>
              <p:cNvSpPr txBox="1"/>
              <p:nvPr/>
            </p:nvSpPr>
            <p:spPr>
              <a:xfrm>
                <a:off x="6703982" y="1565423"/>
                <a:ext cx="1901290"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0" smtClean="0">
                          <a:latin typeface="Cambria Math" panose="02040503050406030204" pitchFamily="18" charset="0"/>
                        </a:rPr>
                        <m:t>𝐜</m:t>
                      </m:r>
                      <m:r>
                        <a:rPr lang="it-IT" sz="2800" b="1">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r>
                              <m:e>
                                <m:r>
                                  <a:rPr lang="it-IT" sz="2800" b="0" i="1" smtClean="0">
                                    <a:latin typeface="Cambria Math" panose="02040503050406030204" pitchFamily="18" charset="0"/>
                                  </a:rPr>
                                  <m:t>1</m:t>
                                </m:r>
                              </m:e>
                              <m:e>
                                <m:r>
                                  <a:rPr lang="it-IT" sz="2800" b="0" i="1" smtClean="0">
                                    <a:latin typeface="Cambria Math" panose="02040503050406030204" pitchFamily="18" charset="0"/>
                                  </a:rPr>
                                  <m:t>0</m:t>
                                </m:r>
                              </m:e>
                            </m:mr>
                          </m:m>
                        </m:e>
                      </m:d>
                    </m:oMath>
                  </m:oMathPara>
                </a14:m>
                <a:endParaRPr lang="it-IT" sz="2800" dirty="0"/>
              </a:p>
            </p:txBody>
          </p:sp>
        </mc:Choice>
        <mc:Fallback xmlns="">
          <p:sp>
            <p:nvSpPr>
              <p:cNvPr id="14" name="CasellaDiTesto 13">
                <a:extLst>
                  <a:ext uri="{FF2B5EF4-FFF2-40B4-BE49-F238E27FC236}">
                    <a16:creationId xmlns:a16="http://schemas.microsoft.com/office/drawing/2014/main" id="{62D404C3-D84E-4F3E-899E-4BC60B164FA6}"/>
                  </a:ext>
                </a:extLst>
              </p:cNvPr>
              <p:cNvSpPr txBox="1">
                <a:spLocks noRot="1" noChangeAspect="1" noMove="1" noResize="1" noEditPoints="1" noAdjustHandles="1" noChangeArrowheads="1" noChangeShapeType="1" noTextEdit="1"/>
              </p:cNvSpPr>
              <p:nvPr/>
            </p:nvSpPr>
            <p:spPr>
              <a:xfrm>
                <a:off x="6703982" y="1565423"/>
                <a:ext cx="1901290" cy="718466"/>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F8A52519-8C8D-495C-B023-32C37809CD4C}"/>
                  </a:ext>
                </a:extLst>
              </p:cNvPr>
              <p:cNvSpPr txBox="1"/>
              <p:nvPr/>
            </p:nvSpPr>
            <p:spPr>
              <a:xfrm>
                <a:off x="9413774" y="1567190"/>
                <a:ext cx="2168992"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0" smtClean="0">
                          <a:latin typeface="Cambria Math" panose="02040503050406030204" pitchFamily="18" charset="0"/>
                        </a:rPr>
                        <m:t>𝐝</m:t>
                      </m:r>
                      <m:r>
                        <a:rPr lang="it-IT" sz="2800" b="1">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r>
                              <m:e>
                                <m:r>
                                  <a:rPr lang="it-IT" sz="2800" b="0" i="1" smtClean="0">
                                    <a:latin typeface="Cambria Math" panose="02040503050406030204" pitchFamily="18" charset="0"/>
                                  </a:rPr>
                                  <m:t>−1</m:t>
                                </m:r>
                              </m:e>
                              <m:e>
                                <m:r>
                                  <a:rPr lang="it-IT" sz="2800" b="0" i="1" smtClean="0">
                                    <a:latin typeface="Cambria Math" panose="02040503050406030204" pitchFamily="18" charset="0"/>
                                  </a:rPr>
                                  <m:t>0</m:t>
                                </m:r>
                              </m:e>
                            </m:mr>
                          </m:m>
                        </m:e>
                      </m:d>
                    </m:oMath>
                  </m:oMathPara>
                </a14:m>
                <a:endParaRPr lang="it-IT" sz="2800" dirty="0"/>
              </a:p>
            </p:txBody>
          </p:sp>
        </mc:Choice>
        <mc:Fallback xmlns="">
          <p:sp>
            <p:nvSpPr>
              <p:cNvPr id="15" name="CasellaDiTesto 14">
                <a:extLst>
                  <a:ext uri="{FF2B5EF4-FFF2-40B4-BE49-F238E27FC236}">
                    <a16:creationId xmlns:a16="http://schemas.microsoft.com/office/drawing/2014/main" id="{F8A52519-8C8D-495C-B023-32C37809CD4C}"/>
                  </a:ext>
                </a:extLst>
              </p:cNvPr>
              <p:cNvSpPr txBox="1">
                <a:spLocks noRot="1" noChangeAspect="1" noMove="1" noResize="1" noEditPoints="1" noAdjustHandles="1" noChangeArrowheads="1" noChangeShapeType="1" noTextEdit="1"/>
              </p:cNvSpPr>
              <p:nvPr/>
            </p:nvSpPr>
            <p:spPr>
              <a:xfrm>
                <a:off x="9413774" y="1567190"/>
                <a:ext cx="2168992" cy="718466"/>
              </a:xfrm>
              <a:prstGeom prst="rect">
                <a:avLst/>
              </a:prstGeom>
              <a:blipFill>
                <a:blip r:embed="rId7"/>
                <a:stretch>
                  <a:fillRect/>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A483038A-19A7-453F-8986-93D5C35BA446}"/>
              </a:ext>
            </a:extLst>
          </p:cNvPr>
          <p:cNvSpPr txBox="1"/>
          <p:nvPr/>
        </p:nvSpPr>
        <p:spPr>
          <a:xfrm>
            <a:off x="241792" y="2510471"/>
            <a:ext cx="11477768" cy="523220"/>
          </a:xfrm>
          <a:prstGeom prst="rect">
            <a:avLst/>
          </a:prstGeom>
          <a:noFill/>
        </p:spPr>
        <p:txBody>
          <a:bodyPr wrap="square" rtlCol="0">
            <a:spAutoFit/>
          </a:bodyPr>
          <a:lstStyle/>
          <a:p>
            <a:r>
              <a:rPr lang="it-IT" sz="2800" dirty="0"/>
              <a:t>Un vettore di Stokes può essere espresso nella forma matriciale (</a:t>
            </a:r>
            <a:r>
              <a:rPr lang="it-IT" sz="2800" dirty="0" err="1"/>
              <a:t>Wolf</a:t>
            </a:r>
            <a:r>
              <a:rPr lang="it-IT" sz="2800" dirty="0"/>
              <a:t>):</a:t>
            </a: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51CDB9A3-8C25-4F62-9EB0-523F75910FEC}"/>
                  </a:ext>
                </a:extLst>
              </p:cNvPr>
              <p:cNvSpPr txBox="1"/>
              <p:nvPr/>
            </p:nvSpPr>
            <p:spPr>
              <a:xfrm>
                <a:off x="577150" y="3122060"/>
                <a:ext cx="10765383" cy="1095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𝑺</m:t>
                      </m:r>
                      <m:r>
                        <a:rPr lang="it-IT" sz="2800" b="1" i="1" smtClean="0">
                          <a:latin typeface="Cambria Math" panose="02040503050406030204" pitchFamily="18" charset="0"/>
                        </a:rPr>
                        <m:t>=</m:t>
                      </m:r>
                      <m:d>
                        <m:dPr>
                          <m:begChr m:val="⟨"/>
                          <m:endChr m:val="⟩"/>
                          <m:ctrlPr>
                            <a:rPr lang="it-IT" sz="2800" b="1" i="1" smtClean="0">
                              <a:latin typeface="Cambria Math" panose="02040503050406030204" pitchFamily="18" charset="0"/>
                            </a:rPr>
                          </m:ctrlPr>
                        </m:dPr>
                        <m:e>
                          <m:d>
                            <m:dPr>
                              <m:ctrlPr>
                                <a:rPr lang="it-IT" sz="2800" b="1" i="1" smtClean="0">
                                  <a:latin typeface="Cambria Math" panose="02040503050406030204" pitchFamily="18" charset="0"/>
                                </a:rPr>
                              </m:ctrlPr>
                            </m:dPr>
                            <m:e>
                              <m:f>
                                <m:fPr>
                                  <m:type m:val="noBar"/>
                                  <m:ctrlPr>
                                    <a:rPr lang="it-IT" sz="2800" i="1" smtClean="0">
                                      <a:latin typeface="Cambria Math" panose="02040503050406030204" pitchFamily="18" charset="0"/>
                                    </a:rPr>
                                  </m:ctrlPr>
                                </m:fPr>
                                <m:num>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𝑥</m:t>
                                      </m:r>
                                    </m:sub>
                                  </m:sSub>
                                </m:num>
                                <m:den>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𝑦</m:t>
                                      </m:r>
                                    </m:sub>
                                  </m:sSub>
                                </m:den>
                              </m:f>
                            </m:e>
                          </m:d>
                          <m:d>
                            <m:dPr>
                              <m:ctrlPr>
                                <a:rPr lang="it-IT" sz="2800" b="1"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sSubSup>
                                      <m:sSubSupPr>
                                        <m:ctrlPr>
                                          <a:rPr lang="it-IT" sz="2800" i="1" smtClean="0">
                                            <a:latin typeface="Cambria Math" panose="02040503050406030204" pitchFamily="18" charset="0"/>
                                          </a:rPr>
                                        </m:ctrlPr>
                                      </m:sSubSupPr>
                                      <m:e>
                                        <m:r>
                                          <m:rPr>
                                            <m:brk m:alnAt="7"/>
                                          </m:rPr>
                                          <a:rPr lang="it-IT" sz="2800" b="0" i="1" smtClean="0">
                                            <a:latin typeface="Cambria Math" panose="02040503050406030204" pitchFamily="18" charset="0"/>
                                          </a:rPr>
                                          <m:t>𝐸</m:t>
                                        </m:r>
                                      </m:e>
                                      <m:sub>
                                        <m:r>
                                          <m:rPr>
                                            <m:brk m:alnAt="7"/>
                                          </m:rPr>
                                          <a:rPr lang="it-IT" sz="2800" b="0" i="1" smtClean="0">
                                            <a:latin typeface="Cambria Math" panose="02040503050406030204" pitchFamily="18" charset="0"/>
                                          </a:rPr>
                                          <m:t>𝑥</m:t>
                                        </m:r>
                                      </m:sub>
                                      <m:sup>
                                        <m:r>
                                          <m:rPr>
                                            <m:brk m:alnAt="7"/>
                                          </m:rPr>
                                          <a:rPr lang="it-IT" sz="2800" b="0" i="1" smtClean="0">
                                            <a:latin typeface="Cambria Math" panose="02040503050406030204" pitchFamily="18" charset="0"/>
                                          </a:rPr>
                                          <m:t>∗</m:t>
                                        </m:r>
                                      </m:sup>
                                    </m:sSubSup>
                                  </m:e>
                                  <m:e>
                                    <m:sSubSup>
                                      <m:sSubSupPr>
                                        <m:ctrlPr>
                                          <a:rPr lang="it-IT" sz="2800" i="1">
                                            <a:latin typeface="Cambria Math" panose="02040503050406030204" pitchFamily="18" charset="0"/>
                                          </a:rPr>
                                        </m:ctrlPr>
                                      </m:sSubSupPr>
                                      <m:e>
                                        <m:r>
                                          <m:rPr>
                                            <m:brk m:alnAt="7"/>
                                          </m:rPr>
                                          <a:rPr lang="it-IT" sz="2800" b="0" i="1">
                                            <a:latin typeface="Cambria Math" panose="02040503050406030204" pitchFamily="18" charset="0"/>
                                          </a:rPr>
                                          <m:t>𝐸</m:t>
                                        </m:r>
                                      </m:e>
                                      <m:sub>
                                        <m:r>
                                          <a:rPr lang="it-IT" sz="2800" b="0" i="1" smtClean="0">
                                            <a:latin typeface="Cambria Math" panose="02040503050406030204" pitchFamily="18" charset="0"/>
                                          </a:rPr>
                                          <m:t>𝑦</m:t>
                                        </m:r>
                                      </m:sub>
                                      <m:sup>
                                        <m:r>
                                          <m:rPr>
                                            <m:brk m:alnAt="7"/>
                                          </m:rPr>
                                          <a:rPr lang="it-IT" sz="2800" b="0" i="1">
                                            <a:latin typeface="Cambria Math" panose="02040503050406030204" pitchFamily="18" charset="0"/>
                                          </a:rPr>
                                          <m:t>∗</m:t>
                                        </m:r>
                                      </m:sup>
                                    </m:sSubSup>
                                  </m:e>
                                </m:mr>
                              </m:m>
                            </m:e>
                          </m:d>
                        </m:e>
                      </m:d>
                      <m:r>
                        <a:rPr lang="it-IT" sz="2800" b="1" i="1" smtClean="0">
                          <a:latin typeface="Cambria Math" panose="02040503050406030204" pitchFamily="18" charset="0"/>
                        </a:rPr>
                        <m:t>=</m:t>
                      </m:r>
                      <m:d>
                        <m:dPr>
                          <m:ctrlPr>
                            <a:rPr lang="it-IT" sz="2800" b="1" i="1" smtClean="0">
                              <a:latin typeface="Cambria Math" panose="02040503050406030204" pitchFamily="18" charset="0"/>
                            </a:rPr>
                          </m:ctrlPr>
                        </m:dPr>
                        <m:e>
                          <m:m>
                            <m:mPr>
                              <m:mcs>
                                <m:mc>
                                  <m:mcPr>
                                    <m:count m:val="2"/>
                                    <m:mcJc m:val="center"/>
                                  </m:mcPr>
                                </m:mc>
                              </m:mcs>
                              <m:ctrlPr>
                                <a:rPr lang="it-IT" sz="2800" b="1" i="1" smtClean="0">
                                  <a:latin typeface="Cambria Math" panose="02040503050406030204" pitchFamily="18" charset="0"/>
                                </a:rPr>
                              </m:ctrlPr>
                            </m:mPr>
                            <m:mr>
                              <m:e>
                                <m:d>
                                  <m:dPr>
                                    <m:begChr m:val="⟨"/>
                                    <m:endChr m:val="⟩"/>
                                    <m:ctrlPr>
                                      <a:rPr lang="it-IT" sz="2800" b="1" i="1" smtClean="0">
                                        <a:latin typeface="Cambria Math" panose="02040503050406030204" pitchFamily="18" charset="0"/>
                                      </a:rPr>
                                    </m:ctrlPr>
                                  </m:dPr>
                                  <m:e>
                                    <m:sSubSup>
                                      <m:sSubSupPr>
                                        <m:ctrlPr>
                                          <a:rPr lang="it-IT" sz="2800" i="1">
                                            <a:latin typeface="Cambria Math" panose="02040503050406030204" pitchFamily="18" charset="0"/>
                                          </a:rPr>
                                        </m:ctrlPr>
                                      </m:sSubSupPr>
                                      <m:e>
                                        <m:r>
                                          <m:rPr>
                                            <m:brk m:alnAt="7"/>
                                          </m:rPr>
                                          <a:rPr lang="it-IT" sz="2800" i="1">
                                            <a:latin typeface="Cambria Math" panose="02040503050406030204" pitchFamily="18" charset="0"/>
                                          </a:rPr>
                                          <m:t>𝐸</m:t>
                                        </m:r>
                                      </m:e>
                                      <m:sub>
                                        <m:r>
                                          <m:rPr>
                                            <m:brk m:alnAt="7"/>
                                          </m:rPr>
                                          <a:rPr lang="it-IT" sz="2800" i="1">
                                            <a:latin typeface="Cambria Math" panose="02040503050406030204" pitchFamily="18" charset="0"/>
                                          </a:rPr>
                                          <m:t>𝑥</m:t>
                                        </m:r>
                                      </m:sub>
                                      <m:sup>
                                        <m:r>
                                          <m:rPr>
                                            <m:brk m:alnAt="7"/>
                                          </m:rPr>
                                          <a:rPr lang="it-IT" sz="2800" i="1">
                                            <a:latin typeface="Cambria Math" panose="02040503050406030204" pitchFamily="18" charset="0"/>
                                          </a:rPr>
                                          <m:t>∗</m:t>
                                        </m:r>
                                      </m:sup>
                                    </m:sSubSup>
                                    <m:sSub>
                                      <m:sSubPr>
                                        <m:ctrlPr>
                                          <a:rPr lang="it-IT" sz="2800" i="1">
                                            <a:latin typeface="Cambria Math" panose="02040503050406030204" pitchFamily="18" charset="0"/>
                                          </a:rPr>
                                        </m:ctrlPr>
                                      </m:sSubPr>
                                      <m:e>
                                        <m:r>
                                          <a:rPr lang="it-IT" sz="2800" i="1">
                                            <a:latin typeface="Cambria Math" panose="02040503050406030204" pitchFamily="18" charset="0"/>
                                          </a:rPr>
                                          <m:t>𝐸</m:t>
                                        </m:r>
                                      </m:e>
                                      <m:sub>
                                        <m:r>
                                          <a:rPr lang="it-IT" sz="2800" i="1">
                                            <a:latin typeface="Cambria Math" panose="02040503050406030204" pitchFamily="18" charset="0"/>
                                          </a:rPr>
                                          <m:t>𝑥</m:t>
                                        </m:r>
                                      </m:sub>
                                    </m:sSub>
                                  </m:e>
                                </m:d>
                              </m:e>
                              <m:e>
                                <m:d>
                                  <m:dPr>
                                    <m:begChr m:val="⟨"/>
                                    <m:endChr m:val="⟩"/>
                                    <m:ctrlPr>
                                      <a:rPr lang="it-IT" sz="2800" b="1" i="1">
                                        <a:latin typeface="Cambria Math" panose="02040503050406030204" pitchFamily="18" charset="0"/>
                                      </a:rPr>
                                    </m:ctrlPr>
                                  </m:dPr>
                                  <m:e>
                                    <m:sSubSup>
                                      <m:sSubSupPr>
                                        <m:ctrlPr>
                                          <a:rPr lang="it-IT" sz="2800" i="1">
                                            <a:latin typeface="Cambria Math" panose="02040503050406030204" pitchFamily="18" charset="0"/>
                                          </a:rPr>
                                        </m:ctrlPr>
                                      </m:sSubSupPr>
                                      <m:e>
                                        <m:r>
                                          <m:rPr>
                                            <m:brk m:alnAt="7"/>
                                          </m:rPr>
                                          <a:rPr lang="it-IT" sz="2800" i="1">
                                            <a:latin typeface="Cambria Math" panose="02040503050406030204" pitchFamily="18" charset="0"/>
                                          </a:rPr>
                                          <m:t>𝐸</m:t>
                                        </m:r>
                                      </m:e>
                                      <m:sub>
                                        <m:r>
                                          <a:rPr lang="it-IT" sz="2800" b="0" i="1" smtClean="0">
                                            <a:latin typeface="Cambria Math" panose="02040503050406030204" pitchFamily="18" charset="0"/>
                                          </a:rPr>
                                          <m:t>𝑦</m:t>
                                        </m:r>
                                      </m:sub>
                                      <m:sup>
                                        <m:r>
                                          <m:rPr>
                                            <m:brk m:alnAt="7"/>
                                          </m:rPr>
                                          <a:rPr lang="it-IT" sz="2800" i="1">
                                            <a:latin typeface="Cambria Math" panose="02040503050406030204" pitchFamily="18" charset="0"/>
                                          </a:rPr>
                                          <m:t>∗</m:t>
                                        </m:r>
                                      </m:sup>
                                    </m:sSubSup>
                                    <m:sSub>
                                      <m:sSubPr>
                                        <m:ctrlPr>
                                          <a:rPr lang="it-IT" sz="2800" i="1">
                                            <a:latin typeface="Cambria Math" panose="02040503050406030204" pitchFamily="18" charset="0"/>
                                          </a:rPr>
                                        </m:ctrlPr>
                                      </m:sSubPr>
                                      <m:e>
                                        <m:r>
                                          <a:rPr lang="it-IT" sz="2800" i="1">
                                            <a:latin typeface="Cambria Math" panose="02040503050406030204" pitchFamily="18" charset="0"/>
                                          </a:rPr>
                                          <m:t>𝐸</m:t>
                                        </m:r>
                                      </m:e>
                                      <m:sub>
                                        <m:r>
                                          <a:rPr lang="it-IT" sz="2800" i="1">
                                            <a:latin typeface="Cambria Math" panose="02040503050406030204" pitchFamily="18" charset="0"/>
                                          </a:rPr>
                                          <m:t>𝑥</m:t>
                                        </m:r>
                                      </m:sub>
                                    </m:sSub>
                                  </m:e>
                                </m:d>
                              </m:e>
                            </m:mr>
                            <m:mr>
                              <m:e>
                                <m:d>
                                  <m:dPr>
                                    <m:begChr m:val="⟨"/>
                                    <m:endChr m:val="⟩"/>
                                    <m:ctrlPr>
                                      <a:rPr lang="it-IT" sz="2800" b="1" i="1">
                                        <a:latin typeface="Cambria Math" panose="02040503050406030204" pitchFamily="18" charset="0"/>
                                      </a:rPr>
                                    </m:ctrlPr>
                                  </m:dPr>
                                  <m:e>
                                    <m:sSubSup>
                                      <m:sSubSupPr>
                                        <m:ctrlPr>
                                          <a:rPr lang="it-IT" sz="2800" i="1">
                                            <a:latin typeface="Cambria Math" panose="02040503050406030204" pitchFamily="18" charset="0"/>
                                          </a:rPr>
                                        </m:ctrlPr>
                                      </m:sSubSupPr>
                                      <m:e>
                                        <m:r>
                                          <m:rPr>
                                            <m:brk m:alnAt="7"/>
                                          </m:rPr>
                                          <a:rPr lang="it-IT" sz="2800" i="1">
                                            <a:latin typeface="Cambria Math" panose="02040503050406030204" pitchFamily="18" charset="0"/>
                                          </a:rPr>
                                          <m:t>𝐸</m:t>
                                        </m:r>
                                      </m:e>
                                      <m:sub>
                                        <m:r>
                                          <a:rPr lang="it-IT" sz="2800" b="0" i="1" smtClean="0">
                                            <a:latin typeface="Cambria Math" panose="02040503050406030204" pitchFamily="18" charset="0"/>
                                          </a:rPr>
                                          <m:t>𝑥</m:t>
                                        </m:r>
                                      </m:sub>
                                      <m:sup>
                                        <m:r>
                                          <m:rPr>
                                            <m:brk m:alnAt="7"/>
                                          </m:rPr>
                                          <a:rPr lang="it-IT" sz="2800" i="1">
                                            <a:latin typeface="Cambria Math" panose="02040503050406030204" pitchFamily="18" charset="0"/>
                                          </a:rPr>
                                          <m:t>∗</m:t>
                                        </m:r>
                                      </m:sup>
                                    </m:sSubSup>
                                    <m:sSub>
                                      <m:sSubPr>
                                        <m:ctrlPr>
                                          <a:rPr lang="it-IT" sz="2800" i="1">
                                            <a:latin typeface="Cambria Math" panose="02040503050406030204" pitchFamily="18" charset="0"/>
                                          </a:rPr>
                                        </m:ctrlPr>
                                      </m:sSubPr>
                                      <m:e>
                                        <m:r>
                                          <a:rPr lang="it-IT" sz="2800" i="1">
                                            <a:latin typeface="Cambria Math" panose="02040503050406030204" pitchFamily="18" charset="0"/>
                                          </a:rPr>
                                          <m:t>𝐸</m:t>
                                        </m:r>
                                      </m:e>
                                      <m:sub>
                                        <m:r>
                                          <a:rPr lang="it-IT" sz="2800" b="0" i="1" smtClean="0">
                                            <a:latin typeface="Cambria Math" panose="02040503050406030204" pitchFamily="18" charset="0"/>
                                          </a:rPr>
                                          <m:t>𝑦</m:t>
                                        </m:r>
                                      </m:sub>
                                    </m:sSub>
                                  </m:e>
                                </m:d>
                              </m:e>
                              <m:e>
                                <m:d>
                                  <m:dPr>
                                    <m:begChr m:val="⟨"/>
                                    <m:endChr m:val="⟩"/>
                                    <m:ctrlPr>
                                      <a:rPr lang="it-IT" sz="2800" b="1" i="1">
                                        <a:latin typeface="Cambria Math" panose="02040503050406030204" pitchFamily="18" charset="0"/>
                                      </a:rPr>
                                    </m:ctrlPr>
                                  </m:dPr>
                                  <m:e>
                                    <m:sSubSup>
                                      <m:sSubSupPr>
                                        <m:ctrlPr>
                                          <a:rPr lang="it-IT" sz="2800" i="1">
                                            <a:latin typeface="Cambria Math" panose="02040503050406030204" pitchFamily="18" charset="0"/>
                                          </a:rPr>
                                        </m:ctrlPr>
                                      </m:sSubSupPr>
                                      <m:e>
                                        <m:r>
                                          <m:rPr>
                                            <m:brk m:alnAt="7"/>
                                          </m:rPr>
                                          <a:rPr lang="it-IT" sz="2800" i="1">
                                            <a:latin typeface="Cambria Math" panose="02040503050406030204" pitchFamily="18" charset="0"/>
                                          </a:rPr>
                                          <m:t>𝐸</m:t>
                                        </m:r>
                                      </m:e>
                                      <m:sub>
                                        <m:r>
                                          <a:rPr lang="it-IT" sz="2800" i="1">
                                            <a:latin typeface="Cambria Math" panose="02040503050406030204" pitchFamily="18" charset="0"/>
                                          </a:rPr>
                                          <m:t>𝑦</m:t>
                                        </m:r>
                                      </m:sub>
                                      <m:sup>
                                        <m:r>
                                          <m:rPr>
                                            <m:brk m:alnAt="7"/>
                                          </m:rPr>
                                          <a:rPr lang="it-IT" sz="2800" i="1">
                                            <a:latin typeface="Cambria Math" panose="02040503050406030204" pitchFamily="18" charset="0"/>
                                          </a:rPr>
                                          <m:t>∗</m:t>
                                        </m:r>
                                      </m:sup>
                                    </m:sSubSup>
                                    <m:sSub>
                                      <m:sSubPr>
                                        <m:ctrlPr>
                                          <a:rPr lang="it-IT" sz="2800" i="1">
                                            <a:latin typeface="Cambria Math" panose="02040503050406030204" pitchFamily="18" charset="0"/>
                                          </a:rPr>
                                        </m:ctrlPr>
                                      </m:sSubPr>
                                      <m:e>
                                        <m:r>
                                          <a:rPr lang="it-IT" sz="2800" i="1">
                                            <a:latin typeface="Cambria Math" panose="02040503050406030204" pitchFamily="18" charset="0"/>
                                          </a:rPr>
                                          <m:t>𝐸</m:t>
                                        </m:r>
                                      </m:e>
                                      <m:sub>
                                        <m:r>
                                          <a:rPr lang="it-IT" sz="2800" b="0" i="1" smtClean="0">
                                            <a:latin typeface="Cambria Math" panose="02040503050406030204" pitchFamily="18" charset="0"/>
                                          </a:rPr>
                                          <m:t>𝑦</m:t>
                                        </m:r>
                                      </m:sub>
                                    </m:sSub>
                                  </m:e>
                                </m:d>
                              </m:e>
                            </m:mr>
                          </m:m>
                        </m:e>
                      </m:d>
                      <m:r>
                        <a:rPr lang="it-IT" sz="2800" b="1" i="1" smtClean="0">
                          <a:latin typeface="Cambria Math" panose="02040503050406030204" pitchFamily="18" charset="0"/>
                        </a:rPr>
                        <m:t>=</m:t>
                      </m:r>
                      <m:f>
                        <m:fPr>
                          <m:ctrlPr>
                            <a:rPr lang="it-IT" sz="2800" b="0" i="1" smtClean="0">
                              <a:latin typeface="Cambria Math" panose="02040503050406030204" pitchFamily="18" charset="0"/>
                            </a:rPr>
                          </m:ctrlPr>
                        </m:fPr>
                        <m:num>
                          <m:r>
                            <a:rPr lang="it-IT" sz="2800" b="0" i="1" smtClean="0">
                              <a:latin typeface="Cambria Math" panose="02040503050406030204" pitchFamily="18" charset="0"/>
                            </a:rPr>
                            <m:t>1</m:t>
                          </m:r>
                        </m:num>
                        <m:den>
                          <m:r>
                            <a:rPr lang="it-IT" sz="2800" b="0" i="1" smtClean="0">
                              <a:latin typeface="Cambria Math" panose="02040503050406030204" pitchFamily="18" charset="0"/>
                            </a:rPr>
                            <m:t>2</m:t>
                          </m:r>
                        </m:den>
                      </m:f>
                      <m:r>
                        <a:rPr lang="it-IT" sz="2800" b="1" i="1" smtClean="0">
                          <a:latin typeface="Cambria Math" panose="02040503050406030204" pitchFamily="18" charset="0"/>
                        </a:rPr>
                        <m:t>(</m:t>
                      </m:r>
                      <m:r>
                        <a:rPr lang="it-IT" sz="2800" b="0" i="1" smtClean="0">
                          <a:latin typeface="Cambria Math" panose="02040503050406030204" pitchFamily="18" charset="0"/>
                        </a:rPr>
                        <m:t>𝐼</m:t>
                      </m:r>
                      <m:r>
                        <a:rPr lang="it-IT" sz="2800" b="1" i="1" smtClean="0">
                          <a:latin typeface="Cambria Math" panose="02040503050406030204" pitchFamily="18" charset="0"/>
                        </a:rPr>
                        <m:t>𝒂</m:t>
                      </m:r>
                      <m:r>
                        <a:rPr lang="it-IT" sz="2800" b="1" i="1" smtClean="0">
                          <a:latin typeface="Cambria Math" panose="02040503050406030204" pitchFamily="18" charset="0"/>
                        </a:rPr>
                        <m:t>+</m:t>
                      </m:r>
                      <m:r>
                        <a:rPr lang="it-IT" sz="2800" b="0" i="1" smtClean="0">
                          <a:latin typeface="Cambria Math" panose="02040503050406030204" pitchFamily="18" charset="0"/>
                        </a:rPr>
                        <m:t>𝑄</m:t>
                      </m:r>
                      <m:r>
                        <a:rPr lang="it-IT" sz="2800" b="1" i="1" smtClean="0">
                          <a:latin typeface="Cambria Math" panose="02040503050406030204" pitchFamily="18" charset="0"/>
                        </a:rPr>
                        <m:t>𝒃</m:t>
                      </m:r>
                      <m:r>
                        <a:rPr lang="it-IT" sz="2800" b="1" i="1" smtClean="0">
                          <a:latin typeface="Cambria Math" panose="02040503050406030204" pitchFamily="18" charset="0"/>
                        </a:rPr>
                        <m:t>+</m:t>
                      </m:r>
                      <m:r>
                        <a:rPr lang="it-IT" sz="2800" b="0" i="1" smtClean="0">
                          <a:latin typeface="Cambria Math" panose="02040503050406030204" pitchFamily="18" charset="0"/>
                        </a:rPr>
                        <m:t>𝑈</m:t>
                      </m:r>
                      <m:r>
                        <a:rPr lang="it-IT" sz="2800" b="1" i="1" smtClean="0">
                          <a:latin typeface="Cambria Math" panose="02040503050406030204" pitchFamily="18" charset="0"/>
                        </a:rPr>
                        <m:t>𝒄</m:t>
                      </m:r>
                      <m:r>
                        <a:rPr lang="it-IT" sz="2800" b="1" i="1" smtClean="0">
                          <a:latin typeface="Cambria Math" panose="02040503050406030204" pitchFamily="18" charset="0"/>
                        </a:rPr>
                        <m:t>+</m:t>
                      </m:r>
                      <m:r>
                        <a:rPr lang="it-IT" sz="2800" b="0" i="1" smtClean="0">
                          <a:latin typeface="Cambria Math" panose="02040503050406030204" pitchFamily="18" charset="0"/>
                        </a:rPr>
                        <m:t>𝑖𝑉</m:t>
                      </m:r>
                      <m:r>
                        <a:rPr lang="it-IT" sz="2800" b="1" i="1" smtClean="0">
                          <a:latin typeface="Cambria Math" panose="02040503050406030204" pitchFamily="18" charset="0"/>
                        </a:rPr>
                        <m:t>𝒅</m:t>
                      </m:r>
                      <m:r>
                        <a:rPr lang="it-IT" sz="2800" b="1" i="1" smtClean="0">
                          <a:latin typeface="Cambria Math" panose="02040503050406030204" pitchFamily="18" charset="0"/>
                        </a:rPr>
                        <m:t>)</m:t>
                      </m:r>
                    </m:oMath>
                  </m:oMathPara>
                </a14:m>
                <a:endParaRPr lang="it-IT" sz="2800" b="1" dirty="0"/>
              </a:p>
            </p:txBody>
          </p:sp>
        </mc:Choice>
        <mc:Fallback xmlns="">
          <p:sp>
            <p:nvSpPr>
              <p:cNvPr id="4" name="CasellaDiTesto 3">
                <a:extLst>
                  <a:ext uri="{FF2B5EF4-FFF2-40B4-BE49-F238E27FC236}">
                    <a16:creationId xmlns:a16="http://schemas.microsoft.com/office/drawing/2014/main" id="{51CDB9A3-8C25-4F62-9EB0-523F75910FEC}"/>
                  </a:ext>
                </a:extLst>
              </p:cNvPr>
              <p:cNvSpPr txBox="1">
                <a:spLocks noRot="1" noChangeAspect="1" noMove="1" noResize="1" noEditPoints="1" noAdjustHandles="1" noChangeArrowheads="1" noChangeShapeType="1" noTextEdit="1"/>
              </p:cNvSpPr>
              <p:nvPr/>
            </p:nvSpPr>
            <p:spPr>
              <a:xfrm>
                <a:off x="577150" y="3122060"/>
                <a:ext cx="10765383" cy="1095621"/>
              </a:xfrm>
              <a:prstGeom prst="rect">
                <a:avLst/>
              </a:prstGeom>
              <a:blipFill>
                <a:blip r:embed="rId8"/>
                <a:stretch>
                  <a:fillRect/>
                </a:stretch>
              </a:blipFill>
            </p:spPr>
            <p:txBody>
              <a:bodyPr/>
              <a:lstStyle/>
              <a:p>
                <a:r>
                  <a:rPr lang="it-IT">
                    <a:noFill/>
                  </a:rPr>
                  <a:t> </a:t>
                </a:r>
              </a:p>
            </p:txBody>
          </p:sp>
        </mc:Fallback>
      </mc:AlternateContent>
      <p:sp>
        <p:nvSpPr>
          <p:cNvPr id="6" name="CasellaDiTesto 5">
            <a:extLst>
              <a:ext uri="{FF2B5EF4-FFF2-40B4-BE49-F238E27FC236}">
                <a16:creationId xmlns:a16="http://schemas.microsoft.com/office/drawing/2014/main" id="{A7410A70-AF8F-4DB9-9818-C2FEEFA36660}"/>
              </a:ext>
            </a:extLst>
          </p:cNvPr>
          <p:cNvSpPr txBox="1"/>
          <p:nvPr/>
        </p:nvSpPr>
        <p:spPr>
          <a:xfrm>
            <a:off x="368968" y="4331368"/>
            <a:ext cx="11477768" cy="1384995"/>
          </a:xfrm>
          <a:prstGeom prst="rect">
            <a:avLst/>
          </a:prstGeom>
          <a:noFill/>
        </p:spPr>
        <p:txBody>
          <a:bodyPr wrap="square" rtlCol="0">
            <a:spAutoFit/>
          </a:bodyPr>
          <a:lstStyle/>
          <a:p>
            <a:r>
              <a:rPr lang="it-IT" sz="2800" dirty="0"/>
              <a:t>È possibile ricavare un’espressione delle componenti della matrice di Mueller in funzione degli elementi di una matrice di Jones (per un mezzo non depolarizzante!).</a:t>
            </a:r>
          </a:p>
        </p:txBody>
      </p:sp>
      <p:sp>
        <p:nvSpPr>
          <p:cNvPr id="17" name="CasellaDiTesto 16">
            <a:extLst>
              <a:ext uri="{FF2B5EF4-FFF2-40B4-BE49-F238E27FC236}">
                <a16:creationId xmlns:a16="http://schemas.microsoft.com/office/drawing/2014/main" id="{C75911A6-0918-49AF-A2C3-E935ECE2B405}"/>
              </a:ext>
            </a:extLst>
          </p:cNvPr>
          <p:cNvSpPr txBox="1"/>
          <p:nvPr/>
        </p:nvSpPr>
        <p:spPr>
          <a:xfrm>
            <a:off x="3915072" y="5340374"/>
            <a:ext cx="8745851" cy="584775"/>
          </a:xfrm>
          <a:prstGeom prst="rect">
            <a:avLst/>
          </a:prstGeom>
          <a:noFill/>
        </p:spPr>
        <p:txBody>
          <a:bodyPr wrap="square" rtlCol="0">
            <a:spAutoFit/>
          </a:bodyPr>
          <a:lstStyle/>
          <a:p>
            <a:r>
              <a:rPr lang="it-IT" sz="1600" dirty="0" err="1"/>
              <a:t>Soe</a:t>
            </a:r>
            <a:r>
              <a:rPr lang="it-IT" sz="1600" dirty="0"/>
              <a:t>-Mie F. </a:t>
            </a:r>
            <a:r>
              <a:rPr lang="it-IT" sz="1600" dirty="0" err="1"/>
              <a:t>Nee</a:t>
            </a:r>
            <a:r>
              <a:rPr lang="it-IT" sz="1600" dirty="0"/>
              <a:t>, «</a:t>
            </a:r>
            <a:r>
              <a:rPr lang="it-IT" sz="1600" dirty="0" err="1"/>
              <a:t>Decomposition</a:t>
            </a:r>
            <a:r>
              <a:rPr lang="it-IT" sz="1600" dirty="0"/>
              <a:t> of Jones and Mueller </a:t>
            </a:r>
            <a:r>
              <a:rPr lang="it-IT" sz="1600" dirty="0" err="1"/>
              <a:t>matrices</a:t>
            </a:r>
            <a:r>
              <a:rPr lang="it-IT" sz="1600" dirty="0"/>
              <a:t> in </a:t>
            </a:r>
            <a:r>
              <a:rPr lang="it-IT" sz="1600" dirty="0" err="1"/>
              <a:t>terms</a:t>
            </a:r>
            <a:r>
              <a:rPr lang="it-IT" sz="1600" dirty="0"/>
              <a:t> of </a:t>
            </a:r>
            <a:r>
              <a:rPr lang="it-IT" sz="1600" dirty="0" err="1"/>
              <a:t>four</a:t>
            </a:r>
            <a:r>
              <a:rPr lang="it-IT" sz="1600" dirty="0"/>
              <a:t> </a:t>
            </a:r>
            <a:r>
              <a:rPr lang="it-IT" sz="1600" dirty="0" err="1"/>
              <a:t>basic</a:t>
            </a:r>
            <a:r>
              <a:rPr lang="it-IT" sz="1600" dirty="0"/>
              <a:t> </a:t>
            </a:r>
            <a:r>
              <a:rPr lang="it-IT" sz="1600" dirty="0" err="1"/>
              <a:t>polarization</a:t>
            </a:r>
            <a:r>
              <a:rPr lang="it-IT" sz="1600" dirty="0"/>
              <a:t> </a:t>
            </a:r>
            <a:r>
              <a:rPr lang="it-IT" sz="1600" dirty="0" err="1"/>
              <a:t>responses</a:t>
            </a:r>
            <a:r>
              <a:rPr lang="it-IT" sz="1600" dirty="0"/>
              <a:t>» Journal of the Optical Society of America, </a:t>
            </a:r>
            <a:r>
              <a:rPr lang="it-IT" sz="1600" dirty="0" err="1"/>
              <a:t>vol</a:t>
            </a:r>
            <a:r>
              <a:rPr lang="it-IT" sz="1600" dirty="0"/>
              <a:t> 31 </a:t>
            </a:r>
            <a:r>
              <a:rPr lang="it-IT" sz="1600" dirty="0" err="1"/>
              <a:t>number</a:t>
            </a:r>
            <a:r>
              <a:rPr lang="it-IT" sz="1600" dirty="0"/>
              <a:t> 11, 2014.</a:t>
            </a:r>
          </a:p>
        </p:txBody>
      </p:sp>
    </p:spTree>
    <p:extLst>
      <p:ext uri="{BB962C8B-B14F-4D97-AF65-F5344CB8AC3E}">
        <p14:creationId xmlns:p14="http://schemas.microsoft.com/office/powerpoint/2010/main" val="142457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Formalismo di Mueller</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Rettangolo 1">
            <a:extLst>
              <a:ext uri="{FF2B5EF4-FFF2-40B4-BE49-F238E27FC236}">
                <a16:creationId xmlns:a16="http://schemas.microsoft.com/office/drawing/2014/main" id="{CC690117-0DB1-44B1-82C2-7F162A75FCD6}"/>
              </a:ext>
            </a:extLst>
          </p:cNvPr>
          <p:cNvSpPr/>
          <p:nvPr/>
        </p:nvSpPr>
        <p:spPr>
          <a:xfrm>
            <a:off x="6085840" y="5236088"/>
            <a:ext cx="6096000" cy="646331"/>
          </a:xfrm>
          <a:prstGeom prst="rect">
            <a:avLst/>
          </a:prstGeom>
        </p:spPr>
        <p:txBody>
          <a:bodyPr>
            <a:spAutoFit/>
          </a:bodyPr>
          <a:lstStyle/>
          <a:p>
            <a:r>
              <a:rPr lang="it-IT" dirty="0"/>
              <a:t>Y. Chang and W. Gao, «Method of </a:t>
            </a:r>
            <a:r>
              <a:rPr lang="it-IT" dirty="0" err="1"/>
              <a:t>interpreting</a:t>
            </a:r>
            <a:r>
              <a:rPr lang="it-IT" dirty="0"/>
              <a:t> Muller </a:t>
            </a:r>
            <a:r>
              <a:rPr lang="it-IT" dirty="0" err="1"/>
              <a:t>matrix</a:t>
            </a:r>
            <a:r>
              <a:rPr lang="it-IT" dirty="0"/>
              <a:t> of </a:t>
            </a:r>
            <a:r>
              <a:rPr lang="it-IT" dirty="0" err="1"/>
              <a:t>anisotropic</a:t>
            </a:r>
            <a:r>
              <a:rPr lang="it-IT" dirty="0"/>
              <a:t> medium», </a:t>
            </a:r>
            <a:r>
              <a:rPr lang="it-IT" dirty="0" err="1"/>
              <a:t>Optic</a:t>
            </a:r>
            <a:r>
              <a:rPr lang="it-IT" dirty="0"/>
              <a:t> Express, vol. 27, No 3, 2019.</a:t>
            </a:r>
          </a:p>
        </p:txBody>
      </p:sp>
      <p:sp>
        <p:nvSpPr>
          <p:cNvPr id="12" name="CasellaDiTesto 11">
            <a:extLst>
              <a:ext uri="{FF2B5EF4-FFF2-40B4-BE49-F238E27FC236}">
                <a16:creationId xmlns:a16="http://schemas.microsoft.com/office/drawing/2014/main" id="{3F7A971E-1F61-4A68-AF84-A7C2800D37B0}"/>
              </a:ext>
            </a:extLst>
          </p:cNvPr>
          <p:cNvSpPr txBox="1"/>
          <p:nvPr/>
        </p:nvSpPr>
        <p:spPr>
          <a:xfrm>
            <a:off x="357116" y="834189"/>
            <a:ext cx="11477768" cy="1384995"/>
          </a:xfrm>
          <a:prstGeom prst="rect">
            <a:avLst/>
          </a:prstGeom>
          <a:noFill/>
        </p:spPr>
        <p:txBody>
          <a:bodyPr wrap="square" rtlCol="0">
            <a:spAutoFit/>
          </a:bodyPr>
          <a:lstStyle/>
          <a:p>
            <a:r>
              <a:rPr lang="it-IT" sz="2800" dirty="0"/>
              <a:t>Anche un matrice di Mueller può essere descritta attraverso un generatore.</a:t>
            </a:r>
          </a:p>
          <a:p>
            <a:r>
              <a:rPr lang="it-IT" sz="2800" dirty="0"/>
              <a:t>La matrice di Mueller di un mezzo omogeneo può essere fattorizzata in tre matrici elementari:</a:t>
            </a:r>
          </a:p>
        </p:txBody>
      </p:sp>
      <mc:AlternateContent xmlns:mc="http://schemas.openxmlformats.org/markup-compatibility/2006" xmlns:a14="http://schemas.microsoft.com/office/drawing/2010/main">
        <mc:Choice Requires="a14">
          <p:sp>
            <p:nvSpPr>
              <p:cNvPr id="4" name="Rettangolo 3">
                <a:extLst>
                  <a:ext uri="{FF2B5EF4-FFF2-40B4-BE49-F238E27FC236}">
                    <a16:creationId xmlns:a16="http://schemas.microsoft.com/office/drawing/2014/main" id="{7F3129A4-F5EF-4383-87A2-E61C00E14435}"/>
                  </a:ext>
                </a:extLst>
              </p:cNvPr>
              <p:cNvSpPr/>
              <p:nvPr/>
            </p:nvSpPr>
            <p:spPr>
              <a:xfrm>
                <a:off x="4781922" y="2342295"/>
                <a:ext cx="26281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𝑴</m:t>
                      </m:r>
                      <m:r>
                        <a:rPr lang="it-IT" sz="2800" b="1" i="1" smtClean="0">
                          <a:latin typeface="Cambria Math" panose="02040503050406030204" pitchFamily="18" charset="0"/>
                        </a:rPr>
                        <m:t>=</m:t>
                      </m:r>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𝑴</m:t>
                          </m:r>
                        </m:e>
                        <m:sub>
                          <m:r>
                            <a:rPr lang="it-IT" sz="2800" b="1" i="1" smtClean="0">
                              <a:latin typeface="Cambria Math" panose="02040503050406030204" pitchFamily="18" charset="0"/>
                              <a:ea typeface="Cambria Math" panose="02040503050406030204" pitchFamily="18" charset="0"/>
                            </a:rPr>
                            <m:t>∆</m:t>
                          </m:r>
                        </m:sub>
                      </m:sSub>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𝑴</m:t>
                          </m:r>
                        </m:e>
                        <m:sub>
                          <m:r>
                            <a:rPr lang="it-IT" sz="2800" b="1" i="1" smtClean="0">
                              <a:latin typeface="Cambria Math" panose="02040503050406030204" pitchFamily="18" charset="0"/>
                            </a:rPr>
                            <m:t>𝑹</m:t>
                          </m:r>
                        </m:sub>
                      </m:sSub>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𝑴</m:t>
                          </m:r>
                        </m:e>
                        <m:sub>
                          <m:r>
                            <a:rPr lang="it-IT" sz="2800" b="1" i="1" smtClean="0">
                              <a:latin typeface="Cambria Math" panose="02040503050406030204" pitchFamily="18" charset="0"/>
                            </a:rPr>
                            <m:t>𝑫</m:t>
                          </m:r>
                        </m:sub>
                      </m:sSub>
                    </m:oMath>
                  </m:oMathPara>
                </a14:m>
                <a:endParaRPr lang="it-IT" sz="2800" b="1" dirty="0"/>
              </a:p>
            </p:txBody>
          </p:sp>
        </mc:Choice>
        <mc:Fallback xmlns="">
          <p:sp>
            <p:nvSpPr>
              <p:cNvPr id="4" name="Rettangolo 3">
                <a:extLst>
                  <a:ext uri="{FF2B5EF4-FFF2-40B4-BE49-F238E27FC236}">
                    <a16:creationId xmlns:a16="http://schemas.microsoft.com/office/drawing/2014/main" id="{7F3129A4-F5EF-4383-87A2-E61C00E14435}"/>
                  </a:ext>
                </a:extLst>
              </p:cNvPr>
              <p:cNvSpPr>
                <a:spLocks noRot="1" noChangeAspect="1" noMove="1" noResize="1" noEditPoints="1" noAdjustHandles="1" noChangeArrowheads="1" noChangeShapeType="1" noTextEdit="1"/>
              </p:cNvSpPr>
              <p:nvPr/>
            </p:nvSpPr>
            <p:spPr>
              <a:xfrm>
                <a:off x="4781922" y="2342295"/>
                <a:ext cx="2628155" cy="523220"/>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69367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Formalismo di Mueller</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Rettangolo 1">
            <a:extLst>
              <a:ext uri="{FF2B5EF4-FFF2-40B4-BE49-F238E27FC236}">
                <a16:creationId xmlns:a16="http://schemas.microsoft.com/office/drawing/2014/main" id="{CC690117-0DB1-44B1-82C2-7F162A75FCD6}"/>
              </a:ext>
            </a:extLst>
          </p:cNvPr>
          <p:cNvSpPr/>
          <p:nvPr/>
        </p:nvSpPr>
        <p:spPr>
          <a:xfrm>
            <a:off x="6085840" y="5236088"/>
            <a:ext cx="6096000" cy="646331"/>
          </a:xfrm>
          <a:prstGeom prst="rect">
            <a:avLst/>
          </a:prstGeom>
        </p:spPr>
        <p:txBody>
          <a:bodyPr>
            <a:spAutoFit/>
          </a:bodyPr>
          <a:lstStyle/>
          <a:p>
            <a:r>
              <a:rPr lang="it-IT" dirty="0"/>
              <a:t>Y. Chang and W. Gao, «Method of </a:t>
            </a:r>
            <a:r>
              <a:rPr lang="it-IT" dirty="0" err="1"/>
              <a:t>interpreting</a:t>
            </a:r>
            <a:r>
              <a:rPr lang="it-IT" dirty="0"/>
              <a:t> Muller </a:t>
            </a:r>
            <a:r>
              <a:rPr lang="it-IT" dirty="0" err="1"/>
              <a:t>matrix</a:t>
            </a:r>
            <a:r>
              <a:rPr lang="it-IT" dirty="0"/>
              <a:t> of </a:t>
            </a:r>
            <a:r>
              <a:rPr lang="it-IT" dirty="0" err="1"/>
              <a:t>anisotropic</a:t>
            </a:r>
            <a:r>
              <a:rPr lang="it-IT" dirty="0"/>
              <a:t> medium», </a:t>
            </a:r>
            <a:r>
              <a:rPr lang="it-IT" dirty="0" err="1"/>
              <a:t>Optic</a:t>
            </a:r>
            <a:r>
              <a:rPr lang="it-IT" dirty="0"/>
              <a:t> Express, vol. 27, No 3, 2019.</a:t>
            </a:r>
          </a:p>
        </p:txBody>
      </p:sp>
      <p:sp>
        <p:nvSpPr>
          <p:cNvPr id="12" name="CasellaDiTesto 11">
            <a:extLst>
              <a:ext uri="{FF2B5EF4-FFF2-40B4-BE49-F238E27FC236}">
                <a16:creationId xmlns:a16="http://schemas.microsoft.com/office/drawing/2014/main" id="{3F7A971E-1F61-4A68-AF84-A7C2800D37B0}"/>
              </a:ext>
            </a:extLst>
          </p:cNvPr>
          <p:cNvSpPr txBox="1"/>
          <p:nvPr/>
        </p:nvSpPr>
        <p:spPr>
          <a:xfrm>
            <a:off x="357116" y="834189"/>
            <a:ext cx="11477768" cy="1384995"/>
          </a:xfrm>
          <a:prstGeom prst="rect">
            <a:avLst/>
          </a:prstGeom>
          <a:noFill/>
        </p:spPr>
        <p:txBody>
          <a:bodyPr wrap="square" rtlCol="0">
            <a:spAutoFit/>
          </a:bodyPr>
          <a:lstStyle/>
          <a:p>
            <a:r>
              <a:rPr lang="it-IT" sz="2800" dirty="0"/>
              <a:t>Anche un matrice di Mueller può essere descritta attraverso un generatore.</a:t>
            </a:r>
          </a:p>
          <a:p>
            <a:r>
              <a:rPr lang="it-IT" sz="2800" dirty="0"/>
              <a:t>La matrice di Mueller di un mezzo omogeneo può essere fattorizzata in tre matrici elementari:</a:t>
            </a:r>
          </a:p>
        </p:txBody>
      </p:sp>
      <mc:AlternateContent xmlns:mc="http://schemas.openxmlformats.org/markup-compatibility/2006" xmlns:a14="http://schemas.microsoft.com/office/drawing/2010/main">
        <mc:Choice Requires="a14">
          <p:sp>
            <p:nvSpPr>
              <p:cNvPr id="4" name="Rettangolo 3">
                <a:extLst>
                  <a:ext uri="{FF2B5EF4-FFF2-40B4-BE49-F238E27FC236}">
                    <a16:creationId xmlns:a16="http://schemas.microsoft.com/office/drawing/2014/main" id="{7F3129A4-F5EF-4383-87A2-E61C00E14435}"/>
                  </a:ext>
                </a:extLst>
              </p:cNvPr>
              <p:cNvSpPr/>
              <p:nvPr/>
            </p:nvSpPr>
            <p:spPr>
              <a:xfrm>
                <a:off x="4781922" y="2342295"/>
                <a:ext cx="26281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𝑴</m:t>
                      </m:r>
                      <m:r>
                        <a:rPr lang="it-IT" sz="2800" b="1" i="1" smtClean="0">
                          <a:latin typeface="Cambria Math" panose="02040503050406030204" pitchFamily="18" charset="0"/>
                        </a:rPr>
                        <m:t>=</m:t>
                      </m:r>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𝑴</m:t>
                          </m:r>
                        </m:e>
                        <m:sub>
                          <m:r>
                            <a:rPr lang="it-IT" sz="2800" b="1" i="1" smtClean="0">
                              <a:latin typeface="Cambria Math" panose="02040503050406030204" pitchFamily="18" charset="0"/>
                              <a:ea typeface="Cambria Math" panose="02040503050406030204" pitchFamily="18" charset="0"/>
                            </a:rPr>
                            <m:t>∆</m:t>
                          </m:r>
                        </m:sub>
                      </m:sSub>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𝑴</m:t>
                          </m:r>
                        </m:e>
                        <m:sub>
                          <m:r>
                            <a:rPr lang="it-IT" sz="2800" b="1" i="1" smtClean="0">
                              <a:latin typeface="Cambria Math" panose="02040503050406030204" pitchFamily="18" charset="0"/>
                            </a:rPr>
                            <m:t>𝑹</m:t>
                          </m:r>
                        </m:sub>
                      </m:sSub>
                      <m:sSub>
                        <m:sSubPr>
                          <m:ctrlPr>
                            <a:rPr lang="it-IT" sz="2800" b="1" i="1" smtClean="0">
                              <a:latin typeface="Cambria Math" panose="02040503050406030204" pitchFamily="18" charset="0"/>
                            </a:rPr>
                          </m:ctrlPr>
                        </m:sSubPr>
                        <m:e>
                          <m:r>
                            <a:rPr lang="it-IT" sz="2800" b="1" i="1" smtClean="0">
                              <a:latin typeface="Cambria Math" panose="02040503050406030204" pitchFamily="18" charset="0"/>
                            </a:rPr>
                            <m:t>𝑴</m:t>
                          </m:r>
                        </m:e>
                        <m:sub>
                          <m:r>
                            <a:rPr lang="it-IT" sz="2800" b="1" i="1" smtClean="0">
                              <a:latin typeface="Cambria Math" panose="02040503050406030204" pitchFamily="18" charset="0"/>
                            </a:rPr>
                            <m:t>𝑫</m:t>
                          </m:r>
                        </m:sub>
                      </m:sSub>
                    </m:oMath>
                  </m:oMathPara>
                </a14:m>
                <a:endParaRPr lang="it-IT" sz="2800" b="1" dirty="0"/>
              </a:p>
            </p:txBody>
          </p:sp>
        </mc:Choice>
        <mc:Fallback xmlns="">
          <p:sp>
            <p:nvSpPr>
              <p:cNvPr id="4" name="Rettangolo 3">
                <a:extLst>
                  <a:ext uri="{FF2B5EF4-FFF2-40B4-BE49-F238E27FC236}">
                    <a16:creationId xmlns:a16="http://schemas.microsoft.com/office/drawing/2014/main" id="{7F3129A4-F5EF-4383-87A2-E61C00E14435}"/>
                  </a:ext>
                </a:extLst>
              </p:cNvPr>
              <p:cNvSpPr>
                <a:spLocks noRot="1" noChangeAspect="1" noMove="1" noResize="1" noEditPoints="1" noAdjustHandles="1" noChangeArrowheads="1" noChangeShapeType="1" noTextEdit="1"/>
              </p:cNvSpPr>
              <p:nvPr/>
            </p:nvSpPr>
            <p:spPr>
              <a:xfrm>
                <a:off x="4781922" y="2342295"/>
                <a:ext cx="2628155" cy="523220"/>
              </a:xfrm>
              <a:prstGeom prst="rect">
                <a:avLst/>
              </a:prstGeom>
              <a:blipFill>
                <a:blip r:embed="rId4"/>
                <a:stretch>
                  <a:fillRect/>
                </a:stretch>
              </a:blipFill>
            </p:spPr>
            <p:txBody>
              <a:bodyPr/>
              <a:lstStyle/>
              <a:p>
                <a:r>
                  <a:rPr lang="it-IT">
                    <a:noFill/>
                  </a:rPr>
                  <a:t> </a:t>
                </a:r>
              </a:p>
            </p:txBody>
          </p:sp>
        </mc:Fallback>
      </mc:AlternateContent>
      <p:sp>
        <p:nvSpPr>
          <p:cNvPr id="3" name="Rettangolo 2">
            <a:extLst>
              <a:ext uri="{FF2B5EF4-FFF2-40B4-BE49-F238E27FC236}">
                <a16:creationId xmlns:a16="http://schemas.microsoft.com/office/drawing/2014/main" id="{D41B96F7-8964-4169-B952-CBA0271F5797}"/>
              </a:ext>
            </a:extLst>
          </p:cNvPr>
          <p:cNvSpPr/>
          <p:nvPr/>
        </p:nvSpPr>
        <p:spPr>
          <a:xfrm>
            <a:off x="5662863" y="2342295"/>
            <a:ext cx="577516" cy="5232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2 5">
            <a:extLst>
              <a:ext uri="{FF2B5EF4-FFF2-40B4-BE49-F238E27FC236}">
                <a16:creationId xmlns:a16="http://schemas.microsoft.com/office/drawing/2014/main" id="{6B9CAF77-03BB-4BEF-A2BA-E2A588141A78}"/>
              </a:ext>
            </a:extLst>
          </p:cNvPr>
          <p:cNvCxnSpPr>
            <a:cxnSpLocks/>
            <a:stCxn id="8" idx="0"/>
            <a:endCxn id="3" idx="2"/>
          </p:cNvCxnSpPr>
          <p:nvPr/>
        </p:nvCxnSpPr>
        <p:spPr>
          <a:xfrm flipV="1">
            <a:off x="5662862" y="2865515"/>
            <a:ext cx="288759" cy="39464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CasellaDiTesto 7">
            <a:extLst>
              <a:ext uri="{FF2B5EF4-FFF2-40B4-BE49-F238E27FC236}">
                <a16:creationId xmlns:a16="http://schemas.microsoft.com/office/drawing/2014/main" id="{D774A382-CAD5-43BC-B4B4-F9868034966E}"/>
              </a:ext>
            </a:extLst>
          </p:cNvPr>
          <p:cNvSpPr txBox="1"/>
          <p:nvPr/>
        </p:nvSpPr>
        <p:spPr>
          <a:xfrm>
            <a:off x="4348784" y="3260158"/>
            <a:ext cx="2628155" cy="523220"/>
          </a:xfrm>
          <a:prstGeom prst="rect">
            <a:avLst/>
          </a:prstGeom>
          <a:noFill/>
        </p:spPr>
        <p:txBody>
          <a:bodyPr wrap="square" rtlCol="0">
            <a:spAutoFit/>
          </a:bodyPr>
          <a:lstStyle/>
          <a:p>
            <a:r>
              <a:rPr lang="it-IT" sz="2800" dirty="0">
                <a:solidFill>
                  <a:srgbClr val="FF0000"/>
                </a:solidFill>
              </a:rPr>
              <a:t>depolarizzazione</a:t>
            </a:r>
          </a:p>
        </p:txBody>
      </p:sp>
      <p:sp>
        <p:nvSpPr>
          <p:cNvPr id="13" name="Rettangolo 12">
            <a:extLst>
              <a:ext uri="{FF2B5EF4-FFF2-40B4-BE49-F238E27FC236}">
                <a16:creationId xmlns:a16="http://schemas.microsoft.com/office/drawing/2014/main" id="{1D7962DB-99DB-4612-A958-50FADEE059C5}"/>
              </a:ext>
            </a:extLst>
          </p:cNvPr>
          <p:cNvSpPr/>
          <p:nvPr/>
        </p:nvSpPr>
        <p:spPr>
          <a:xfrm>
            <a:off x="357116" y="3950605"/>
            <a:ext cx="11674463" cy="1384995"/>
          </a:xfrm>
          <a:prstGeom prst="rect">
            <a:avLst/>
          </a:prstGeom>
        </p:spPr>
        <p:txBody>
          <a:bodyPr wrap="square">
            <a:spAutoFit/>
          </a:bodyPr>
          <a:lstStyle/>
          <a:p>
            <a:r>
              <a:rPr lang="it-IT" sz="2800" dirty="0"/>
              <a:t>Se il mezzo è non depolarizzante, può esserci un numero &lt; 8 di parametri indipendenti. Se il mezzo è depolarizzante, possono esserci fino a 15 parametri indipendenti.</a:t>
            </a:r>
          </a:p>
        </p:txBody>
      </p:sp>
    </p:spTree>
    <p:extLst>
      <p:ext uri="{BB962C8B-B14F-4D97-AF65-F5344CB8AC3E}">
        <p14:creationId xmlns:p14="http://schemas.microsoft.com/office/powerpoint/2010/main" val="685339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Formalismo di Mueller</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 name="CasellaDiTesto 2">
            <a:extLst>
              <a:ext uri="{FF2B5EF4-FFF2-40B4-BE49-F238E27FC236}">
                <a16:creationId xmlns:a16="http://schemas.microsoft.com/office/drawing/2014/main" id="{F3D27CFB-331E-46C7-B2C3-A4068790B25C}"/>
              </a:ext>
            </a:extLst>
          </p:cNvPr>
          <p:cNvSpPr txBox="1"/>
          <p:nvPr/>
        </p:nvSpPr>
        <p:spPr>
          <a:xfrm>
            <a:off x="357116" y="834189"/>
            <a:ext cx="11477768" cy="3108543"/>
          </a:xfrm>
          <a:prstGeom prst="rect">
            <a:avLst/>
          </a:prstGeom>
          <a:noFill/>
        </p:spPr>
        <p:txBody>
          <a:bodyPr wrap="square" rtlCol="0">
            <a:spAutoFit/>
          </a:bodyPr>
          <a:lstStyle/>
          <a:p>
            <a:r>
              <a:rPr lang="it-IT" sz="2800" dirty="0"/>
              <a:t>Un vettore di Stokes può immagazzinare anche l’informazione riguardo alla luce non polarizzata, per cui la matrice di Mueller, che lega il vettore di Stokes di uscita al vettore di Stokes di ingresso di un mezzo, può dirci della depolarizzazione della luce dovuta a tale mezzo!</a:t>
            </a:r>
          </a:p>
          <a:p>
            <a:r>
              <a:rPr lang="it-IT" sz="2800" dirty="0"/>
              <a:t>I mezzi che si possono descrivere attraverso le matrici di Mueller sono di più!</a:t>
            </a:r>
          </a:p>
          <a:p>
            <a:r>
              <a:rPr lang="it-IT" sz="2800" dirty="0"/>
              <a:t>Tuttavia, in questo formalismo non viene tenuto traccia della fase acquistata da della luce polarizzata che attraversi il mezzo.</a:t>
            </a:r>
          </a:p>
        </p:txBody>
      </p:sp>
      <p:sp>
        <p:nvSpPr>
          <p:cNvPr id="8" name="CasellaDiTesto 7">
            <a:extLst>
              <a:ext uri="{FF2B5EF4-FFF2-40B4-BE49-F238E27FC236}">
                <a16:creationId xmlns:a16="http://schemas.microsoft.com/office/drawing/2014/main" id="{1E067BB5-D88C-4A08-A527-4019076F431A}"/>
              </a:ext>
            </a:extLst>
          </p:cNvPr>
          <p:cNvSpPr txBox="1"/>
          <p:nvPr/>
        </p:nvSpPr>
        <p:spPr>
          <a:xfrm>
            <a:off x="5588401" y="5276857"/>
            <a:ext cx="6503791" cy="584775"/>
          </a:xfrm>
          <a:prstGeom prst="rect">
            <a:avLst/>
          </a:prstGeom>
          <a:noFill/>
        </p:spPr>
        <p:txBody>
          <a:bodyPr wrap="square" rtlCol="0">
            <a:spAutoFit/>
          </a:bodyPr>
          <a:lstStyle/>
          <a:p>
            <a:r>
              <a:rPr lang="it-IT" sz="1600" dirty="0"/>
              <a:t>K. Kim et al., «</a:t>
            </a:r>
            <a:r>
              <a:rPr lang="it-IT" sz="1600" dirty="0" err="1"/>
              <a:t>Relationship</a:t>
            </a:r>
            <a:r>
              <a:rPr lang="it-IT" sz="1600" dirty="0"/>
              <a:t> </a:t>
            </a:r>
            <a:r>
              <a:rPr lang="it-IT" sz="1600" dirty="0" err="1"/>
              <a:t>between</a:t>
            </a:r>
            <a:r>
              <a:rPr lang="it-IT" sz="1600" dirty="0"/>
              <a:t> Jones and Mueller </a:t>
            </a:r>
            <a:r>
              <a:rPr lang="it-IT" sz="1600" dirty="0" err="1"/>
              <a:t>matrices</a:t>
            </a:r>
            <a:r>
              <a:rPr lang="it-IT" sz="1600" dirty="0"/>
              <a:t> for random media» Journal of the Optical Society of America, </a:t>
            </a:r>
            <a:r>
              <a:rPr lang="it-IT" sz="1600" dirty="0" err="1"/>
              <a:t>vol</a:t>
            </a:r>
            <a:r>
              <a:rPr lang="it-IT" sz="1600" dirty="0"/>
              <a:t> 4 </a:t>
            </a:r>
            <a:r>
              <a:rPr lang="it-IT" sz="1600" dirty="0" err="1"/>
              <a:t>number</a:t>
            </a:r>
            <a:r>
              <a:rPr lang="it-IT" sz="1600" dirty="0"/>
              <a:t> 3, 1987.</a:t>
            </a:r>
          </a:p>
        </p:txBody>
      </p:sp>
    </p:spTree>
    <p:extLst>
      <p:ext uri="{BB962C8B-B14F-4D97-AF65-F5344CB8AC3E}">
        <p14:creationId xmlns:p14="http://schemas.microsoft.com/office/powerpoint/2010/main" val="3728036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Parallelogramma 26">
            <a:extLst>
              <a:ext uri="{FF2B5EF4-FFF2-40B4-BE49-F238E27FC236}">
                <a16:creationId xmlns:a16="http://schemas.microsoft.com/office/drawing/2014/main" id="{695CBA85-E069-4BC4-9AB5-E2AFB931BAC6}"/>
              </a:ext>
            </a:extLst>
          </p:cNvPr>
          <p:cNvSpPr/>
          <p:nvPr/>
        </p:nvSpPr>
        <p:spPr>
          <a:xfrm rot="9918698" flipV="1">
            <a:off x="7203164" y="2129676"/>
            <a:ext cx="3685736" cy="1368130"/>
          </a:xfrm>
          <a:prstGeom prst="parallelogram">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FFFF00"/>
              </a:solidFill>
            </a:endParaRPr>
          </a:p>
        </p:txBody>
      </p:sp>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Esempio: </a:t>
            </a:r>
            <a:r>
              <a:rPr lang="it-IT" sz="3200" b="1" dirty="0" err="1"/>
              <a:t>quarter</a:t>
            </a:r>
            <a:r>
              <a:rPr lang="it-IT" sz="3200" b="1" dirty="0"/>
              <a:t> </a:t>
            </a:r>
            <a:r>
              <a:rPr lang="it-IT" sz="3200" b="1" dirty="0" err="1"/>
              <a:t>wave</a:t>
            </a:r>
            <a:r>
              <a:rPr lang="it-IT" sz="3200" b="1" dirty="0"/>
              <a:t> </a:t>
            </a:r>
            <a:r>
              <a:rPr lang="it-IT" sz="3200" b="1" dirty="0" err="1"/>
              <a:t>plate</a:t>
            </a:r>
            <a:endParaRPr lang="it-IT" sz="3200" b="1" dirty="0"/>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12" name="Parallelogramma 11">
            <a:extLst>
              <a:ext uri="{FF2B5EF4-FFF2-40B4-BE49-F238E27FC236}">
                <a16:creationId xmlns:a16="http://schemas.microsoft.com/office/drawing/2014/main" id="{1B3E4C8E-1B4E-4B40-B759-9FDD5B783E1A}"/>
              </a:ext>
            </a:extLst>
          </p:cNvPr>
          <p:cNvSpPr/>
          <p:nvPr/>
        </p:nvSpPr>
        <p:spPr>
          <a:xfrm rot="5400000" flipH="1" flipV="1">
            <a:off x="2910570" y="3016444"/>
            <a:ext cx="2844799" cy="2011773"/>
          </a:xfrm>
          <a:prstGeom prst="parallelogram">
            <a:avLst>
              <a:gd name="adj" fmla="val 4313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Parallelogramma 12">
            <a:extLst>
              <a:ext uri="{FF2B5EF4-FFF2-40B4-BE49-F238E27FC236}">
                <a16:creationId xmlns:a16="http://schemas.microsoft.com/office/drawing/2014/main" id="{06AF5A31-3691-48E3-ADFD-2D75D7C2FE67}"/>
              </a:ext>
            </a:extLst>
          </p:cNvPr>
          <p:cNvSpPr/>
          <p:nvPr/>
        </p:nvSpPr>
        <p:spPr>
          <a:xfrm rot="5400000" flipH="1" flipV="1">
            <a:off x="5973505" y="2215312"/>
            <a:ext cx="2740081" cy="1937719"/>
          </a:xfrm>
          <a:prstGeom prst="parallelogram">
            <a:avLst>
              <a:gd name="adj" fmla="val 4313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diritto 17">
            <a:extLst>
              <a:ext uri="{FF2B5EF4-FFF2-40B4-BE49-F238E27FC236}">
                <a16:creationId xmlns:a16="http://schemas.microsoft.com/office/drawing/2014/main" id="{A9B89DD5-474F-4050-A411-F0225D795753}"/>
              </a:ext>
            </a:extLst>
          </p:cNvPr>
          <p:cNvCxnSpPr>
            <a:cxnSpLocks/>
          </p:cNvCxnSpPr>
          <p:nvPr/>
        </p:nvCxnSpPr>
        <p:spPr>
          <a:xfrm flipV="1">
            <a:off x="5370421" y="4554212"/>
            <a:ext cx="2941984" cy="88350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Connettore diritto 19">
            <a:extLst>
              <a:ext uri="{FF2B5EF4-FFF2-40B4-BE49-F238E27FC236}">
                <a16:creationId xmlns:a16="http://schemas.microsoft.com/office/drawing/2014/main" id="{12B3DB32-EECB-4F41-A24C-0AB0019ADCC4}"/>
              </a:ext>
            </a:extLst>
          </p:cNvPr>
          <p:cNvCxnSpPr>
            <a:cxnSpLocks/>
          </p:cNvCxnSpPr>
          <p:nvPr/>
        </p:nvCxnSpPr>
        <p:spPr>
          <a:xfrm flipV="1">
            <a:off x="3327083" y="3719015"/>
            <a:ext cx="3047603" cy="85633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Connettore diritto 22">
            <a:extLst>
              <a:ext uri="{FF2B5EF4-FFF2-40B4-BE49-F238E27FC236}">
                <a16:creationId xmlns:a16="http://schemas.microsoft.com/office/drawing/2014/main" id="{520D4F6D-A45A-46B1-B2C6-0D4ABE84347A}"/>
              </a:ext>
            </a:extLst>
          </p:cNvPr>
          <p:cNvCxnSpPr>
            <a:cxnSpLocks/>
          </p:cNvCxnSpPr>
          <p:nvPr/>
        </p:nvCxnSpPr>
        <p:spPr>
          <a:xfrm flipV="1">
            <a:off x="3327083" y="1816780"/>
            <a:ext cx="3047603" cy="781176"/>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79455D11-FEAA-4A5F-8218-ACCD718632E2}"/>
                  </a:ext>
                </a:extLst>
              </p:cNvPr>
              <p:cNvSpPr txBox="1"/>
              <p:nvPr/>
            </p:nvSpPr>
            <p:spPr>
              <a:xfrm>
                <a:off x="540653" y="2087235"/>
                <a:ext cx="1605239" cy="12284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000" i="1" smtClean="0">
                              <a:latin typeface="Cambria Math" panose="02040503050406030204" pitchFamily="18" charset="0"/>
                            </a:rPr>
                          </m:ctrlPr>
                        </m:dPr>
                        <m:e>
                          <m:f>
                            <m:fPr>
                              <m:type m:val="noBar"/>
                              <m:ctrlPr>
                                <a:rPr lang="it-IT" sz="2000" i="1" smtClean="0">
                                  <a:latin typeface="Cambria Math" panose="02040503050406030204" pitchFamily="18" charset="0"/>
                                </a:rPr>
                              </m:ctrlPr>
                            </m:fPr>
                            <m:num>
                              <m:r>
                                <a:rPr lang="it-IT" sz="2000" b="0" i="1" smtClean="0">
                                  <a:latin typeface="Cambria Math" panose="02040503050406030204" pitchFamily="18" charset="0"/>
                                </a:rPr>
                                <m:t>2</m:t>
                              </m:r>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𝐸</m:t>
                                  </m:r>
                                </m:e>
                                <m:sub>
                                  <m:r>
                                    <a:rPr lang="it-IT" sz="2000" b="0" i="1" smtClean="0">
                                      <a:latin typeface="Cambria Math" panose="02040503050406030204" pitchFamily="18" charset="0"/>
                                    </a:rPr>
                                    <m:t>0</m:t>
                                  </m:r>
                                </m:sub>
                                <m:sup>
                                  <m:r>
                                    <a:rPr lang="it-IT" sz="2000" b="0" i="1" smtClean="0">
                                      <a:latin typeface="Cambria Math" panose="02040503050406030204" pitchFamily="18" charset="0"/>
                                    </a:rPr>
                                    <m:t>2</m:t>
                                  </m:r>
                                </m:sup>
                              </m:sSubSup>
                            </m:num>
                            <m:den>
                              <m:eqArr>
                                <m:eqArrPr>
                                  <m:ctrlPr>
                                    <a:rPr lang="it-IT" sz="2000" i="1">
                                      <a:latin typeface="Cambria Math" panose="02040503050406030204" pitchFamily="18" charset="0"/>
                                    </a:rPr>
                                  </m:ctrlPr>
                                </m:eqArrPr>
                                <m:e>
                                  <m:r>
                                    <a:rPr lang="it-IT" sz="2000" b="0" i="1" smtClean="0">
                                      <a:latin typeface="Cambria Math" panose="02040503050406030204" pitchFamily="18" charset="0"/>
                                    </a:rPr>
                                    <m:t>0</m:t>
                                  </m:r>
                                </m:e>
                                <m:e>
                                  <m:r>
                                    <a:rPr lang="it-IT" sz="2000" i="1">
                                      <a:latin typeface="Cambria Math" panose="02040503050406030204" pitchFamily="18" charset="0"/>
                                    </a:rPr>
                                    <m:t>2</m:t>
                                  </m:r>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sub>
                                    <m:sup>
                                      <m:r>
                                        <a:rPr lang="it-IT" sz="2000" i="1">
                                          <a:latin typeface="Cambria Math" panose="02040503050406030204" pitchFamily="18" charset="0"/>
                                        </a:rPr>
                                        <m:t>2</m:t>
                                      </m:r>
                                    </m:sup>
                                  </m:sSubSup>
                                </m:e>
                                <m:e>
                                  <m:r>
                                    <a:rPr lang="it-IT" sz="2000" b="0" i="1" smtClean="0">
                                      <a:latin typeface="Cambria Math" panose="02040503050406030204" pitchFamily="18" charset="0"/>
                                    </a:rPr>
                                    <m:t>0</m:t>
                                  </m:r>
                                </m:e>
                              </m:eqArr>
                            </m:den>
                          </m:f>
                        </m:e>
                      </m:d>
                    </m:oMath>
                  </m:oMathPara>
                </a14:m>
                <a:endParaRPr lang="it-IT" sz="2000" dirty="0"/>
              </a:p>
            </p:txBody>
          </p:sp>
        </mc:Choice>
        <mc:Fallback xmlns="">
          <p:sp>
            <p:nvSpPr>
              <p:cNvPr id="26" name="CasellaDiTesto 25">
                <a:extLst>
                  <a:ext uri="{FF2B5EF4-FFF2-40B4-BE49-F238E27FC236}">
                    <a16:creationId xmlns:a16="http://schemas.microsoft.com/office/drawing/2014/main" id="{79455D11-FEAA-4A5F-8218-ACCD718632E2}"/>
                  </a:ext>
                </a:extLst>
              </p:cNvPr>
              <p:cNvSpPr txBox="1">
                <a:spLocks noRot="1" noChangeAspect="1" noMove="1" noResize="1" noEditPoints="1" noAdjustHandles="1" noChangeArrowheads="1" noChangeShapeType="1" noTextEdit="1"/>
              </p:cNvSpPr>
              <p:nvPr/>
            </p:nvSpPr>
            <p:spPr>
              <a:xfrm>
                <a:off x="540653" y="2087235"/>
                <a:ext cx="1605239" cy="1228413"/>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C4CC342D-F30C-496B-92A7-51D348B046F6}"/>
                  </a:ext>
                </a:extLst>
              </p:cNvPr>
              <p:cNvSpPr txBox="1"/>
              <p:nvPr/>
            </p:nvSpPr>
            <p:spPr>
              <a:xfrm>
                <a:off x="3431081" y="977544"/>
                <a:ext cx="2011772" cy="9636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i="1" smtClean="0">
                              <a:latin typeface="Cambria Math" panose="02040503050406030204" pitchFamily="18" charset="0"/>
                            </a:rPr>
                          </m:ctrlPr>
                        </m:dPr>
                        <m:e>
                          <m:m>
                            <m:mPr>
                              <m:mcs>
                                <m:mc>
                                  <m:mcPr>
                                    <m:count m:val="2"/>
                                    <m:mcJc m:val="center"/>
                                  </m:mcPr>
                                </m:mc>
                              </m:mcs>
                              <m:ctrlPr>
                                <a:rPr lang="it-IT" i="1">
                                  <a:latin typeface="Cambria Math" panose="02040503050406030204" pitchFamily="18" charset="0"/>
                                </a:rPr>
                              </m:ctrlPr>
                            </m:mPr>
                            <m:mr>
                              <m:e>
                                <m:m>
                                  <m:mPr>
                                    <m:mcs>
                                      <m:mc>
                                        <m:mcPr>
                                          <m:count m:val="2"/>
                                          <m:mcJc m:val="center"/>
                                        </m:mcPr>
                                      </m:mc>
                                    </m:mcs>
                                    <m:ctrlPr>
                                      <a:rPr lang="it-IT" i="1">
                                        <a:latin typeface="Cambria Math" panose="02040503050406030204" pitchFamily="18" charset="0"/>
                                      </a:rPr>
                                    </m:ctrlPr>
                                  </m:mPr>
                                  <m:mr>
                                    <m:e>
                                      <m:r>
                                        <m:rPr>
                                          <m:brk m:alnAt="7"/>
                                        </m:rPr>
                                        <a:rPr lang="it-IT" i="1">
                                          <a:latin typeface="Cambria Math" panose="02040503050406030204" pitchFamily="18" charset="0"/>
                                        </a:rPr>
                                        <m:t>1</m:t>
                                      </m:r>
                                    </m:e>
                                    <m:e>
                                      <m:r>
                                        <a:rPr lang="it-IT" i="1">
                                          <a:latin typeface="Cambria Math" panose="02040503050406030204" pitchFamily="18" charset="0"/>
                                        </a:rPr>
                                        <m:t>0</m:t>
                                      </m:r>
                                    </m:e>
                                  </m:mr>
                                  <m:mr>
                                    <m:e>
                                      <m:r>
                                        <a:rPr lang="it-IT" i="1">
                                          <a:latin typeface="Cambria Math" panose="02040503050406030204" pitchFamily="18" charset="0"/>
                                        </a:rPr>
                                        <m:t>0</m:t>
                                      </m:r>
                                    </m:e>
                                    <m:e>
                                      <m:r>
                                        <a:rPr lang="it-IT" i="1">
                                          <a:latin typeface="Cambria Math" panose="02040503050406030204" pitchFamily="18" charset="0"/>
                                        </a:rPr>
                                        <m:t>1</m:t>
                                      </m:r>
                                    </m:e>
                                  </m:mr>
                                </m:m>
                              </m:e>
                              <m:e>
                                <m:m>
                                  <m:mPr>
                                    <m:mcs>
                                      <m:mc>
                                        <m:mcPr>
                                          <m:count m:val="2"/>
                                          <m:mcJc m:val="center"/>
                                        </m:mcPr>
                                      </m:mc>
                                    </m:mcs>
                                    <m:ctrlPr>
                                      <a:rPr lang="it-IT" i="1">
                                        <a:latin typeface="Cambria Math" panose="02040503050406030204" pitchFamily="18" charset="0"/>
                                      </a:rPr>
                                    </m:ctrlPr>
                                  </m:mPr>
                                  <m:mr>
                                    <m:e>
                                      <m:r>
                                        <m:rPr>
                                          <m:brk m:alnAt="7"/>
                                        </m:rPr>
                                        <a:rPr lang="it-IT" b="0" i="1" smtClean="0">
                                          <a:latin typeface="Cambria Math" panose="02040503050406030204" pitchFamily="18" charset="0"/>
                                        </a:rPr>
                                        <m:t> </m:t>
                                      </m:r>
                                      <m:r>
                                        <a:rPr lang="it-IT" b="0" i="1" smtClean="0">
                                          <a:latin typeface="Cambria Math" panose="02040503050406030204" pitchFamily="18" charset="0"/>
                                        </a:rPr>
                                        <m:t> </m:t>
                                      </m:r>
                                      <m:r>
                                        <a:rPr lang="it-IT" i="1">
                                          <a:latin typeface="Cambria Math" panose="02040503050406030204" pitchFamily="18" charset="0"/>
                                        </a:rPr>
                                        <m:t>0</m:t>
                                      </m:r>
                                    </m:e>
                                    <m:e>
                                      <m:r>
                                        <a:rPr lang="it-IT" b="0" i="1" smtClean="0">
                                          <a:latin typeface="Cambria Math" panose="02040503050406030204" pitchFamily="18" charset="0"/>
                                        </a:rPr>
                                        <m:t>  </m:t>
                                      </m:r>
                                      <m:r>
                                        <a:rPr lang="it-IT" i="1">
                                          <a:latin typeface="Cambria Math" panose="02040503050406030204" pitchFamily="18" charset="0"/>
                                        </a:rPr>
                                        <m:t>0</m:t>
                                      </m:r>
                                    </m:e>
                                  </m:mr>
                                  <m:mr>
                                    <m:e>
                                      <m:r>
                                        <a:rPr lang="it-IT" b="0" i="1" smtClean="0">
                                          <a:latin typeface="Cambria Math" panose="02040503050406030204" pitchFamily="18" charset="0"/>
                                        </a:rPr>
                                        <m:t>  </m:t>
                                      </m:r>
                                      <m:r>
                                        <a:rPr lang="it-IT" i="1">
                                          <a:latin typeface="Cambria Math" panose="02040503050406030204" pitchFamily="18" charset="0"/>
                                        </a:rPr>
                                        <m:t>0</m:t>
                                      </m:r>
                                    </m:e>
                                    <m:e>
                                      <m:r>
                                        <a:rPr lang="it-IT" b="0" i="1" smtClean="0">
                                          <a:latin typeface="Cambria Math" panose="02040503050406030204" pitchFamily="18" charset="0"/>
                                        </a:rPr>
                                        <m:t>  </m:t>
                                      </m:r>
                                      <m:r>
                                        <a:rPr lang="it-IT" i="1">
                                          <a:latin typeface="Cambria Math" panose="02040503050406030204" pitchFamily="18" charset="0"/>
                                        </a:rPr>
                                        <m:t>0</m:t>
                                      </m:r>
                                    </m:e>
                                  </m:mr>
                                </m:m>
                              </m:e>
                            </m:mr>
                            <m:mr>
                              <m:e>
                                <m:m>
                                  <m:mPr>
                                    <m:mcs>
                                      <m:mc>
                                        <m:mcPr>
                                          <m:count m:val="2"/>
                                          <m:mcJc m:val="center"/>
                                        </m:mcPr>
                                      </m:mc>
                                    </m:mcs>
                                    <m:ctrlPr>
                                      <a:rPr lang="it-IT" i="1">
                                        <a:latin typeface="Cambria Math" panose="02040503050406030204" pitchFamily="18" charset="0"/>
                                      </a:rPr>
                                    </m:ctrlPr>
                                  </m:mPr>
                                  <m:mr>
                                    <m:e>
                                      <m:r>
                                        <m:rPr>
                                          <m:brk m:alnAt="7"/>
                                        </m:rPr>
                                        <a:rPr lang="it-IT" i="1">
                                          <a:latin typeface="Cambria Math" panose="02040503050406030204" pitchFamily="18" charset="0"/>
                                        </a:rPr>
                                        <m:t>0</m:t>
                                      </m:r>
                                    </m:e>
                                    <m:e>
                                      <m:r>
                                        <a:rPr lang="it-IT" i="1">
                                          <a:latin typeface="Cambria Math" panose="02040503050406030204" pitchFamily="18" charset="0"/>
                                        </a:rPr>
                                        <m:t>0</m:t>
                                      </m:r>
                                    </m:e>
                                  </m:mr>
                                  <m:mr>
                                    <m:e>
                                      <m:r>
                                        <a:rPr lang="it-IT" i="1">
                                          <a:latin typeface="Cambria Math" panose="02040503050406030204" pitchFamily="18" charset="0"/>
                                        </a:rPr>
                                        <m:t>0</m:t>
                                      </m:r>
                                    </m:e>
                                    <m:e>
                                      <m:r>
                                        <a:rPr lang="it-IT" i="1">
                                          <a:latin typeface="Cambria Math" panose="02040503050406030204" pitchFamily="18" charset="0"/>
                                        </a:rPr>
                                        <m:t>0</m:t>
                                      </m:r>
                                    </m:e>
                                  </m:mr>
                                </m:m>
                              </m:e>
                              <m:e>
                                <m:m>
                                  <m:mPr>
                                    <m:mcs>
                                      <m:mc>
                                        <m:mcPr>
                                          <m:count m:val="2"/>
                                          <m:mcJc m:val="center"/>
                                        </m:mcPr>
                                      </m:mc>
                                    </m:mcs>
                                    <m:ctrlPr>
                                      <a:rPr lang="it-IT" i="1">
                                        <a:latin typeface="Cambria Math" panose="02040503050406030204" pitchFamily="18" charset="0"/>
                                      </a:rPr>
                                    </m:ctrlPr>
                                  </m:mPr>
                                  <m:mr>
                                    <m:e>
                                      <m:r>
                                        <a:rPr lang="it-IT" b="0" i="1" smtClean="0">
                                          <a:latin typeface="Cambria Math" panose="02040503050406030204" pitchFamily="18" charset="0"/>
                                        </a:rPr>
                                        <m:t>0</m:t>
                                      </m:r>
                                    </m:e>
                                    <m:e>
                                      <m:r>
                                        <a:rPr lang="it-IT" b="0" i="0" smtClean="0">
                                          <a:latin typeface="Cambria Math" panose="02040503050406030204" pitchFamily="18" charset="0"/>
                                        </a:rPr>
                                        <m:t>1</m:t>
                                      </m:r>
                                    </m:e>
                                  </m:mr>
                                  <m:mr>
                                    <m:e>
                                      <m:r>
                                        <a:rPr lang="it-IT" i="1">
                                          <a:latin typeface="Cambria Math" panose="02040503050406030204" pitchFamily="18" charset="0"/>
                                        </a:rPr>
                                        <m:t>−</m:t>
                                      </m:r>
                                      <m:r>
                                        <a:rPr lang="it-IT" b="0" i="1" smtClean="0">
                                          <a:latin typeface="Cambria Math" panose="02040503050406030204" pitchFamily="18" charset="0"/>
                                        </a:rPr>
                                        <m:t>1</m:t>
                                      </m:r>
                                    </m:e>
                                    <m:e>
                                      <m:r>
                                        <a:rPr lang="it-IT" b="0" i="1" smtClean="0">
                                          <a:latin typeface="Cambria Math" panose="02040503050406030204" pitchFamily="18" charset="0"/>
                                        </a:rPr>
                                        <m:t>0</m:t>
                                      </m:r>
                                    </m:e>
                                  </m:mr>
                                </m:m>
                              </m:e>
                            </m:mr>
                          </m:m>
                        </m:e>
                      </m:d>
                    </m:oMath>
                  </m:oMathPara>
                </a14:m>
                <a:endParaRPr lang="it-IT" dirty="0"/>
              </a:p>
            </p:txBody>
          </p:sp>
        </mc:Choice>
        <mc:Fallback xmlns="">
          <p:sp>
            <p:nvSpPr>
              <p:cNvPr id="4" name="CasellaDiTesto 3">
                <a:extLst>
                  <a:ext uri="{FF2B5EF4-FFF2-40B4-BE49-F238E27FC236}">
                    <a16:creationId xmlns:a16="http://schemas.microsoft.com/office/drawing/2014/main" id="{C4CC342D-F30C-496B-92A7-51D348B046F6}"/>
                  </a:ext>
                </a:extLst>
              </p:cNvPr>
              <p:cNvSpPr txBox="1">
                <a:spLocks noRot="1" noChangeAspect="1" noMove="1" noResize="1" noEditPoints="1" noAdjustHandles="1" noChangeArrowheads="1" noChangeShapeType="1" noTextEdit="1"/>
              </p:cNvSpPr>
              <p:nvPr/>
            </p:nvSpPr>
            <p:spPr>
              <a:xfrm>
                <a:off x="3431081" y="977544"/>
                <a:ext cx="2011772" cy="96366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E8CA1FE1-91E1-497C-9B65-2DD847ECD925}"/>
                  </a:ext>
                </a:extLst>
              </p:cNvPr>
              <p:cNvSpPr txBox="1"/>
              <p:nvPr/>
            </p:nvSpPr>
            <p:spPr>
              <a:xfrm>
                <a:off x="9316670" y="3641733"/>
                <a:ext cx="1605239" cy="12723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000" i="1" smtClean="0">
                              <a:latin typeface="Cambria Math" panose="02040503050406030204" pitchFamily="18" charset="0"/>
                            </a:rPr>
                          </m:ctrlPr>
                        </m:dPr>
                        <m:e>
                          <m:f>
                            <m:fPr>
                              <m:type m:val="noBar"/>
                              <m:ctrlPr>
                                <a:rPr lang="it-IT" sz="2000" i="1" smtClean="0">
                                  <a:latin typeface="Cambria Math" panose="02040503050406030204" pitchFamily="18" charset="0"/>
                                </a:rPr>
                              </m:ctrlPr>
                            </m:fPr>
                            <m:num>
                              <m:r>
                                <a:rPr lang="it-IT" sz="2000" i="1">
                                  <a:latin typeface="Cambria Math" panose="02040503050406030204" pitchFamily="18" charset="0"/>
                                </a:rPr>
                                <m:t>2</m:t>
                              </m:r>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sub>
                                <m:sup>
                                  <m:r>
                                    <a:rPr lang="it-IT" sz="2000" i="1">
                                      <a:latin typeface="Cambria Math" panose="02040503050406030204" pitchFamily="18" charset="0"/>
                                    </a:rPr>
                                    <m:t>2</m:t>
                                  </m:r>
                                </m:sup>
                              </m:sSubSup>
                            </m:num>
                            <m:den>
                              <m:eqArr>
                                <m:eqArrPr>
                                  <m:ctrlPr>
                                    <a:rPr lang="it-IT" sz="2000" i="1">
                                      <a:latin typeface="Cambria Math" panose="02040503050406030204" pitchFamily="18" charset="0"/>
                                    </a:rPr>
                                  </m:ctrlPr>
                                </m:eqArrPr>
                                <m:e>
                                  <m:r>
                                    <a:rPr lang="it-IT" sz="2000" b="0" i="1" smtClean="0">
                                      <a:latin typeface="Cambria Math" panose="02040503050406030204" pitchFamily="18" charset="0"/>
                                    </a:rPr>
                                    <m:t>0</m:t>
                                  </m:r>
                                </m:e>
                                <m:e>
                                  <m:r>
                                    <a:rPr lang="it-IT" sz="2000" b="0" i="1" smtClean="0">
                                      <a:latin typeface="Cambria Math" panose="02040503050406030204" pitchFamily="18" charset="0"/>
                                    </a:rPr>
                                    <m:t>0</m:t>
                                  </m:r>
                                </m:e>
                                <m:e>
                                  <m:r>
                                    <a:rPr lang="it-IT" sz="2000" i="1" smtClean="0">
                                      <a:latin typeface="Cambria Math" panose="02040503050406030204" pitchFamily="18" charset="0"/>
                                    </a:rPr>
                                    <m:t>−</m:t>
                                  </m:r>
                                  <m:r>
                                    <a:rPr lang="it-IT" sz="2000" i="1">
                                      <a:latin typeface="Cambria Math" panose="02040503050406030204" pitchFamily="18" charset="0"/>
                                    </a:rPr>
                                    <m:t>2</m:t>
                                  </m:r>
                                  <m:sSubSup>
                                    <m:sSubSupPr>
                                      <m:ctrlPr>
                                        <a:rPr lang="it-IT" sz="2000" i="1">
                                          <a:latin typeface="Cambria Math" panose="02040503050406030204" pitchFamily="18" charset="0"/>
                                        </a:rPr>
                                      </m:ctrlPr>
                                    </m:sSubSupPr>
                                    <m:e>
                                      <m:r>
                                        <a:rPr lang="it-IT" sz="2000" i="1">
                                          <a:latin typeface="Cambria Math" panose="02040503050406030204" pitchFamily="18" charset="0"/>
                                        </a:rPr>
                                        <m:t>𝐸</m:t>
                                      </m:r>
                                    </m:e>
                                    <m:sub>
                                      <m:r>
                                        <a:rPr lang="it-IT" sz="2000" i="1">
                                          <a:latin typeface="Cambria Math" panose="02040503050406030204" pitchFamily="18" charset="0"/>
                                        </a:rPr>
                                        <m:t>0</m:t>
                                      </m:r>
                                    </m:sub>
                                    <m:sup>
                                      <m:r>
                                        <a:rPr lang="it-IT" sz="2000" i="1">
                                          <a:latin typeface="Cambria Math" panose="02040503050406030204" pitchFamily="18" charset="0"/>
                                        </a:rPr>
                                        <m:t>2</m:t>
                                      </m:r>
                                    </m:sup>
                                  </m:sSubSup>
                                </m:e>
                              </m:eqArr>
                            </m:den>
                          </m:f>
                        </m:e>
                      </m:d>
                    </m:oMath>
                  </m:oMathPara>
                </a14:m>
                <a:endParaRPr lang="it-IT" sz="2000" dirty="0"/>
              </a:p>
            </p:txBody>
          </p:sp>
        </mc:Choice>
        <mc:Fallback xmlns="">
          <p:sp>
            <p:nvSpPr>
              <p:cNvPr id="21" name="CasellaDiTesto 20">
                <a:extLst>
                  <a:ext uri="{FF2B5EF4-FFF2-40B4-BE49-F238E27FC236}">
                    <a16:creationId xmlns:a16="http://schemas.microsoft.com/office/drawing/2014/main" id="{E8CA1FE1-91E1-497C-9B65-2DD847ECD925}"/>
                  </a:ext>
                </a:extLst>
              </p:cNvPr>
              <p:cNvSpPr txBox="1">
                <a:spLocks noRot="1" noChangeAspect="1" noMove="1" noResize="1" noEditPoints="1" noAdjustHandles="1" noChangeArrowheads="1" noChangeShapeType="1" noTextEdit="1"/>
              </p:cNvSpPr>
              <p:nvPr/>
            </p:nvSpPr>
            <p:spPr>
              <a:xfrm>
                <a:off x="9316670" y="3641733"/>
                <a:ext cx="1605239" cy="1272336"/>
              </a:xfrm>
              <a:prstGeom prst="rect">
                <a:avLst/>
              </a:prstGeom>
              <a:blipFill>
                <a:blip r:embed="rId6"/>
                <a:stretch>
                  <a:fillRect/>
                </a:stretch>
              </a:blipFill>
            </p:spPr>
            <p:txBody>
              <a:bodyPr/>
              <a:lstStyle/>
              <a:p>
                <a:r>
                  <a:rPr lang="it-IT">
                    <a:noFill/>
                  </a:rPr>
                  <a:t> </a:t>
                </a:r>
              </a:p>
            </p:txBody>
          </p:sp>
        </mc:Fallback>
      </mc:AlternateContent>
      <p:sp>
        <p:nvSpPr>
          <p:cNvPr id="28" name="Ovale 27">
            <a:extLst>
              <a:ext uri="{FF2B5EF4-FFF2-40B4-BE49-F238E27FC236}">
                <a16:creationId xmlns:a16="http://schemas.microsoft.com/office/drawing/2014/main" id="{43844623-A53C-4892-A4AE-54F278277075}"/>
              </a:ext>
            </a:extLst>
          </p:cNvPr>
          <p:cNvSpPr/>
          <p:nvPr/>
        </p:nvSpPr>
        <p:spPr>
          <a:xfrm rot="1596996">
            <a:off x="9869301" y="1778169"/>
            <a:ext cx="1502956" cy="124275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highlight>
                <a:srgbClr val="FFFF00"/>
              </a:highlight>
            </a:endParaRPr>
          </a:p>
        </p:txBody>
      </p:sp>
      <p:sp>
        <p:nvSpPr>
          <p:cNvPr id="6" name="Parallelogramma 5">
            <a:extLst>
              <a:ext uri="{FF2B5EF4-FFF2-40B4-BE49-F238E27FC236}">
                <a16:creationId xmlns:a16="http://schemas.microsoft.com/office/drawing/2014/main" id="{A95F0DD8-E6AD-4C79-8129-62155ABF25CB}"/>
              </a:ext>
            </a:extLst>
          </p:cNvPr>
          <p:cNvSpPr/>
          <p:nvPr/>
        </p:nvSpPr>
        <p:spPr>
          <a:xfrm rot="9918698" flipV="1">
            <a:off x="966300" y="3607725"/>
            <a:ext cx="3685736" cy="1654598"/>
          </a:xfrm>
          <a:prstGeom prst="parallelogram">
            <a:avLst/>
          </a:prstGeom>
          <a:solidFill>
            <a:srgbClr val="FFFF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FFFF00"/>
              </a:solidFill>
            </a:endParaRPr>
          </a:p>
        </p:txBody>
      </p:sp>
      <p:sp>
        <p:nvSpPr>
          <p:cNvPr id="8" name="Ovale 7">
            <a:extLst>
              <a:ext uri="{FF2B5EF4-FFF2-40B4-BE49-F238E27FC236}">
                <a16:creationId xmlns:a16="http://schemas.microsoft.com/office/drawing/2014/main" id="{45864122-FD44-4361-89A9-85FD36759CC9}"/>
              </a:ext>
            </a:extLst>
          </p:cNvPr>
          <p:cNvSpPr/>
          <p:nvPr/>
        </p:nvSpPr>
        <p:spPr>
          <a:xfrm rot="1596996">
            <a:off x="6592067" y="2639922"/>
            <a:ext cx="1502956" cy="1242758"/>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diritto 14">
            <a:extLst>
              <a:ext uri="{FF2B5EF4-FFF2-40B4-BE49-F238E27FC236}">
                <a16:creationId xmlns:a16="http://schemas.microsoft.com/office/drawing/2014/main" id="{0E0441B2-4732-43F9-A2B2-4697D0EB561B}"/>
              </a:ext>
            </a:extLst>
          </p:cNvPr>
          <p:cNvCxnSpPr>
            <a:cxnSpLocks/>
          </p:cNvCxnSpPr>
          <p:nvPr/>
        </p:nvCxnSpPr>
        <p:spPr>
          <a:xfrm flipV="1">
            <a:off x="5331773" y="2662544"/>
            <a:ext cx="2970461" cy="81090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Connettore 2 30">
            <a:extLst>
              <a:ext uri="{FF2B5EF4-FFF2-40B4-BE49-F238E27FC236}">
                <a16:creationId xmlns:a16="http://schemas.microsoft.com/office/drawing/2014/main" id="{8D97C04B-A4A8-46CD-AE71-49349C45BAD4}"/>
              </a:ext>
            </a:extLst>
          </p:cNvPr>
          <p:cNvCxnSpPr>
            <a:cxnSpLocks/>
          </p:cNvCxnSpPr>
          <p:nvPr/>
        </p:nvCxnSpPr>
        <p:spPr>
          <a:xfrm flipV="1">
            <a:off x="7282442" y="1941207"/>
            <a:ext cx="0" cy="23366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C3678B4-2EAB-4C5F-9F9B-45A58A814D84}"/>
              </a:ext>
            </a:extLst>
          </p:cNvPr>
          <p:cNvCxnSpPr>
            <a:cxnSpLocks/>
          </p:cNvCxnSpPr>
          <p:nvPr/>
        </p:nvCxnSpPr>
        <p:spPr>
          <a:xfrm flipH="1" flipV="1">
            <a:off x="6270183" y="2824098"/>
            <a:ext cx="2146726" cy="942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2 42">
            <a:extLst>
              <a:ext uri="{FF2B5EF4-FFF2-40B4-BE49-F238E27FC236}">
                <a16:creationId xmlns:a16="http://schemas.microsoft.com/office/drawing/2014/main" id="{B149B45A-2529-40B6-986E-4BABCC03C3EB}"/>
              </a:ext>
            </a:extLst>
          </p:cNvPr>
          <p:cNvCxnSpPr>
            <a:cxnSpLocks/>
          </p:cNvCxnSpPr>
          <p:nvPr/>
        </p:nvCxnSpPr>
        <p:spPr>
          <a:xfrm flipV="1">
            <a:off x="1208987" y="3495404"/>
            <a:ext cx="0" cy="23366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CF0E423A-45D8-4175-B269-AC19B80C2F1E}"/>
              </a:ext>
            </a:extLst>
          </p:cNvPr>
          <p:cNvCxnSpPr>
            <a:cxnSpLocks/>
          </p:cNvCxnSpPr>
          <p:nvPr/>
        </p:nvCxnSpPr>
        <p:spPr>
          <a:xfrm flipH="1" flipV="1">
            <a:off x="196728" y="4378295"/>
            <a:ext cx="2146726" cy="942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CasellaDiTesto 44">
            <a:extLst>
              <a:ext uri="{FF2B5EF4-FFF2-40B4-BE49-F238E27FC236}">
                <a16:creationId xmlns:a16="http://schemas.microsoft.com/office/drawing/2014/main" id="{89150A2E-67A3-440B-881C-CC8F9938E88F}"/>
              </a:ext>
            </a:extLst>
          </p:cNvPr>
          <p:cNvSpPr txBox="1"/>
          <p:nvPr/>
        </p:nvSpPr>
        <p:spPr>
          <a:xfrm>
            <a:off x="1386121" y="3393382"/>
            <a:ext cx="240630" cy="400110"/>
          </a:xfrm>
          <a:prstGeom prst="rect">
            <a:avLst/>
          </a:prstGeom>
          <a:noFill/>
        </p:spPr>
        <p:txBody>
          <a:bodyPr wrap="square" rtlCol="0">
            <a:spAutoFit/>
          </a:bodyPr>
          <a:lstStyle/>
          <a:p>
            <a:r>
              <a:rPr lang="it-IT" sz="2000" dirty="0"/>
              <a:t>y</a:t>
            </a:r>
          </a:p>
        </p:txBody>
      </p:sp>
      <p:sp>
        <p:nvSpPr>
          <p:cNvPr id="46" name="CasellaDiTesto 45">
            <a:extLst>
              <a:ext uri="{FF2B5EF4-FFF2-40B4-BE49-F238E27FC236}">
                <a16:creationId xmlns:a16="http://schemas.microsoft.com/office/drawing/2014/main" id="{2C05AD83-173C-43DF-96FC-42609E6D3F76}"/>
              </a:ext>
            </a:extLst>
          </p:cNvPr>
          <p:cNvSpPr txBox="1"/>
          <p:nvPr/>
        </p:nvSpPr>
        <p:spPr>
          <a:xfrm>
            <a:off x="270074" y="3893394"/>
            <a:ext cx="240630" cy="400110"/>
          </a:xfrm>
          <a:prstGeom prst="rect">
            <a:avLst/>
          </a:prstGeom>
          <a:noFill/>
        </p:spPr>
        <p:txBody>
          <a:bodyPr wrap="square" rtlCol="0">
            <a:spAutoFit/>
          </a:bodyPr>
          <a:lstStyle/>
          <a:p>
            <a:r>
              <a:rPr lang="it-IT" sz="2000" dirty="0"/>
              <a:t>x</a:t>
            </a:r>
          </a:p>
        </p:txBody>
      </p:sp>
      <p:sp>
        <p:nvSpPr>
          <p:cNvPr id="47" name="CasellaDiTesto 46">
            <a:extLst>
              <a:ext uri="{FF2B5EF4-FFF2-40B4-BE49-F238E27FC236}">
                <a16:creationId xmlns:a16="http://schemas.microsoft.com/office/drawing/2014/main" id="{9B43688C-CB36-4B85-A9EE-D6C54C201C10}"/>
              </a:ext>
            </a:extLst>
          </p:cNvPr>
          <p:cNvSpPr txBox="1"/>
          <p:nvPr/>
        </p:nvSpPr>
        <p:spPr>
          <a:xfrm>
            <a:off x="7474415" y="1878466"/>
            <a:ext cx="240630" cy="400110"/>
          </a:xfrm>
          <a:prstGeom prst="rect">
            <a:avLst/>
          </a:prstGeom>
          <a:noFill/>
        </p:spPr>
        <p:txBody>
          <a:bodyPr wrap="square" rtlCol="0">
            <a:spAutoFit/>
          </a:bodyPr>
          <a:lstStyle/>
          <a:p>
            <a:r>
              <a:rPr lang="it-IT" sz="2000" dirty="0"/>
              <a:t>y</a:t>
            </a:r>
          </a:p>
        </p:txBody>
      </p:sp>
      <p:sp>
        <p:nvSpPr>
          <p:cNvPr id="48" name="CasellaDiTesto 47">
            <a:extLst>
              <a:ext uri="{FF2B5EF4-FFF2-40B4-BE49-F238E27FC236}">
                <a16:creationId xmlns:a16="http://schemas.microsoft.com/office/drawing/2014/main" id="{A2095645-03D7-4518-B675-E78405635496}"/>
              </a:ext>
            </a:extLst>
          </p:cNvPr>
          <p:cNvSpPr txBox="1"/>
          <p:nvPr/>
        </p:nvSpPr>
        <p:spPr>
          <a:xfrm>
            <a:off x="6358368" y="2378478"/>
            <a:ext cx="240630" cy="400110"/>
          </a:xfrm>
          <a:prstGeom prst="rect">
            <a:avLst/>
          </a:prstGeom>
          <a:noFill/>
        </p:spPr>
        <p:txBody>
          <a:bodyPr wrap="square" rtlCol="0">
            <a:spAutoFit/>
          </a:bodyPr>
          <a:lstStyle/>
          <a:p>
            <a:r>
              <a:rPr lang="it-IT" sz="2000" dirty="0"/>
              <a:t>x</a:t>
            </a:r>
          </a:p>
        </p:txBody>
      </p:sp>
      <p:cxnSp>
        <p:nvCxnSpPr>
          <p:cNvPr id="3" name="Connettore 2 2">
            <a:extLst>
              <a:ext uri="{FF2B5EF4-FFF2-40B4-BE49-F238E27FC236}">
                <a16:creationId xmlns:a16="http://schemas.microsoft.com/office/drawing/2014/main" id="{5AF342BA-F3B1-41FF-B0E4-D946C124B204}"/>
              </a:ext>
            </a:extLst>
          </p:cNvPr>
          <p:cNvCxnSpPr>
            <a:cxnSpLocks/>
          </p:cNvCxnSpPr>
          <p:nvPr/>
        </p:nvCxnSpPr>
        <p:spPr>
          <a:xfrm flipV="1">
            <a:off x="1208987" y="3991236"/>
            <a:ext cx="3165152" cy="829676"/>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30" name="CasellaDiTesto 29">
            <a:extLst>
              <a:ext uri="{FF2B5EF4-FFF2-40B4-BE49-F238E27FC236}">
                <a16:creationId xmlns:a16="http://schemas.microsoft.com/office/drawing/2014/main" id="{79B36A29-CF5A-415B-9C12-A8F84EBF01C2}"/>
              </a:ext>
            </a:extLst>
          </p:cNvPr>
          <p:cNvSpPr txBox="1"/>
          <p:nvPr/>
        </p:nvSpPr>
        <p:spPr>
          <a:xfrm>
            <a:off x="3915558" y="3593437"/>
            <a:ext cx="240630" cy="400110"/>
          </a:xfrm>
          <a:prstGeom prst="rect">
            <a:avLst/>
          </a:prstGeom>
          <a:noFill/>
        </p:spPr>
        <p:txBody>
          <a:bodyPr wrap="square" rtlCol="0">
            <a:spAutoFit/>
          </a:bodyPr>
          <a:lstStyle/>
          <a:p>
            <a:r>
              <a:rPr lang="it-IT" sz="2000" dirty="0"/>
              <a:t>z</a:t>
            </a:r>
          </a:p>
        </p:txBody>
      </p:sp>
      <p:cxnSp>
        <p:nvCxnSpPr>
          <p:cNvPr id="32" name="Connettore 2 31">
            <a:extLst>
              <a:ext uri="{FF2B5EF4-FFF2-40B4-BE49-F238E27FC236}">
                <a16:creationId xmlns:a16="http://schemas.microsoft.com/office/drawing/2014/main" id="{7BC505C3-F778-4413-9F80-570B80C6A838}"/>
              </a:ext>
            </a:extLst>
          </p:cNvPr>
          <p:cNvCxnSpPr>
            <a:cxnSpLocks/>
          </p:cNvCxnSpPr>
          <p:nvPr/>
        </p:nvCxnSpPr>
        <p:spPr>
          <a:xfrm flipV="1">
            <a:off x="7231962" y="2429290"/>
            <a:ext cx="3165152" cy="829676"/>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33" name="CasellaDiTesto 32">
            <a:extLst>
              <a:ext uri="{FF2B5EF4-FFF2-40B4-BE49-F238E27FC236}">
                <a16:creationId xmlns:a16="http://schemas.microsoft.com/office/drawing/2014/main" id="{35583FF3-46CB-4BEF-9A2C-77CA9E8E0C27}"/>
              </a:ext>
            </a:extLst>
          </p:cNvPr>
          <p:cNvSpPr txBox="1"/>
          <p:nvPr/>
        </p:nvSpPr>
        <p:spPr>
          <a:xfrm>
            <a:off x="9970086" y="2014751"/>
            <a:ext cx="240630" cy="400110"/>
          </a:xfrm>
          <a:prstGeom prst="rect">
            <a:avLst/>
          </a:prstGeom>
          <a:noFill/>
        </p:spPr>
        <p:txBody>
          <a:bodyPr wrap="square" rtlCol="0">
            <a:spAutoFit/>
          </a:bodyPr>
          <a:lstStyle/>
          <a:p>
            <a:r>
              <a:rPr lang="it-IT" sz="2000" dirty="0"/>
              <a:t>z</a:t>
            </a:r>
          </a:p>
        </p:txBody>
      </p:sp>
    </p:spTree>
    <p:extLst>
      <p:ext uri="{BB962C8B-B14F-4D97-AF65-F5344CB8AC3E}">
        <p14:creationId xmlns:p14="http://schemas.microsoft.com/office/powerpoint/2010/main" val="95862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err="1">
                <a:ln>
                  <a:noFill/>
                </a:ln>
                <a:solidFill>
                  <a:prstClr val="white"/>
                </a:solidFill>
                <a:effectLst/>
                <a:uLnTx/>
                <a:uFillTx/>
                <a:latin typeface="PT Serif" panose="020A0603040505020204" pitchFamily="18" charset="77"/>
                <a:ea typeface="+mn-ea"/>
                <a:cs typeface="+mn-cs"/>
              </a:rPr>
              <a:t>Ellissometria</a:t>
            </a:r>
            <a:endPar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endParaRP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5" name="Elemento grafico 4">
            <a:extLst>
              <a:ext uri="{FF2B5EF4-FFF2-40B4-BE49-F238E27FC236}">
                <a16:creationId xmlns:a16="http://schemas.microsoft.com/office/drawing/2014/main" id="{46247773-3CE1-404F-8A28-9D0FDA83AE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584" y="2143277"/>
            <a:ext cx="6351883" cy="3276600"/>
          </a:xfrm>
          <a:prstGeom prst="rect">
            <a:avLst/>
          </a:prstGeom>
        </p:spPr>
      </p:pic>
      <p:sp>
        <p:nvSpPr>
          <p:cNvPr id="8" name="CasellaDiTesto 7">
            <a:extLst>
              <a:ext uri="{FF2B5EF4-FFF2-40B4-BE49-F238E27FC236}">
                <a16:creationId xmlns:a16="http://schemas.microsoft.com/office/drawing/2014/main" id="{9D3A1A54-2F33-554E-AC71-7DDAF4713A94}"/>
              </a:ext>
            </a:extLst>
          </p:cNvPr>
          <p:cNvSpPr txBox="1"/>
          <p:nvPr/>
        </p:nvSpPr>
        <p:spPr>
          <a:xfrm>
            <a:off x="781878" y="1298713"/>
            <a:ext cx="516834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dirty="0">
                <a:ln>
                  <a:noFill/>
                </a:ln>
                <a:solidFill>
                  <a:prstClr val="black"/>
                </a:solidFill>
                <a:effectLst/>
                <a:uLnTx/>
                <a:uFillTx/>
                <a:latin typeface="PT Serif Caption" panose="02060603050505020204" pitchFamily="18" charset="77"/>
                <a:ea typeface="+mn-ea"/>
                <a:cs typeface="+mn-cs"/>
              </a:rPr>
              <a:t>Struttura di un </a:t>
            </a:r>
            <a:r>
              <a:rPr kumimoji="0" lang="it-IT" sz="2800" b="0" i="0" u="none" strike="noStrike" kern="1200" cap="none" spc="0" normalizeH="0" baseline="0" noProof="0" dirty="0" err="1">
                <a:ln>
                  <a:noFill/>
                </a:ln>
                <a:solidFill>
                  <a:prstClr val="black"/>
                </a:solidFill>
                <a:effectLst/>
                <a:uLnTx/>
                <a:uFillTx/>
                <a:latin typeface="PT Serif Caption" panose="02060603050505020204" pitchFamily="18" charset="77"/>
                <a:ea typeface="+mn-ea"/>
                <a:cs typeface="+mn-cs"/>
              </a:rPr>
              <a:t>ellissometro</a:t>
            </a:r>
            <a:endParaRPr kumimoji="0" lang="it-IT" sz="2800" b="0" i="0" u="none" strike="noStrike" kern="1200" cap="none" spc="0" normalizeH="0" baseline="0" noProof="0" dirty="0">
              <a:ln>
                <a:noFill/>
              </a:ln>
              <a:solidFill>
                <a:prstClr val="black"/>
              </a:solidFill>
              <a:effectLst/>
              <a:uLnTx/>
              <a:uFillTx/>
              <a:latin typeface="PT Serif Caption" panose="02060603050505020204" pitchFamily="18" charset="77"/>
              <a:ea typeface="+mn-ea"/>
              <a:cs typeface="+mn-cs"/>
            </a:endParaRPr>
          </a:p>
        </p:txBody>
      </p:sp>
      <p:grpSp>
        <p:nvGrpSpPr>
          <p:cNvPr id="16" name="Gruppo 15">
            <a:extLst>
              <a:ext uri="{FF2B5EF4-FFF2-40B4-BE49-F238E27FC236}">
                <a16:creationId xmlns:a16="http://schemas.microsoft.com/office/drawing/2014/main" id="{2CACADEE-923B-3B4C-94E7-80A23E8C2284}"/>
              </a:ext>
            </a:extLst>
          </p:cNvPr>
          <p:cNvGrpSpPr/>
          <p:nvPr/>
        </p:nvGrpSpPr>
        <p:grpSpPr>
          <a:xfrm>
            <a:off x="7060298" y="1107577"/>
            <a:ext cx="4932919" cy="1323439"/>
            <a:chOff x="7060298" y="1107577"/>
            <a:chExt cx="4932919" cy="1323439"/>
          </a:xfrm>
        </p:grpSpPr>
        <p:sp>
          <p:nvSpPr>
            <p:cNvPr id="12" name="CasellaDiTesto 11">
              <a:extLst>
                <a:ext uri="{FF2B5EF4-FFF2-40B4-BE49-F238E27FC236}">
                  <a16:creationId xmlns:a16="http://schemas.microsoft.com/office/drawing/2014/main" id="{72795114-C71A-AE4F-8DBE-1E1F693DFE69}"/>
                </a:ext>
              </a:extLst>
            </p:cNvPr>
            <p:cNvSpPr txBox="1"/>
            <p:nvPr/>
          </p:nvSpPr>
          <p:spPr>
            <a:xfrm>
              <a:off x="7060298" y="1107577"/>
              <a:ext cx="4932919"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Studiare le caratteristiche ottiche di un materiale tramite due grandezze misurabili (  ,  ) invece della singola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riflettanza</a:t>
              </a: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R</a:t>
              </a: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a:t>
              </a:r>
            </a:p>
          </p:txBody>
        </p:sp>
        <p:pic>
          <p:nvPicPr>
            <p:cNvPr id="13" name="Immagine 12">
              <a:extLst>
                <a:ext uri="{FF2B5EF4-FFF2-40B4-BE49-F238E27FC236}">
                  <a16:creationId xmlns:a16="http://schemas.microsoft.com/office/drawing/2014/main" id="{69E32C98-76A6-0445-BFC2-CF2B8C9257E9}"/>
                </a:ext>
              </a:extLst>
            </p:cNvPr>
            <p:cNvPicPr>
              <a:picLocks noChangeAspect="1"/>
            </p:cNvPicPr>
            <p:nvPr/>
          </p:nvPicPr>
          <p:blipFill>
            <a:blip r:embed="rId6"/>
            <a:stretch>
              <a:fillRect/>
            </a:stretch>
          </p:blipFill>
          <p:spPr>
            <a:xfrm>
              <a:off x="8536499" y="1816471"/>
              <a:ext cx="190500" cy="228600"/>
            </a:xfrm>
            <a:prstGeom prst="rect">
              <a:avLst/>
            </a:prstGeom>
          </p:spPr>
        </p:pic>
        <p:pic>
          <p:nvPicPr>
            <p:cNvPr id="15" name="Immagine 14">
              <a:extLst>
                <a:ext uri="{FF2B5EF4-FFF2-40B4-BE49-F238E27FC236}">
                  <a16:creationId xmlns:a16="http://schemas.microsoft.com/office/drawing/2014/main" id="{CAB237FD-3F23-5948-B283-B1D40F847B90}"/>
                </a:ext>
              </a:extLst>
            </p:cNvPr>
            <p:cNvPicPr>
              <a:picLocks noChangeAspect="1"/>
            </p:cNvPicPr>
            <p:nvPr/>
          </p:nvPicPr>
          <p:blipFill>
            <a:blip r:embed="rId7"/>
            <a:stretch>
              <a:fillRect/>
            </a:stretch>
          </p:blipFill>
          <p:spPr>
            <a:xfrm>
              <a:off x="8952580" y="1816471"/>
              <a:ext cx="190500" cy="228600"/>
            </a:xfrm>
            <a:prstGeom prst="rect">
              <a:avLst/>
            </a:prstGeom>
          </p:spPr>
        </p:pic>
      </p:grpSp>
      <p:sp>
        <p:nvSpPr>
          <p:cNvPr id="17" name="CasellaDiTesto 16">
            <a:extLst>
              <a:ext uri="{FF2B5EF4-FFF2-40B4-BE49-F238E27FC236}">
                <a16:creationId xmlns:a16="http://schemas.microsoft.com/office/drawing/2014/main" id="{6C7396F2-F084-0F41-9301-82603A43B65F}"/>
              </a:ext>
            </a:extLst>
          </p:cNvPr>
          <p:cNvSpPr txBox="1"/>
          <p:nvPr/>
        </p:nvSpPr>
        <p:spPr>
          <a:xfrm>
            <a:off x="7088901" y="2705851"/>
            <a:ext cx="4639273"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Permette di caratterizzare diversi parametri di un materiale:</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Indici di rifrazione</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Spessore</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Rugosità</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a:t>
            </a:r>
          </a:p>
        </p:txBody>
      </p:sp>
      <p:sp>
        <p:nvSpPr>
          <p:cNvPr id="18" name="CasellaDiTesto 17">
            <a:extLst>
              <a:ext uri="{FF2B5EF4-FFF2-40B4-BE49-F238E27FC236}">
                <a16:creationId xmlns:a16="http://schemas.microsoft.com/office/drawing/2014/main" id="{756D73EC-456E-2042-9BFE-7E157F67A1FA}"/>
              </a:ext>
            </a:extLst>
          </p:cNvPr>
          <p:cNvSpPr txBox="1"/>
          <p:nvPr/>
        </p:nvSpPr>
        <p:spPr>
          <a:xfrm>
            <a:off x="7060298" y="4507415"/>
            <a:ext cx="434772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Diversi tipi di </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ellissometria</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Null</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ellipsometry</a:t>
            </a:r>
            <a:endPar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Rotating</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polarizer</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ellipsometry</a:t>
            </a:r>
            <a:endPar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Mueller</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ellipsometry</a:t>
            </a:r>
            <a:endPar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endParaRPr>
          </a:p>
        </p:txBody>
      </p:sp>
    </p:spTree>
    <p:extLst>
      <p:ext uri="{BB962C8B-B14F-4D97-AF65-F5344CB8AC3E}">
        <p14:creationId xmlns:p14="http://schemas.microsoft.com/office/powerpoint/2010/main" val="378267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Raggi luminosi attraverso un mezzo: riassunto </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 name="CasellaDiTesto 2">
            <a:extLst>
              <a:ext uri="{FF2B5EF4-FFF2-40B4-BE49-F238E27FC236}">
                <a16:creationId xmlns:a16="http://schemas.microsoft.com/office/drawing/2014/main" id="{23D7EEB7-59B4-41B4-9C8E-9AE3BC4ECD12}"/>
              </a:ext>
            </a:extLst>
          </p:cNvPr>
          <p:cNvSpPr txBox="1"/>
          <p:nvPr/>
        </p:nvSpPr>
        <p:spPr>
          <a:xfrm>
            <a:off x="4273412" y="802265"/>
            <a:ext cx="3439236"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it-IT" sz="2800" dirty="0"/>
              <a:t>Descrizioni alternative di un raggio luminoso</a:t>
            </a:r>
          </a:p>
        </p:txBody>
      </p:sp>
      <p:sp>
        <p:nvSpPr>
          <p:cNvPr id="4" name="CasellaDiTesto 3">
            <a:extLst>
              <a:ext uri="{FF2B5EF4-FFF2-40B4-BE49-F238E27FC236}">
                <a16:creationId xmlns:a16="http://schemas.microsoft.com/office/drawing/2014/main" id="{95B8FAFA-45B6-4954-BD66-9134A2EBE5BD}"/>
              </a:ext>
            </a:extLst>
          </p:cNvPr>
          <p:cNvSpPr txBox="1"/>
          <p:nvPr/>
        </p:nvSpPr>
        <p:spPr>
          <a:xfrm>
            <a:off x="1974223" y="3885044"/>
            <a:ext cx="2579427"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it-IT" sz="2800" dirty="0"/>
              <a:t>Matrici di Jones</a:t>
            </a:r>
          </a:p>
        </p:txBody>
      </p:sp>
      <p:sp>
        <p:nvSpPr>
          <p:cNvPr id="12" name="CasellaDiTesto 11">
            <a:extLst>
              <a:ext uri="{FF2B5EF4-FFF2-40B4-BE49-F238E27FC236}">
                <a16:creationId xmlns:a16="http://schemas.microsoft.com/office/drawing/2014/main" id="{5D8BF658-4CEF-4683-A29D-8C5652C0FAD3}"/>
              </a:ext>
            </a:extLst>
          </p:cNvPr>
          <p:cNvSpPr txBox="1"/>
          <p:nvPr/>
        </p:nvSpPr>
        <p:spPr>
          <a:xfrm>
            <a:off x="6280093" y="3913534"/>
            <a:ext cx="4408227" cy="181588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it-IT" sz="2800" dirty="0"/>
              <a:t>Matrici di Mueller</a:t>
            </a:r>
          </a:p>
          <a:p>
            <a:pPr algn="ctr"/>
            <a:endParaRPr lang="it-IT" sz="2800" dirty="0"/>
          </a:p>
          <a:p>
            <a:pPr algn="ctr"/>
            <a:endParaRPr lang="it-IT" sz="2800" dirty="0"/>
          </a:p>
          <a:p>
            <a:pPr algn="ctr"/>
            <a:endParaRPr lang="it-IT" sz="2800" dirty="0"/>
          </a:p>
        </p:txBody>
      </p:sp>
      <p:sp>
        <p:nvSpPr>
          <p:cNvPr id="13" name="CasellaDiTesto 12">
            <a:extLst>
              <a:ext uri="{FF2B5EF4-FFF2-40B4-BE49-F238E27FC236}">
                <a16:creationId xmlns:a16="http://schemas.microsoft.com/office/drawing/2014/main" id="{EA91F695-413F-42A8-A030-6DF2895D8344}"/>
              </a:ext>
            </a:extLst>
          </p:cNvPr>
          <p:cNvSpPr txBox="1"/>
          <p:nvPr/>
        </p:nvSpPr>
        <p:spPr>
          <a:xfrm>
            <a:off x="6589383" y="4547448"/>
            <a:ext cx="3700818" cy="954107"/>
          </a:xfrm>
          <a:prstGeom prst="rect">
            <a:avLst/>
          </a:prstGeom>
          <a:noFill/>
          <a:ln>
            <a:solidFill>
              <a:schemeClr val="tx1"/>
            </a:solidFill>
            <a:prstDash val="dash"/>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it-IT" sz="2800" dirty="0"/>
              <a:t>Matrici di Mueller-Jones (non depolarizzanti)</a:t>
            </a:r>
          </a:p>
        </p:txBody>
      </p:sp>
      <p:sp>
        <p:nvSpPr>
          <p:cNvPr id="14" name="Freccia angolare in su 13">
            <a:extLst>
              <a:ext uri="{FF2B5EF4-FFF2-40B4-BE49-F238E27FC236}">
                <a16:creationId xmlns:a16="http://schemas.microsoft.com/office/drawing/2014/main" id="{E61BE8AC-6AAE-44C8-A11F-041DD0342B2B}"/>
              </a:ext>
            </a:extLst>
          </p:cNvPr>
          <p:cNvSpPr/>
          <p:nvPr/>
        </p:nvSpPr>
        <p:spPr>
          <a:xfrm rot="10800000">
            <a:off x="2936387" y="2649666"/>
            <a:ext cx="1305635" cy="1235376"/>
          </a:xfrm>
          <a:prstGeom prst="bentUpArrow">
            <a:avLst>
              <a:gd name="adj1" fmla="val 23461"/>
              <a:gd name="adj2" fmla="val 25000"/>
              <a:gd name="adj3" fmla="val 25000"/>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angolare in su 14">
            <a:extLst>
              <a:ext uri="{FF2B5EF4-FFF2-40B4-BE49-F238E27FC236}">
                <a16:creationId xmlns:a16="http://schemas.microsoft.com/office/drawing/2014/main" id="{AA9E06C7-7D03-4632-BF97-5AB8D9E0B22C}"/>
              </a:ext>
            </a:extLst>
          </p:cNvPr>
          <p:cNvSpPr/>
          <p:nvPr/>
        </p:nvSpPr>
        <p:spPr>
          <a:xfrm rot="10800000" flipH="1">
            <a:off x="7696953" y="2666644"/>
            <a:ext cx="1321328" cy="1235378"/>
          </a:xfrm>
          <a:prstGeom prst="bentUpArrow">
            <a:avLst>
              <a:gd name="adj1" fmla="val 23461"/>
              <a:gd name="adj2" fmla="val 25000"/>
              <a:gd name="adj3" fmla="val 25000"/>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775AF747-4963-42F5-BEEB-32DBF8278815}"/>
                  </a:ext>
                </a:extLst>
              </p:cNvPr>
              <p:cNvSpPr txBox="1"/>
              <p:nvPr/>
            </p:nvSpPr>
            <p:spPr>
              <a:xfrm>
                <a:off x="978490" y="1427000"/>
                <a:ext cx="1605239" cy="10155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800" i="1" smtClean="0">
                              <a:latin typeface="Cambria Math" panose="02040503050406030204" pitchFamily="18" charset="0"/>
                            </a:rPr>
                          </m:ctrlPr>
                        </m:dPr>
                        <m:e>
                          <m:f>
                            <m:fPr>
                              <m:type m:val="noBar"/>
                              <m:ctrlPr>
                                <a:rPr lang="it-IT" sz="2800" i="1" smtClean="0">
                                  <a:latin typeface="Cambria Math" panose="02040503050406030204" pitchFamily="18" charset="0"/>
                                </a:rPr>
                              </m:ctrlPr>
                            </m:fPr>
                            <m:num>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0</m:t>
                                  </m:r>
                                  <m:r>
                                    <a:rPr lang="it-IT" sz="2800" b="0" i="1" smtClean="0">
                                      <a:latin typeface="Cambria Math" panose="02040503050406030204" pitchFamily="18" charset="0"/>
                                    </a:rPr>
                                    <m:t>𝑥</m:t>
                                  </m:r>
                                </m:sub>
                              </m:sSub>
                              <m:sSup>
                                <m:sSupPr>
                                  <m:ctrlPr>
                                    <a:rPr lang="it-IT" sz="2800" b="0" i="1" smtClean="0">
                                      <a:latin typeface="Cambria Math" panose="02040503050406030204" pitchFamily="18" charset="0"/>
                                    </a:rPr>
                                  </m:ctrlPr>
                                </m:sSupPr>
                                <m:e>
                                  <m:r>
                                    <a:rPr lang="it-IT" sz="2800" b="0" i="1" smtClean="0">
                                      <a:latin typeface="Cambria Math" panose="02040503050406030204" pitchFamily="18" charset="0"/>
                                    </a:rPr>
                                    <m:t>𝑒</m:t>
                                  </m:r>
                                </m:e>
                                <m:sup>
                                  <m:r>
                                    <a:rPr lang="it-IT" sz="2800" b="0" i="1" smtClean="0">
                                      <a:latin typeface="Cambria Math" panose="02040503050406030204" pitchFamily="18" charset="0"/>
                                    </a:rPr>
                                    <m:t>𝑖</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𝛿</m:t>
                                      </m:r>
                                    </m:e>
                                    <m:sub>
                                      <m:r>
                                        <a:rPr lang="it-IT" sz="2800" b="0" i="1" smtClean="0">
                                          <a:latin typeface="Cambria Math" panose="02040503050406030204" pitchFamily="18" charset="0"/>
                                        </a:rPr>
                                        <m:t>𝑥</m:t>
                                      </m:r>
                                    </m:sub>
                                  </m:sSub>
                                </m:sup>
                              </m:sSup>
                            </m:num>
                            <m:den>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0</m:t>
                                  </m:r>
                                  <m:r>
                                    <a:rPr lang="it-IT" sz="2800" b="0" i="1" smtClean="0">
                                      <a:latin typeface="Cambria Math" panose="02040503050406030204" pitchFamily="18" charset="0"/>
                                    </a:rPr>
                                    <m:t>𝑦</m:t>
                                  </m:r>
                                </m:sub>
                              </m:sSub>
                              <m:sSup>
                                <m:sSupPr>
                                  <m:ctrlPr>
                                    <a:rPr lang="it-IT" sz="2800" b="0" i="1" smtClean="0">
                                      <a:latin typeface="Cambria Math" panose="02040503050406030204" pitchFamily="18" charset="0"/>
                                    </a:rPr>
                                  </m:ctrlPr>
                                </m:sSupPr>
                                <m:e>
                                  <m:r>
                                    <a:rPr lang="it-IT" sz="2800" b="0" i="1" smtClean="0">
                                      <a:latin typeface="Cambria Math" panose="02040503050406030204" pitchFamily="18" charset="0"/>
                                    </a:rPr>
                                    <m:t>𝑒</m:t>
                                  </m:r>
                                </m:e>
                                <m:sup>
                                  <m:r>
                                    <a:rPr lang="it-IT" sz="2800" b="0" i="1" smtClean="0">
                                      <a:latin typeface="Cambria Math" panose="02040503050406030204" pitchFamily="18" charset="0"/>
                                    </a:rPr>
                                    <m:t>𝑖</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𝛿</m:t>
                                      </m:r>
                                    </m:e>
                                    <m:sub>
                                      <m:r>
                                        <a:rPr lang="it-IT" sz="2800" b="0" i="1" smtClean="0">
                                          <a:latin typeface="Cambria Math" panose="02040503050406030204" pitchFamily="18" charset="0"/>
                                        </a:rPr>
                                        <m:t>𝑦</m:t>
                                      </m:r>
                                    </m:sub>
                                  </m:sSub>
                                </m:sup>
                              </m:sSup>
                            </m:den>
                          </m:f>
                        </m:e>
                      </m:d>
                    </m:oMath>
                  </m:oMathPara>
                </a14:m>
                <a:endParaRPr lang="it-IT" sz="2800" dirty="0"/>
              </a:p>
            </p:txBody>
          </p:sp>
        </mc:Choice>
        <mc:Fallback xmlns="">
          <p:sp>
            <p:nvSpPr>
              <p:cNvPr id="17" name="CasellaDiTesto 16">
                <a:extLst>
                  <a:ext uri="{FF2B5EF4-FFF2-40B4-BE49-F238E27FC236}">
                    <a16:creationId xmlns:a16="http://schemas.microsoft.com/office/drawing/2014/main" id="{775AF747-4963-42F5-BEEB-32DBF8278815}"/>
                  </a:ext>
                </a:extLst>
              </p:cNvPr>
              <p:cNvSpPr txBox="1">
                <a:spLocks noRot="1" noChangeAspect="1" noMove="1" noResize="1" noEditPoints="1" noAdjustHandles="1" noChangeArrowheads="1" noChangeShapeType="1" noTextEdit="1"/>
              </p:cNvSpPr>
              <p:nvPr/>
            </p:nvSpPr>
            <p:spPr>
              <a:xfrm>
                <a:off x="978490" y="1427000"/>
                <a:ext cx="1605239" cy="1015599"/>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492ED1E9-0C3A-4303-8ADF-7336C4690612}"/>
                  </a:ext>
                </a:extLst>
              </p:cNvPr>
              <p:cNvSpPr txBox="1"/>
              <p:nvPr/>
            </p:nvSpPr>
            <p:spPr>
              <a:xfrm>
                <a:off x="9677843" y="1426863"/>
                <a:ext cx="466473" cy="10690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m>
                            <m:mPr>
                              <m:mcs>
                                <m:mc>
                                  <m:mcPr>
                                    <m:count m:val="1"/>
                                    <m:mcJc m:val="center"/>
                                  </m:mcPr>
                                </m:mc>
                              </m:mcs>
                              <m:ctrlPr>
                                <a:rPr lang="it-IT" i="1" smtClean="0">
                                  <a:latin typeface="Cambria Math" panose="02040503050406030204" pitchFamily="18" charset="0"/>
                                </a:rPr>
                              </m:ctrlPr>
                            </m:mPr>
                            <m:mr>
                              <m:e>
                                <m:sSub>
                                  <m:sSubPr>
                                    <m:ctrlPr>
                                      <a:rPr lang="it-IT" b="0" i="1" smtClean="0">
                                        <a:latin typeface="Cambria Math" panose="02040503050406030204" pitchFamily="18" charset="0"/>
                                      </a:rPr>
                                    </m:ctrlPr>
                                  </m:sSubPr>
                                  <m:e>
                                    <m:r>
                                      <m:rPr>
                                        <m:brk m:alnAt="7"/>
                                      </m:rPr>
                                      <a:rPr lang="it-IT" b="0" i="1" smtClean="0">
                                        <a:latin typeface="Cambria Math" panose="02040503050406030204" pitchFamily="18" charset="0"/>
                                      </a:rPr>
                                      <m:t>𝑆</m:t>
                                    </m:r>
                                  </m:e>
                                  <m:sub>
                                    <m:r>
                                      <m:rPr>
                                        <m:brk m:alnAt="7"/>
                                      </m:rPr>
                                      <a:rPr lang="it-IT" b="0" i="1" smtClean="0">
                                        <a:latin typeface="Cambria Math" panose="02040503050406030204" pitchFamily="18" charset="0"/>
                                      </a:rPr>
                                      <m:t>0</m:t>
                                    </m:r>
                                  </m:sub>
                                </m:sSub>
                              </m:e>
                            </m:mr>
                            <m:mr>
                              <m:e>
                                <m:sSub>
                                  <m:sSubPr>
                                    <m:ctrlPr>
                                      <a:rPr lang="it-IT" b="0" i="1" smtClean="0">
                                        <a:latin typeface="Cambria Math" panose="02040503050406030204" pitchFamily="18" charset="0"/>
                                      </a:rPr>
                                    </m:ctrlPr>
                                  </m:sSubPr>
                                  <m:e>
                                    <m:r>
                                      <m:rPr>
                                        <m:brk m:alnAt="7"/>
                                      </m:rPr>
                                      <a:rPr lang="it-IT" b="0" i="1" smtClean="0">
                                        <a:latin typeface="Cambria Math" panose="02040503050406030204" pitchFamily="18" charset="0"/>
                                      </a:rPr>
                                      <m:t>𝑆</m:t>
                                    </m:r>
                                  </m:e>
                                  <m:sub>
                                    <m:r>
                                      <a:rPr lang="it-IT" b="0" i="1" smtClean="0">
                                        <a:latin typeface="Cambria Math" panose="02040503050406030204" pitchFamily="18" charset="0"/>
                                      </a:rPr>
                                      <m:t>1</m:t>
                                    </m:r>
                                  </m:sub>
                                </m:sSub>
                              </m:e>
                            </m:mr>
                            <m:mr>
                              <m:e>
                                <m:eqArr>
                                  <m:eqArrPr>
                                    <m:ctrlPr>
                                      <a:rPr lang="it-IT" b="0" i="1" smtClean="0">
                                        <a:latin typeface="Cambria Math" panose="02040503050406030204" pitchFamily="18" charset="0"/>
                                      </a:rPr>
                                    </m:ctrlPr>
                                  </m:eqArr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𝑆</m:t>
                                        </m:r>
                                      </m:e>
                                      <m:sub>
                                        <m:r>
                                          <a:rPr lang="it-IT" b="0" i="1" smtClean="0">
                                            <a:latin typeface="Cambria Math" panose="02040503050406030204" pitchFamily="18" charset="0"/>
                                          </a:rPr>
                                          <m:t>2</m:t>
                                        </m:r>
                                      </m:sub>
                                    </m:sSub>
                                  </m:e>
                                  <m:e>
                                    <m:sSub>
                                      <m:sSubPr>
                                        <m:ctrlPr>
                                          <a:rPr lang="it-IT" b="0" i="1" smtClean="0">
                                            <a:latin typeface="Cambria Math" panose="02040503050406030204" pitchFamily="18" charset="0"/>
                                          </a:rPr>
                                        </m:ctrlPr>
                                      </m:sSubPr>
                                      <m:e>
                                        <m:r>
                                          <m:rPr>
                                            <m:brk m:alnAt="7"/>
                                          </m:rPr>
                                          <a:rPr lang="it-IT" b="0" i="1" smtClean="0">
                                            <a:latin typeface="Cambria Math" panose="02040503050406030204" pitchFamily="18" charset="0"/>
                                          </a:rPr>
                                          <m:t>𝑆</m:t>
                                        </m:r>
                                      </m:e>
                                      <m:sub>
                                        <m:r>
                                          <a:rPr lang="it-IT" b="0" i="1" smtClean="0">
                                            <a:latin typeface="Cambria Math" panose="02040503050406030204" pitchFamily="18" charset="0"/>
                                          </a:rPr>
                                          <m:t>3</m:t>
                                        </m:r>
                                      </m:sub>
                                    </m:sSub>
                                  </m:e>
                                </m:eqArr>
                              </m:e>
                            </m:mr>
                          </m:m>
                        </m:e>
                      </m:d>
                    </m:oMath>
                  </m:oMathPara>
                </a14:m>
                <a:endParaRPr lang="it-IT" dirty="0"/>
              </a:p>
            </p:txBody>
          </p:sp>
        </mc:Choice>
        <mc:Fallback xmlns="">
          <p:sp>
            <p:nvSpPr>
              <p:cNvPr id="18" name="CasellaDiTesto 17">
                <a:extLst>
                  <a:ext uri="{FF2B5EF4-FFF2-40B4-BE49-F238E27FC236}">
                    <a16:creationId xmlns:a16="http://schemas.microsoft.com/office/drawing/2014/main" id="{492ED1E9-0C3A-4303-8ADF-7336C4690612}"/>
                  </a:ext>
                </a:extLst>
              </p:cNvPr>
              <p:cNvSpPr txBox="1">
                <a:spLocks noRot="1" noChangeAspect="1" noMove="1" noResize="1" noEditPoints="1" noAdjustHandles="1" noChangeArrowheads="1" noChangeShapeType="1" noTextEdit="1"/>
              </p:cNvSpPr>
              <p:nvPr/>
            </p:nvSpPr>
            <p:spPr>
              <a:xfrm>
                <a:off x="9677843" y="1426863"/>
                <a:ext cx="466473" cy="1069011"/>
              </a:xfrm>
              <a:prstGeom prst="rect">
                <a:avLst/>
              </a:prstGeom>
              <a:blipFill>
                <a:blip r:embed="rId5"/>
                <a:stretch>
                  <a:fillRect/>
                </a:stretch>
              </a:blipFill>
            </p:spPr>
            <p:txBody>
              <a:bodyPr/>
              <a:lstStyle/>
              <a:p>
                <a:r>
                  <a:rPr lang="it-IT">
                    <a:noFill/>
                  </a:rPr>
                  <a:t> </a:t>
                </a:r>
              </a:p>
            </p:txBody>
          </p:sp>
        </mc:Fallback>
      </mc:AlternateContent>
      <p:sp>
        <p:nvSpPr>
          <p:cNvPr id="19" name="CasellaDiTesto 18">
            <a:extLst>
              <a:ext uri="{FF2B5EF4-FFF2-40B4-BE49-F238E27FC236}">
                <a16:creationId xmlns:a16="http://schemas.microsoft.com/office/drawing/2014/main" id="{62032A96-650E-4725-AD93-6FC7165C9443}"/>
              </a:ext>
            </a:extLst>
          </p:cNvPr>
          <p:cNvSpPr txBox="1"/>
          <p:nvPr/>
        </p:nvSpPr>
        <p:spPr>
          <a:xfrm>
            <a:off x="4257717" y="2326674"/>
            <a:ext cx="3439236" cy="95410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it-IT" sz="2800" dirty="0"/>
              <a:t>Descrizioni alternative del mezzo</a:t>
            </a:r>
          </a:p>
        </p:txBody>
      </p:sp>
      <p:sp>
        <p:nvSpPr>
          <p:cNvPr id="20" name="Freccia in giù 19">
            <a:extLst>
              <a:ext uri="{FF2B5EF4-FFF2-40B4-BE49-F238E27FC236}">
                <a16:creationId xmlns:a16="http://schemas.microsoft.com/office/drawing/2014/main" id="{9C9A9B90-554A-4458-B88A-EB911F0A7AB0}"/>
              </a:ext>
            </a:extLst>
          </p:cNvPr>
          <p:cNvSpPr/>
          <p:nvPr/>
        </p:nvSpPr>
        <p:spPr>
          <a:xfrm>
            <a:off x="5732060" y="1756372"/>
            <a:ext cx="548033" cy="570302"/>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 name="Freccia angolare in su 1">
            <a:extLst>
              <a:ext uri="{FF2B5EF4-FFF2-40B4-BE49-F238E27FC236}">
                <a16:creationId xmlns:a16="http://schemas.microsoft.com/office/drawing/2014/main" id="{DD504CCA-DCE9-4CBA-A153-8E7DC028BC28}"/>
              </a:ext>
            </a:extLst>
          </p:cNvPr>
          <p:cNvSpPr/>
          <p:nvPr/>
        </p:nvSpPr>
        <p:spPr>
          <a:xfrm rot="5400000">
            <a:off x="4407115" y="3098917"/>
            <a:ext cx="872920" cy="3491614"/>
          </a:xfrm>
          <a:prstGeom prst="bentUp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366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Formalismo di Jones e Mueller a confronto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 name="CasellaDiTesto 2">
            <a:extLst>
              <a:ext uri="{FF2B5EF4-FFF2-40B4-BE49-F238E27FC236}">
                <a16:creationId xmlns:a16="http://schemas.microsoft.com/office/drawing/2014/main" id="{7656D376-F4D6-4AFB-BD12-DAB215B054E7}"/>
              </a:ext>
            </a:extLst>
          </p:cNvPr>
          <p:cNvSpPr txBox="1"/>
          <p:nvPr/>
        </p:nvSpPr>
        <p:spPr>
          <a:xfrm>
            <a:off x="1739289" y="892600"/>
            <a:ext cx="255213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it-IT" sz="2800" dirty="0"/>
              <a:t>Jones</a:t>
            </a:r>
          </a:p>
        </p:txBody>
      </p:sp>
      <p:sp>
        <p:nvSpPr>
          <p:cNvPr id="8" name="CasellaDiTesto 7">
            <a:extLst>
              <a:ext uri="{FF2B5EF4-FFF2-40B4-BE49-F238E27FC236}">
                <a16:creationId xmlns:a16="http://schemas.microsoft.com/office/drawing/2014/main" id="{153BC289-BE37-48CD-81C0-21F5415AA0CB}"/>
              </a:ext>
            </a:extLst>
          </p:cNvPr>
          <p:cNvSpPr txBox="1"/>
          <p:nvPr/>
        </p:nvSpPr>
        <p:spPr>
          <a:xfrm>
            <a:off x="8085500" y="892600"/>
            <a:ext cx="255213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it-IT" sz="2800" dirty="0"/>
              <a:t>Mueller</a:t>
            </a:r>
          </a:p>
        </p:txBody>
      </p:sp>
      <p:sp>
        <p:nvSpPr>
          <p:cNvPr id="4" name="Smile 3">
            <a:extLst>
              <a:ext uri="{FF2B5EF4-FFF2-40B4-BE49-F238E27FC236}">
                <a16:creationId xmlns:a16="http://schemas.microsoft.com/office/drawing/2014/main" id="{3051122E-BA63-47BB-9CD0-B19C3D525BE0}"/>
              </a:ext>
            </a:extLst>
          </p:cNvPr>
          <p:cNvSpPr/>
          <p:nvPr/>
        </p:nvSpPr>
        <p:spPr>
          <a:xfrm>
            <a:off x="5367318" y="4405411"/>
            <a:ext cx="450376" cy="463415"/>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mile 11">
            <a:extLst>
              <a:ext uri="{FF2B5EF4-FFF2-40B4-BE49-F238E27FC236}">
                <a16:creationId xmlns:a16="http://schemas.microsoft.com/office/drawing/2014/main" id="{61F3AEAE-CF5D-40B3-99F4-966D1588A65D}"/>
              </a:ext>
            </a:extLst>
          </p:cNvPr>
          <p:cNvSpPr/>
          <p:nvPr/>
        </p:nvSpPr>
        <p:spPr>
          <a:xfrm>
            <a:off x="5367318" y="2096069"/>
            <a:ext cx="450376" cy="463415"/>
          </a:xfrm>
          <a:prstGeom prst="smileyFace">
            <a:avLst>
              <a:gd name="adj" fmla="val -4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Smile 12">
            <a:extLst>
              <a:ext uri="{FF2B5EF4-FFF2-40B4-BE49-F238E27FC236}">
                <a16:creationId xmlns:a16="http://schemas.microsoft.com/office/drawing/2014/main" id="{36335A18-F837-48C9-B394-22906FF75AEC}"/>
              </a:ext>
            </a:extLst>
          </p:cNvPr>
          <p:cNvSpPr/>
          <p:nvPr/>
        </p:nvSpPr>
        <p:spPr>
          <a:xfrm>
            <a:off x="6580834" y="2096069"/>
            <a:ext cx="450376" cy="463415"/>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mile 13">
            <a:extLst>
              <a:ext uri="{FF2B5EF4-FFF2-40B4-BE49-F238E27FC236}">
                <a16:creationId xmlns:a16="http://schemas.microsoft.com/office/drawing/2014/main" id="{3AAD7D3F-C3C9-4A6F-8E53-D2422E692AF9}"/>
              </a:ext>
            </a:extLst>
          </p:cNvPr>
          <p:cNvSpPr/>
          <p:nvPr/>
        </p:nvSpPr>
        <p:spPr>
          <a:xfrm>
            <a:off x="6580834" y="4405411"/>
            <a:ext cx="450376" cy="463415"/>
          </a:xfrm>
          <a:prstGeom prst="smileyFace">
            <a:avLst>
              <a:gd name="adj" fmla="val -4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diritto 5">
            <a:extLst>
              <a:ext uri="{FF2B5EF4-FFF2-40B4-BE49-F238E27FC236}">
                <a16:creationId xmlns:a16="http://schemas.microsoft.com/office/drawing/2014/main" id="{63119DE1-9F03-4301-8BF4-4BC0A6714E34}"/>
              </a:ext>
            </a:extLst>
          </p:cNvPr>
          <p:cNvCxnSpPr>
            <a:cxnSpLocks/>
          </p:cNvCxnSpPr>
          <p:nvPr/>
        </p:nvCxnSpPr>
        <p:spPr>
          <a:xfrm>
            <a:off x="6188459" y="1319855"/>
            <a:ext cx="0" cy="3740477"/>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diritto 14">
            <a:extLst>
              <a:ext uri="{FF2B5EF4-FFF2-40B4-BE49-F238E27FC236}">
                <a16:creationId xmlns:a16="http://schemas.microsoft.com/office/drawing/2014/main" id="{F9F219E3-408F-47A2-B3A7-FA694E068C67}"/>
              </a:ext>
            </a:extLst>
          </p:cNvPr>
          <p:cNvCxnSpPr>
            <a:cxnSpLocks/>
          </p:cNvCxnSpPr>
          <p:nvPr/>
        </p:nvCxnSpPr>
        <p:spPr>
          <a:xfrm>
            <a:off x="458222" y="2854108"/>
            <a:ext cx="11268518" cy="0"/>
          </a:xfrm>
          <a:prstGeom prst="line">
            <a:avLst/>
          </a:prstGeom>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A2487FA6-A424-4F8B-966F-501A96720F0C}"/>
              </a:ext>
            </a:extLst>
          </p:cNvPr>
          <p:cNvSpPr txBox="1"/>
          <p:nvPr/>
        </p:nvSpPr>
        <p:spPr>
          <a:xfrm>
            <a:off x="7557783" y="1725850"/>
            <a:ext cx="4634217" cy="1015663"/>
          </a:xfrm>
          <a:prstGeom prst="rect">
            <a:avLst/>
          </a:prstGeom>
          <a:noFill/>
        </p:spPr>
        <p:txBody>
          <a:bodyPr wrap="square" rtlCol="0">
            <a:spAutoFit/>
          </a:bodyPr>
          <a:lstStyle/>
          <a:p>
            <a:r>
              <a:rPr lang="it-IT" sz="2000" dirty="0"/>
              <a:t>Più comodo e più utilizzato in ambito sperimentale, le intensità luminose sono facilmente osservabili.</a:t>
            </a:r>
          </a:p>
        </p:txBody>
      </p:sp>
      <p:sp>
        <p:nvSpPr>
          <p:cNvPr id="21" name="Smile 20">
            <a:extLst>
              <a:ext uri="{FF2B5EF4-FFF2-40B4-BE49-F238E27FC236}">
                <a16:creationId xmlns:a16="http://schemas.microsoft.com/office/drawing/2014/main" id="{6BA7C394-A327-4A27-B8F1-F821CF347971}"/>
              </a:ext>
            </a:extLst>
          </p:cNvPr>
          <p:cNvSpPr/>
          <p:nvPr/>
        </p:nvSpPr>
        <p:spPr>
          <a:xfrm>
            <a:off x="5367318" y="3258843"/>
            <a:ext cx="450376" cy="463415"/>
          </a:xfrm>
          <a:prstGeom prst="smileyFace">
            <a:avLst>
              <a:gd name="adj" fmla="val -4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Smile 21">
            <a:extLst>
              <a:ext uri="{FF2B5EF4-FFF2-40B4-BE49-F238E27FC236}">
                <a16:creationId xmlns:a16="http://schemas.microsoft.com/office/drawing/2014/main" id="{A44943F0-F5E5-4EBC-BEC2-4A1CBA8A1EB1}"/>
              </a:ext>
            </a:extLst>
          </p:cNvPr>
          <p:cNvSpPr/>
          <p:nvPr/>
        </p:nvSpPr>
        <p:spPr>
          <a:xfrm>
            <a:off x="6580834" y="3258843"/>
            <a:ext cx="450376" cy="463415"/>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3" name="Connettore diritto 22">
            <a:extLst>
              <a:ext uri="{FF2B5EF4-FFF2-40B4-BE49-F238E27FC236}">
                <a16:creationId xmlns:a16="http://schemas.microsoft.com/office/drawing/2014/main" id="{4FD64E76-EDBF-4EF3-82FD-00890E9C04CF}"/>
              </a:ext>
            </a:extLst>
          </p:cNvPr>
          <p:cNvCxnSpPr>
            <a:cxnSpLocks/>
          </p:cNvCxnSpPr>
          <p:nvPr/>
        </p:nvCxnSpPr>
        <p:spPr>
          <a:xfrm>
            <a:off x="458222" y="4126992"/>
            <a:ext cx="11254151" cy="0"/>
          </a:xfrm>
          <a:prstGeom prst="line">
            <a:avLst/>
          </a:prstGeom>
        </p:spPr>
        <p:style>
          <a:lnRef idx="1">
            <a:schemeClr val="dk1"/>
          </a:lnRef>
          <a:fillRef idx="0">
            <a:schemeClr val="dk1"/>
          </a:fillRef>
          <a:effectRef idx="0">
            <a:schemeClr val="dk1"/>
          </a:effectRef>
          <a:fontRef idx="minor">
            <a:schemeClr val="tx1"/>
          </a:fontRef>
        </p:style>
      </p:cxnSp>
      <p:sp>
        <p:nvSpPr>
          <p:cNvPr id="16" name="CasellaDiTesto 15">
            <a:extLst>
              <a:ext uri="{FF2B5EF4-FFF2-40B4-BE49-F238E27FC236}">
                <a16:creationId xmlns:a16="http://schemas.microsoft.com/office/drawing/2014/main" id="{E46E501A-A9A8-4AC3-895B-2FD1321B9ACB}"/>
              </a:ext>
            </a:extLst>
          </p:cNvPr>
          <p:cNvSpPr txBox="1"/>
          <p:nvPr/>
        </p:nvSpPr>
        <p:spPr>
          <a:xfrm>
            <a:off x="7557783" y="4295516"/>
            <a:ext cx="3812639" cy="707886"/>
          </a:xfrm>
          <a:prstGeom prst="rect">
            <a:avLst/>
          </a:prstGeom>
          <a:noFill/>
        </p:spPr>
        <p:txBody>
          <a:bodyPr wrap="square" rtlCol="0">
            <a:spAutoFit/>
          </a:bodyPr>
          <a:lstStyle/>
          <a:p>
            <a:r>
              <a:rPr lang="it-IT" sz="2000" dirty="0"/>
              <a:t>Non permette di effettuare interferenza fra i cammini.</a:t>
            </a:r>
          </a:p>
        </p:txBody>
      </p:sp>
      <p:sp>
        <p:nvSpPr>
          <p:cNvPr id="25" name="CasellaDiTesto 24">
            <a:extLst>
              <a:ext uri="{FF2B5EF4-FFF2-40B4-BE49-F238E27FC236}">
                <a16:creationId xmlns:a16="http://schemas.microsoft.com/office/drawing/2014/main" id="{9330ED5D-9B47-4E0E-8904-191171E4FE68}"/>
              </a:ext>
            </a:extLst>
          </p:cNvPr>
          <p:cNvSpPr txBox="1"/>
          <p:nvPr/>
        </p:nvSpPr>
        <p:spPr>
          <a:xfrm>
            <a:off x="610090" y="4295516"/>
            <a:ext cx="4516722" cy="707886"/>
          </a:xfrm>
          <a:prstGeom prst="rect">
            <a:avLst/>
          </a:prstGeom>
          <a:noFill/>
        </p:spPr>
        <p:txBody>
          <a:bodyPr wrap="square" rtlCol="0">
            <a:spAutoFit/>
          </a:bodyPr>
          <a:lstStyle/>
          <a:p>
            <a:r>
              <a:rPr lang="it-IT" sz="2000" dirty="0"/>
              <a:t>Permette di effettuare interferenza fra i cammini, perché tiene traccia della fase.</a:t>
            </a:r>
          </a:p>
        </p:txBody>
      </p:sp>
      <p:sp>
        <p:nvSpPr>
          <p:cNvPr id="26" name="CasellaDiTesto 25">
            <a:extLst>
              <a:ext uri="{FF2B5EF4-FFF2-40B4-BE49-F238E27FC236}">
                <a16:creationId xmlns:a16="http://schemas.microsoft.com/office/drawing/2014/main" id="{A6F0077C-F1FB-4732-8171-147EC05A9959}"/>
              </a:ext>
            </a:extLst>
          </p:cNvPr>
          <p:cNvSpPr txBox="1"/>
          <p:nvPr/>
        </p:nvSpPr>
        <p:spPr>
          <a:xfrm>
            <a:off x="610090" y="2998169"/>
            <a:ext cx="4516722" cy="1015663"/>
          </a:xfrm>
          <a:prstGeom prst="rect">
            <a:avLst/>
          </a:prstGeom>
          <a:noFill/>
        </p:spPr>
        <p:txBody>
          <a:bodyPr wrap="square" rtlCol="0">
            <a:spAutoFit/>
          </a:bodyPr>
          <a:lstStyle/>
          <a:p>
            <a:r>
              <a:rPr lang="it-IT" sz="2000" dirty="0"/>
              <a:t>Non permette di descrivere luce non polarizzata, in cui il comportamento dei campi è stocastico.</a:t>
            </a:r>
          </a:p>
        </p:txBody>
      </p:sp>
      <p:sp>
        <p:nvSpPr>
          <p:cNvPr id="27" name="CasellaDiTesto 26">
            <a:extLst>
              <a:ext uri="{FF2B5EF4-FFF2-40B4-BE49-F238E27FC236}">
                <a16:creationId xmlns:a16="http://schemas.microsoft.com/office/drawing/2014/main" id="{D9ABB96A-8FD4-4F3B-B7A4-AAD213C5EC71}"/>
              </a:ext>
            </a:extLst>
          </p:cNvPr>
          <p:cNvSpPr txBox="1"/>
          <p:nvPr/>
        </p:nvSpPr>
        <p:spPr>
          <a:xfrm>
            <a:off x="605722" y="1723404"/>
            <a:ext cx="4634217" cy="707886"/>
          </a:xfrm>
          <a:prstGeom prst="rect">
            <a:avLst/>
          </a:prstGeom>
          <a:noFill/>
        </p:spPr>
        <p:txBody>
          <a:bodyPr wrap="square" rtlCol="0">
            <a:spAutoFit/>
          </a:bodyPr>
          <a:lstStyle/>
          <a:p>
            <a:r>
              <a:rPr lang="it-IT" sz="2000" dirty="0"/>
              <a:t>Utilizza grandezze complesse, più scomodo per un confronto con gli esperimenti.</a:t>
            </a:r>
          </a:p>
        </p:txBody>
      </p:sp>
      <p:sp>
        <p:nvSpPr>
          <p:cNvPr id="29" name="CasellaDiTesto 28">
            <a:extLst>
              <a:ext uri="{FF2B5EF4-FFF2-40B4-BE49-F238E27FC236}">
                <a16:creationId xmlns:a16="http://schemas.microsoft.com/office/drawing/2014/main" id="{843262CB-8EE8-43B8-80C6-06CC6CA905C9}"/>
              </a:ext>
            </a:extLst>
          </p:cNvPr>
          <p:cNvSpPr txBox="1"/>
          <p:nvPr/>
        </p:nvSpPr>
        <p:spPr>
          <a:xfrm>
            <a:off x="7557783" y="2982719"/>
            <a:ext cx="4534409" cy="1015663"/>
          </a:xfrm>
          <a:prstGeom prst="rect">
            <a:avLst/>
          </a:prstGeom>
          <a:noFill/>
        </p:spPr>
        <p:txBody>
          <a:bodyPr wrap="square" rtlCol="0">
            <a:spAutoFit/>
          </a:bodyPr>
          <a:lstStyle/>
          <a:p>
            <a:r>
              <a:rPr lang="it-IT" sz="2000" dirty="0"/>
              <a:t>Permette di descrivere più sistemi rispetto a Jones, in particolare i mezzi depolarizzanti.</a:t>
            </a:r>
          </a:p>
        </p:txBody>
      </p:sp>
      <p:sp>
        <p:nvSpPr>
          <p:cNvPr id="5" name="CasellaDiTesto 4">
            <a:extLst>
              <a:ext uri="{FF2B5EF4-FFF2-40B4-BE49-F238E27FC236}">
                <a16:creationId xmlns:a16="http://schemas.microsoft.com/office/drawing/2014/main" id="{FA993CD0-C2B3-450D-B974-63AF56D2C776}"/>
              </a:ext>
            </a:extLst>
          </p:cNvPr>
          <p:cNvSpPr txBox="1"/>
          <p:nvPr/>
        </p:nvSpPr>
        <p:spPr>
          <a:xfrm>
            <a:off x="5588401" y="5276857"/>
            <a:ext cx="6503791" cy="584775"/>
          </a:xfrm>
          <a:prstGeom prst="rect">
            <a:avLst/>
          </a:prstGeom>
          <a:noFill/>
        </p:spPr>
        <p:txBody>
          <a:bodyPr wrap="square" rtlCol="0">
            <a:spAutoFit/>
          </a:bodyPr>
          <a:lstStyle/>
          <a:p>
            <a:r>
              <a:rPr lang="it-IT" sz="1600" dirty="0"/>
              <a:t>K. Kim et al., «</a:t>
            </a:r>
            <a:r>
              <a:rPr lang="it-IT" sz="1600" dirty="0" err="1"/>
              <a:t>Relationship</a:t>
            </a:r>
            <a:r>
              <a:rPr lang="it-IT" sz="1600" dirty="0"/>
              <a:t> </a:t>
            </a:r>
            <a:r>
              <a:rPr lang="it-IT" sz="1600" dirty="0" err="1"/>
              <a:t>between</a:t>
            </a:r>
            <a:r>
              <a:rPr lang="it-IT" sz="1600" dirty="0"/>
              <a:t> Jones and Mueller </a:t>
            </a:r>
            <a:r>
              <a:rPr lang="it-IT" sz="1600" dirty="0" err="1"/>
              <a:t>matrices</a:t>
            </a:r>
            <a:r>
              <a:rPr lang="it-IT" sz="1600" dirty="0"/>
              <a:t> for random media» Journal of the Optical Society of America, </a:t>
            </a:r>
            <a:r>
              <a:rPr lang="it-IT" sz="1600" dirty="0" err="1"/>
              <a:t>vol</a:t>
            </a:r>
            <a:r>
              <a:rPr lang="it-IT" sz="1600" dirty="0"/>
              <a:t> 4 </a:t>
            </a:r>
            <a:r>
              <a:rPr lang="it-IT" sz="1600" dirty="0" err="1"/>
              <a:t>number</a:t>
            </a:r>
            <a:r>
              <a:rPr lang="it-IT" sz="1600" dirty="0"/>
              <a:t> 3, 1987.</a:t>
            </a:r>
          </a:p>
        </p:txBody>
      </p:sp>
    </p:spTree>
    <p:extLst>
      <p:ext uri="{BB962C8B-B14F-4D97-AF65-F5344CB8AC3E}">
        <p14:creationId xmlns:p14="http://schemas.microsoft.com/office/powerpoint/2010/main" val="843589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Formalismo di Jones e Mueller a confronto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 name="CasellaDiTesto 2">
            <a:extLst>
              <a:ext uri="{FF2B5EF4-FFF2-40B4-BE49-F238E27FC236}">
                <a16:creationId xmlns:a16="http://schemas.microsoft.com/office/drawing/2014/main" id="{7656D376-F4D6-4AFB-BD12-DAB215B054E7}"/>
              </a:ext>
            </a:extLst>
          </p:cNvPr>
          <p:cNvSpPr txBox="1"/>
          <p:nvPr/>
        </p:nvSpPr>
        <p:spPr>
          <a:xfrm>
            <a:off x="1739289" y="892600"/>
            <a:ext cx="255213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it-IT" sz="2800" dirty="0"/>
              <a:t>Jones</a:t>
            </a:r>
          </a:p>
        </p:txBody>
      </p:sp>
      <p:sp>
        <p:nvSpPr>
          <p:cNvPr id="8" name="CasellaDiTesto 7">
            <a:extLst>
              <a:ext uri="{FF2B5EF4-FFF2-40B4-BE49-F238E27FC236}">
                <a16:creationId xmlns:a16="http://schemas.microsoft.com/office/drawing/2014/main" id="{153BC289-BE37-48CD-81C0-21F5415AA0CB}"/>
              </a:ext>
            </a:extLst>
          </p:cNvPr>
          <p:cNvSpPr txBox="1"/>
          <p:nvPr/>
        </p:nvSpPr>
        <p:spPr>
          <a:xfrm>
            <a:off x="8085500" y="892600"/>
            <a:ext cx="255213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it-IT" sz="2800" dirty="0"/>
              <a:t>Mueller</a:t>
            </a:r>
          </a:p>
        </p:txBody>
      </p:sp>
      <p:sp>
        <p:nvSpPr>
          <p:cNvPr id="4" name="Smile 3">
            <a:extLst>
              <a:ext uri="{FF2B5EF4-FFF2-40B4-BE49-F238E27FC236}">
                <a16:creationId xmlns:a16="http://schemas.microsoft.com/office/drawing/2014/main" id="{3051122E-BA63-47BB-9CD0-B19C3D525BE0}"/>
              </a:ext>
            </a:extLst>
          </p:cNvPr>
          <p:cNvSpPr/>
          <p:nvPr/>
        </p:nvSpPr>
        <p:spPr>
          <a:xfrm>
            <a:off x="5367318" y="4405411"/>
            <a:ext cx="450376" cy="463415"/>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Smile 11">
            <a:extLst>
              <a:ext uri="{FF2B5EF4-FFF2-40B4-BE49-F238E27FC236}">
                <a16:creationId xmlns:a16="http://schemas.microsoft.com/office/drawing/2014/main" id="{61F3AEAE-CF5D-40B3-99F4-966D1588A65D}"/>
              </a:ext>
            </a:extLst>
          </p:cNvPr>
          <p:cNvSpPr/>
          <p:nvPr/>
        </p:nvSpPr>
        <p:spPr>
          <a:xfrm>
            <a:off x="5367318" y="2096069"/>
            <a:ext cx="450376" cy="463415"/>
          </a:xfrm>
          <a:prstGeom prst="smileyFace">
            <a:avLst>
              <a:gd name="adj" fmla="val -4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Smile 12">
            <a:extLst>
              <a:ext uri="{FF2B5EF4-FFF2-40B4-BE49-F238E27FC236}">
                <a16:creationId xmlns:a16="http://schemas.microsoft.com/office/drawing/2014/main" id="{36335A18-F837-48C9-B394-22906FF75AEC}"/>
              </a:ext>
            </a:extLst>
          </p:cNvPr>
          <p:cNvSpPr/>
          <p:nvPr/>
        </p:nvSpPr>
        <p:spPr>
          <a:xfrm>
            <a:off x="6580834" y="2096069"/>
            <a:ext cx="450376" cy="463415"/>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Smile 13">
            <a:extLst>
              <a:ext uri="{FF2B5EF4-FFF2-40B4-BE49-F238E27FC236}">
                <a16:creationId xmlns:a16="http://schemas.microsoft.com/office/drawing/2014/main" id="{3AAD7D3F-C3C9-4A6F-8E53-D2422E692AF9}"/>
              </a:ext>
            </a:extLst>
          </p:cNvPr>
          <p:cNvSpPr/>
          <p:nvPr/>
        </p:nvSpPr>
        <p:spPr>
          <a:xfrm>
            <a:off x="6580834" y="4405411"/>
            <a:ext cx="450376" cy="463415"/>
          </a:xfrm>
          <a:prstGeom prst="smileyFace">
            <a:avLst>
              <a:gd name="adj" fmla="val -4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diritto 5">
            <a:extLst>
              <a:ext uri="{FF2B5EF4-FFF2-40B4-BE49-F238E27FC236}">
                <a16:creationId xmlns:a16="http://schemas.microsoft.com/office/drawing/2014/main" id="{63119DE1-9F03-4301-8BF4-4BC0A6714E34}"/>
              </a:ext>
            </a:extLst>
          </p:cNvPr>
          <p:cNvCxnSpPr>
            <a:cxnSpLocks/>
          </p:cNvCxnSpPr>
          <p:nvPr/>
        </p:nvCxnSpPr>
        <p:spPr>
          <a:xfrm>
            <a:off x="6188459" y="1319855"/>
            <a:ext cx="0" cy="3740477"/>
          </a:xfrm>
          <a:prstGeom prst="line">
            <a:avLst/>
          </a:prstGeom>
        </p:spPr>
        <p:style>
          <a:lnRef idx="1">
            <a:schemeClr val="dk1"/>
          </a:lnRef>
          <a:fillRef idx="0">
            <a:schemeClr val="dk1"/>
          </a:fillRef>
          <a:effectRef idx="0">
            <a:schemeClr val="dk1"/>
          </a:effectRef>
          <a:fontRef idx="minor">
            <a:schemeClr val="tx1"/>
          </a:fontRef>
        </p:style>
      </p:cxnSp>
      <p:cxnSp>
        <p:nvCxnSpPr>
          <p:cNvPr id="15" name="Connettore diritto 14">
            <a:extLst>
              <a:ext uri="{FF2B5EF4-FFF2-40B4-BE49-F238E27FC236}">
                <a16:creationId xmlns:a16="http://schemas.microsoft.com/office/drawing/2014/main" id="{F9F219E3-408F-47A2-B3A7-FA694E068C67}"/>
              </a:ext>
            </a:extLst>
          </p:cNvPr>
          <p:cNvCxnSpPr>
            <a:cxnSpLocks/>
          </p:cNvCxnSpPr>
          <p:nvPr/>
        </p:nvCxnSpPr>
        <p:spPr>
          <a:xfrm>
            <a:off x="458222" y="2854108"/>
            <a:ext cx="11268518" cy="0"/>
          </a:xfrm>
          <a:prstGeom prst="line">
            <a:avLst/>
          </a:prstGeom>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A2487FA6-A424-4F8B-966F-501A96720F0C}"/>
              </a:ext>
            </a:extLst>
          </p:cNvPr>
          <p:cNvSpPr txBox="1"/>
          <p:nvPr/>
        </p:nvSpPr>
        <p:spPr>
          <a:xfrm>
            <a:off x="7557783" y="1725850"/>
            <a:ext cx="4634217" cy="1015663"/>
          </a:xfrm>
          <a:prstGeom prst="rect">
            <a:avLst/>
          </a:prstGeom>
          <a:noFill/>
        </p:spPr>
        <p:txBody>
          <a:bodyPr wrap="square" rtlCol="0">
            <a:spAutoFit/>
          </a:bodyPr>
          <a:lstStyle/>
          <a:p>
            <a:r>
              <a:rPr lang="it-IT" sz="2000" dirty="0"/>
              <a:t>Più comodo e più utilizzato in ambito sperimentale, le intensità luminose sono facilmente osservabili.</a:t>
            </a:r>
          </a:p>
        </p:txBody>
      </p:sp>
      <p:sp>
        <p:nvSpPr>
          <p:cNvPr id="21" name="Smile 20">
            <a:extLst>
              <a:ext uri="{FF2B5EF4-FFF2-40B4-BE49-F238E27FC236}">
                <a16:creationId xmlns:a16="http://schemas.microsoft.com/office/drawing/2014/main" id="{6BA7C394-A327-4A27-B8F1-F821CF347971}"/>
              </a:ext>
            </a:extLst>
          </p:cNvPr>
          <p:cNvSpPr/>
          <p:nvPr/>
        </p:nvSpPr>
        <p:spPr>
          <a:xfrm>
            <a:off x="5367318" y="3258843"/>
            <a:ext cx="450376" cy="463415"/>
          </a:xfrm>
          <a:prstGeom prst="smileyFace">
            <a:avLst>
              <a:gd name="adj" fmla="val -4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Smile 21">
            <a:extLst>
              <a:ext uri="{FF2B5EF4-FFF2-40B4-BE49-F238E27FC236}">
                <a16:creationId xmlns:a16="http://schemas.microsoft.com/office/drawing/2014/main" id="{A44943F0-F5E5-4EBC-BEC2-4A1CBA8A1EB1}"/>
              </a:ext>
            </a:extLst>
          </p:cNvPr>
          <p:cNvSpPr/>
          <p:nvPr/>
        </p:nvSpPr>
        <p:spPr>
          <a:xfrm>
            <a:off x="6580834" y="3258843"/>
            <a:ext cx="450376" cy="463415"/>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3" name="Connettore diritto 22">
            <a:extLst>
              <a:ext uri="{FF2B5EF4-FFF2-40B4-BE49-F238E27FC236}">
                <a16:creationId xmlns:a16="http://schemas.microsoft.com/office/drawing/2014/main" id="{4FD64E76-EDBF-4EF3-82FD-00890E9C04CF}"/>
              </a:ext>
            </a:extLst>
          </p:cNvPr>
          <p:cNvCxnSpPr>
            <a:cxnSpLocks/>
          </p:cNvCxnSpPr>
          <p:nvPr/>
        </p:nvCxnSpPr>
        <p:spPr>
          <a:xfrm>
            <a:off x="458222" y="4126992"/>
            <a:ext cx="11254151" cy="0"/>
          </a:xfrm>
          <a:prstGeom prst="line">
            <a:avLst/>
          </a:prstGeom>
        </p:spPr>
        <p:style>
          <a:lnRef idx="1">
            <a:schemeClr val="dk1"/>
          </a:lnRef>
          <a:fillRef idx="0">
            <a:schemeClr val="dk1"/>
          </a:fillRef>
          <a:effectRef idx="0">
            <a:schemeClr val="dk1"/>
          </a:effectRef>
          <a:fontRef idx="minor">
            <a:schemeClr val="tx1"/>
          </a:fontRef>
        </p:style>
      </p:cxnSp>
      <p:sp>
        <p:nvSpPr>
          <p:cNvPr id="16" name="CasellaDiTesto 15">
            <a:extLst>
              <a:ext uri="{FF2B5EF4-FFF2-40B4-BE49-F238E27FC236}">
                <a16:creationId xmlns:a16="http://schemas.microsoft.com/office/drawing/2014/main" id="{E46E501A-A9A8-4AC3-895B-2FD1321B9ACB}"/>
              </a:ext>
            </a:extLst>
          </p:cNvPr>
          <p:cNvSpPr txBox="1"/>
          <p:nvPr/>
        </p:nvSpPr>
        <p:spPr>
          <a:xfrm>
            <a:off x="7557783" y="4295516"/>
            <a:ext cx="3812639" cy="707886"/>
          </a:xfrm>
          <a:prstGeom prst="rect">
            <a:avLst/>
          </a:prstGeom>
          <a:noFill/>
        </p:spPr>
        <p:txBody>
          <a:bodyPr wrap="square" rtlCol="0">
            <a:spAutoFit/>
          </a:bodyPr>
          <a:lstStyle/>
          <a:p>
            <a:r>
              <a:rPr lang="it-IT" sz="2000" dirty="0"/>
              <a:t>Non permette di effettuare interferenza fra i cammini.</a:t>
            </a:r>
          </a:p>
        </p:txBody>
      </p:sp>
      <p:sp>
        <p:nvSpPr>
          <p:cNvPr id="25" name="CasellaDiTesto 24">
            <a:extLst>
              <a:ext uri="{FF2B5EF4-FFF2-40B4-BE49-F238E27FC236}">
                <a16:creationId xmlns:a16="http://schemas.microsoft.com/office/drawing/2014/main" id="{9330ED5D-9B47-4E0E-8904-191171E4FE68}"/>
              </a:ext>
            </a:extLst>
          </p:cNvPr>
          <p:cNvSpPr txBox="1"/>
          <p:nvPr/>
        </p:nvSpPr>
        <p:spPr>
          <a:xfrm>
            <a:off x="610090" y="4295516"/>
            <a:ext cx="4516722" cy="707886"/>
          </a:xfrm>
          <a:prstGeom prst="rect">
            <a:avLst/>
          </a:prstGeom>
          <a:noFill/>
        </p:spPr>
        <p:txBody>
          <a:bodyPr wrap="square" rtlCol="0">
            <a:spAutoFit/>
          </a:bodyPr>
          <a:lstStyle/>
          <a:p>
            <a:r>
              <a:rPr lang="it-IT" sz="2000" dirty="0"/>
              <a:t>Permette di effettuare interferenza fra i cammini, perché tiene traccia della fase.</a:t>
            </a:r>
          </a:p>
        </p:txBody>
      </p:sp>
      <p:sp>
        <p:nvSpPr>
          <p:cNvPr id="26" name="CasellaDiTesto 25">
            <a:extLst>
              <a:ext uri="{FF2B5EF4-FFF2-40B4-BE49-F238E27FC236}">
                <a16:creationId xmlns:a16="http://schemas.microsoft.com/office/drawing/2014/main" id="{A6F0077C-F1FB-4732-8171-147EC05A9959}"/>
              </a:ext>
            </a:extLst>
          </p:cNvPr>
          <p:cNvSpPr txBox="1"/>
          <p:nvPr/>
        </p:nvSpPr>
        <p:spPr>
          <a:xfrm>
            <a:off x="610090" y="2998169"/>
            <a:ext cx="4516722" cy="1015663"/>
          </a:xfrm>
          <a:prstGeom prst="rect">
            <a:avLst/>
          </a:prstGeom>
          <a:noFill/>
        </p:spPr>
        <p:txBody>
          <a:bodyPr wrap="square" rtlCol="0">
            <a:spAutoFit/>
          </a:bodyPr>
          <a:lstStyle/>
          <a:p>
            <a:r>
              <a:rPr lang="it-IT" sz="2000" dirty="0"/>
              <a:t>Non permette di descrivere luce non polarizzata, in cui il comportamento dei campi è stocastico.</a:t>
            </a:r>
          </a:p>
        </p:txBody>
      </p:sp>
      <p:sp>
        <p:nvSpPr>
          <p:cNvPr id="27" name="CasellaDiTesto 26">
            <a:extLst>
              <a:ext uri="{FF2B5EF4-FFF2-40B4-BE49-F238E27FC236}">
                <a16:creationId xmlns:a16="http://schemas.microsoft.com/office/drawing/2014/main" id="{D9ABB96A-8FD4-4F3B-B7A4-AAD213C5EC71}"/>
              </a:ext>
            </a:extLst>
          </p:cNvPr>
          <p:cNvSpPr txBox="1"/>
          <p:nvPr/>
        </p:nvSpPr>
        <p:spPr>
          <a:xfrm>
            <a:off x="605722" y="1723404"/>
            <a:ext cx="4634217" cy="707886"/>
          </a:xfrm>
          <a:prstGeom prst="rect">
            <a:avLst/>
          </a:prstGeom>
          <a:noFill/>
        </p:spPr>
        <p:txBody>
          <a:bodyPr wrap="square" rtlCol="0">
            <a:spAutoFit/>
          </a:bodyPr>
          <a:lstStyle/>
          <a:p>
            <a:r>
              <a:rPr lang="it-IT" sz="2000" dirty="0"/>
              <a:t>Utilizza grandezze complesse, più scomodo per un confronto con gli esperimenti.</a:t>
            </a:r>
          </a:p>
        </p:txBody>
      </p:sp>
      <p:sp>
        <p:nvSpPr>
          <p:cNvPr id="2" name="Rettangolo 1">
            <a:extLst>
              <a:ext uri="{FF2B5EF4-FFF2-40B4-BE49-F238E27FC236}">
                <a16:creationId xmlns:a16="http://schemas.microsoft.com/office/drawing/2014/main" id="{C641C653-1E46-4CB0-9618-669B04CBC901}"/>
              </a:ext>
            </a:extLst>
          </p:cNvPr>
          <p:cNvSpPr/>
          <p:nvPr/>
        </p:nvSpPr>
        <p:spPr>
          <a:xfrm>
            <a:off x="458222" y="4195025"/>
            <a:ext cx="5596033" cy="931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asellaDiTesto 28">
            <a:extLst>
              <a:ext uri="{FF2B5EF4-FFF2-40B4-BE49-F238E27FC236}">
                <a16:creationId xmlns:a16="http://schemas.microsoft.com/office/drawing/2014/main" id="{843262CB-8EE8-43B8-80C6-06CC6CA905C9}"/>
              </a:ext>
            </a:extLst>
          </p:cNvPr>
          <p:cNvSpPr txBox="1"/>
          <p:nvPr/>
        </p:nvSpPr>
        <p:spPr>
          <a:xfrm>
            <a:off x="7557783" y="2982719"/>
            <a:ext cx="4534409" cy="1015663"/>
          </a:xfrm>
          <a:prstGeom prst="rect">
            <a:avLst/>
          </a:prstGeom>
          <a:noFill/>
        </p:spPr>
        <p:txBody>
          <a:bodyPr wrap="square" rtlCol="0">
            <a:spAutoFit/>
          </a:bodyPr>
          <a:lstStyle/>
          <a:p>
            <a:r>
              <a:rPr lang="it-IT" sz="2000" dirty="0"/>
              <a:t>Permette di descrivere più sistemi rispetto a Jones, in particolare i mezzi depolarizzanti.</a:t>
            </a:r>
          </a:p>
        </p:txBody>
      </p:sp>
      <p:sp>
        <p:nvSpPr>
          <p:cNvPr id="5" name="CasellaDiTesto 4">
            <a:extLst>
              <a:ext uri="{FF2B5EF4-FFF2-40B4-BE49-F238E27FC236}">
                <a16:creationId xmlns:a16="http://schemas.microsoft.com/office/drawing/2014/main" id="{FA993CD0-C2B3-450D-B974-63AF56D2C776}"/>
              </a:ext>
            </a:extLst>
          </p:cNvPr>
          <p:cNvSpPr txBox="1"/>
          <p:nvPr/>
        </p:nvSpPr>
        <p:spPr>
          <a:xfrm>
            <a:off x="5588401" y="5276857"/>
            <a:ext cx="6503791" cy="584775"/>
          </a:xfrm>
          <a:prstGeom prst="rect">
            <a:avLst/>
          </a:prstGeom>
          <a:noFill/>
        </p:spPr>
        <p:txBody>
          <a:bodyPr wrap="square" rtlCol="0">
            <a:spAutoFit/>
          </a:bodyPr>
          <a:lstStyle/>
          <a:p>
            <a:r>
              <a:rPr lang="it-IT" sz="1600" dirty="0"/>
              <a:t>K. Kim et al., «</a:t>
            </a:r>
            <a:r>
              <a:rPr lang="it-IT" sz="1600" dirty="0" err="1"/>
              <a:t>Relationship</a:t>
            </a:r>
            <a:r>
              <a:rPr lang="it-IT" sz="1600" dirty="0"/>
              <a:t> </a:t>
            </a:r>
            <a:r>
              <a:rPr lang="it-IT" sz="1600" dirty="0" err="1"/>
              <a:t>between</a:t>
            </a:r>
            <a:r>
              <a:rPr lang="it-IT" sz="1600" dirty="0"/>
              <a:t> Jones and Mueller </a:t>
            </a:r>
            <a:r>
              <a:rPr lang="it-IT" sz="1600" dirty="0" err="1"/>
              <a:t>matrices</a:t>
            </a:r>
            <a:r>
              <a:rPr lang="it-IT" sz="1600" dirty="0"/>
              <a:t> for random media» Journal of the Optical Society of America, </a:t>
            </a:r>
            <a:r>
              <a:rPr lang="it-IT" sz="1600" dirty="0" err="1"/>
              <a:t>vol</a:t>
            </a:r>
            <a:r>
              <a:rPr lang="it-IT" sz="1600" dirty="0"/>
              <a:t> 4 </a:t>
            </a:r>
            <a:r>
              <a:rPr lang="it-IT" sz="1600" dirty="0" err="1"/>
              <a:t>number</a:t>
            </a:r>
            <a:r>
              <a:rPr lang="it-IT" sz="1600" dirty="0"/>
              <a:t> 3, 1987.</a:t>
            </a:r>
          </a:p>
        </p:txBody>
      </p:sp>
    </p:spTree>
    <p:extLst>
      <p:ext uri="{BB962C8B-B14F-4D97-AF65-F5344CB8AC3E}">
        <p14:creationId xmlns:p14="http://schemas.microsoft.com/office/powerpoint/2010/main" val="463920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Jones </a:t>
            </a:r>
            <a:r>
              <a:rPr lang="it-IT" sz="3200" b="1" dirty="0" err="1"/>
              <a:t>calculus</a:t>
            </a:r>
            <a:r>
              <a:rPr lang="it-IT" sz="3200" b="1" dirty="0"/>
              <a:t>: generatori delle matrici di Jones</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 name="CasellaDiTesto 2">
            <a:extLst>
              <a:ext uri="{FF2B5EF4-FFF2-40B4-BE49-F238E27FC236}">
                <a16:creationId xmlns:a16="http://schemas.microsoft.com/office/drawing/2014/main" id="{A57DEBC1-6C62-440D-A4F3-4FD8AEC97FD5}"/>
              </a:ext>
            </a:extLst>
          </p:cNvPr>
          <p:cNvSpPr txBox="1"/>
          <p:nvPr/>
        </p:nvSpPr>
        <p:spPr>
          <a:xfrm>
            <a:off x="191069" y="887104"/>
            <a:ext cx="10918209" cy="523220"/>
          </a:xfrm>
          <a:prstGeom prst="rect">
            <a:avLst/>
          </a:prstGeom>
          <a:noFill/>
        </p:spPr>
        <p:txBody>
          <a:bodyPr wrap="square" rtlCol="0">
            <a:spAutoFit/>
          </a:bodyPr>
          <a:lstStyle/>
          <a:p>
            <a:r>
              <a:rPr lang="it-IT" sz="2800" dirty="0"/>
              <a:t>Le matrici di Jones che descrivono il nostro sistema:</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4E7712B9-F5D5-4039-8BB5-44B65387ACBC}"/>
                  </a:ext>
                </a:extLst>
              </p:cNvPr>
              <p:cNvSpPr txBox="1"/>
              <p:nvPr/>
            </p:nvSpPr>
            <p:spPr>
              <a:xfrm>
                <a:off x="980402" y="4698192"/>
                <a:ext cx="1684244" cy="7457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600" i="1" smtClean="0">
                              <a:latin typeface="Cambria Math" panose="02040503050406030204" pitchFamily="18" charset="0"/>
                            </a:rPr>
                          </m:ctrlPr>
                        </m:dPr>
                        <m:e>
                          <m:m>
                            <m:mPr>
                              <m:mcs>
                                <m:mc>
                                  <m:mcPr>
                                    <m:count m:val="2"/>
                                    <m:mcJc m:val="center"/>
                                  </m:mcPr>
                                </m:mc>
                              </m:mcs>
                              <m:ctrlPr>
                                <a:rPr lang="it-IT" sz="2600" i="1" smtClean="0">
                                  <a:latin typeface="Cambria Math" panose="02040503050406030204" pitchFamily="18" charset="0"/>
                                </a:rPr>
                              </m:ctrlPr>
                            </m:mPr>
                            <m:mr>
                              <m:e>
                                <m:sSup>
                                  <m:sSupPr>
                                    <m:ctrlPr>
                                      <a:rPr lang="it-IT" sz="2600" b="0" i="1" smtClean="0">
                                        <a:latin typeface="Cambria Math" panose="02040503050406030204" pitchFamily="18" charset="0"/>
                                      </a:rPr>
                                    </m:ctrlPr>
                                  </m:sSupPr>
                                  <m:e>
                                    <m:r>
                                      <m:rPr>
                                        <m:brk m:alnAt="7"/>
                                      </m:rPr>
                                      <a:rPr lang="it-IT" sz="2600" b="0" i="1" smtClean="0">
                                        <a:latin typeface="Cambria Math" panose="02040503050406030204" pitchFamily="18" charset="0"/>
                                      </a:rPr>
                                      <m:t>𝑒</m:t>
                                    </m:r>
                                  </m:e>
                                  <m:sup>
                                    <m:r>
                                      <m:rPr>
                                        <m:brk m:alnAt="7"/>
                                      </m:rPr>
                                      <a:rPr lang="it-IT" sz="2600" b="0" i="1" smtClean="0">
                                        <a:latin typeface="Cambria Math" panose="02040503050406030204" pitchFamily="18" charset="0"/>
                                      </a:rPr>
                                      <m:t>𝑖</m:t>
                                    </m:r>
                                    <m:r>
                                      <a:rPr lang="it-IT" sz="2600" b="0" i="1" smtClean="0">
                                        <a:latin typeface="Cambria Math" panose="02040503050406030204" pitchFamily="18" charset="0"/>
                                      </a:rPr>
                                      <m:t>𝜙</m:t>
                                    </m:r>
                                  </m:sup>
                                </m:sSup>
                              </m:e>
                              <m:e>
                                <m:r>
                                  <a:rPr lang="it-IT" sz="2600" b="0" i="1" smtClean="0">
                                    <a:latin typeface="Cambria Math" panose="02040503050406030204" pitchFamily="18" charset="0"/>
                                  </a:rPr>
                                  <m:t>0</m:t>
                                </m:r>
                              </m:e>
                            </m:mr>
                            <m:mr>
                              <m:e>
                                <m:r>
                                  <a:rPr lang="it-IT" sz="2600" b="0" i="1" smtClean="0">
                                    <a:latin typeface="Cambria Math" panose="02040503050406030204" pitchFamily="18" charset="0"/>
                                  </a:rPr>
                                  <m:t>0</m:t>
                                </m:r>
                              </m:e>
                              <m:e>
                                <m:sSup>
                                  <m:sSupPr>
                                    <m:ctrlPr>
                                      <a:rPr lang="it-IT" sz="2600" i="1">
                                        <a:latin typeface="Cambria Math" panose="02040503050406030204" pitchFamily="18" charset="0"/>
                                      </a:rPr>
                                    </m:ctrlPr>
                                  </m:sSupPr>
                                  <m:e>
                                    <m:r>
                                      <m:rPr>
                                        <m:brk m:alnAt="7"/>
                                      </m:rPr>
                                      <a:rPr lang="it-IT" sz="2600" i="1">
                                        <a:latin typeface="Cambria Math" panose="02040503050406030204" pitchFamily="18" charset="0"/>
                                      </a:rPr>
                                      <m:t>𝑒</m:t>
                                    </m:r>
                                  </m:e>
                                  <m:sup>
                                    <m:r>
                                      <m:rPr>
                                        <m:brk m:alnAt="7"/>
                                      </m:rPr>
                                      <a:rPr lang="it-IT" sz="2600" i="1">
                                        <a:latin typeface="Cambria Math" panose="02040503050406030204" pitchFamily="18" charset="0"/>
                                      </a:rPr>
                                      <m:t>𝑖</m:t>
                                    </m:r>
                                    <m:r>
                                      <a:rPr lang="it-IT" sz="2600" i="1">
                                        <a:latin typeface="Cambria Math" panose="02040503050406030204" pitchFamily="18" charset="0"/>
                                      </a:rPr>
                                      <m:t>𝜙</m:t>
                                    </m:r>
                                  </m:sup>
                                </m:sSup>
                              </m:e>
                            </m:mr>
                          </m:m>
                        </m:e>
                      </m:d>
                    </m:oMath>
                  </m:oMathPara>
                </a14:m>
                <a:endParaRPr lang="it-IT" sz="2600" dirty="0"/>
              </a:p>
            </p:txBody>
          </p:sp>
        </mc:Choice>
        <mc:Fallback xmlns="">
          <p:sp>
            <p:nvSpPr>
              <p:cNvPr id="2" name="CasellaDiTesto 1">
                <a:extLst>
                  <a:ext uri="{FF2B5EF4-FFF2-40B4-BE49-F238E27FC236}">
                    <a16:creationId xmlns:a16="http://schemas.microsoft.com/office/drawing/2014/main" id="{4E7712B9-F5D5-4039-8BB5-44B65387ACBC}"/>
                  </a:ext>
                </a:extLst>
              </p:cNvPr>
              <p:cNvSpPr txBox="1">
                <a:spLocks noRot="1" noChangeAspect="1" noMove="1" noResize="1" noEditPoints="1" noAdjustHandles="1" noChangeArrowheads="1" noChangeShapeType="1" noTextEdit="1"/>
              </p:cNvSpPr>
              <p:nvPr/>
            </p:nvSpPr>
            <p:spPr>
              <a:xfrm>
                <a:off x="980402" y="4698192"/>
                <a:ext cx="1684244" cy="745717"/>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5EBBC835-F8C6-426C-BD22-8FC939044AED}"/>
                  </a:ext>
                </a:extLst>
              </p:cNvPr>
              <p:cNvSpPr txBox="1"/>
              <p:nvPr/>
            </p:nvSpPr>
            <p:spPr>
              <a:xfrm>
                <a:off x="827893" y="2995290"/>
                <a:ext cx="1989263" cy="81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600" b="0" i="1" smtClean="0">
                          <a:latin typeface="Cambria Math" panose="02040503050406030204" pitchFamily="18" charset="0"/>
                        </a:rPr>
                        <m:t>𝜙</m:t>
                      </m:r>
                      <m:r>
                        <a:rPr lang="it-IT" sz="2600" b="0" i="1" smtClean="0">
                          <a:latin typeface="Cambria Math" panose="02040503050406030204" pitchFamily="18" charset="0"/>
                        </a:rPr>
                        <m:t>=</m:t>
                      </m:r>
                      <m:f>
                        <m:fPr>
                          <m:ctrlPr>
                            <a:rPr lang="it-IT" sz="2600" b="0" i="1" smtClean="0">
                              <a:latin typeface="Cambria Math" panose="02040503050406030204" pitchFamily="18" charset="0"/>
                            </a:rPr>
                          </m:ctrlPr>
                        </m:fPr>
                        <m:num>
                          <m:r>
                            <a:rPr lang="it-IT" sz="2600" i="1">
                              <a:latin typeface="Cambria Math" panose="02040503050406030204" pitchFamily="18" charset="0"/>
                            </a:rPr>
                            <m:t>𝜔</m:t>
                          </m:r>
                        </m:num>
                        <m:den>
                          <m:r>
                            <a:rPr lang="it-IT" sz="2600" b="0" i="1" smtClean="0">
                              <a:latin typeface="Cambria Math" panose="02040503050406030204" pitchFamily="18" charset="0"/>
                            </a:rPr>
                            <m:t>𝑐</m:t>
                          </m:r>
                        </m:den>
                      </m:f>
                      <m:f>
                        <m:fPr>
                          <m:ctrlPr>
                            <a:rPr lang="it-IT" sz="2600" b="0" i="1" smtClean="0">
                              <a:latin typeface="Cambria Math" panose="02040503050406030204" pitchFamily="18" charset="0"/>
                            </a:rPr>
                          </m:ctrlPr>
                        </m:fPr>
                        <m:num>
                          <m:r>
                            <a:rPr lang="it-IT" sz="2600" i="1">
                              <a:latin typeface="Cambria Math" panose="02040503050406030204" pitchFamily="18" charset="0"/>
                            </a:rPr>
                            <m:t>𝑛</m:t>
                          </m:r>
                          <m:r>
                            <a:rPr lang="it-IT" sz="2600" b="0" i="1" smtClean="0">
                              <a:latin typeface="Cambria Math" panose="02040503050406030204" pitchFamily="18" charset="0"/>
                            </a:rPr>
                            <m:t>𝑙</m:t>
                          </m:r>
                        </m:num>
                        <m:den>
                          <m:func>
                            <m:funcPr>
                              <m:ctrlPr>
                                <a:rPr lang="it-IT" sz="2600" b="0" i="1" smtClean="0">
                                  <a:latin typeface="Cambria Math" panose="02040503050406030204" pitchFamily="18" charset="0"/>
                                </a:rPr>
                              </m:ctrlPr>
                            </m:funcPr>
                            <m:fName>
                              <m:r>
                                <m:rPr>
                                  <m:sty m:val="p"/>
                                </m:rPr>
                                <a:rPr lang="it-IT" sz="2600" b="0" i="0" smtClean="0">
                                  <a:latin typeface="Cambria Math" panose="02040503050406030204" pitchFamily="18" charset="0"/>
                                </a:rPr>
                                <m:t>cos</m:t>
                              </m:r>
                            </m:fName>
                            <m:e>
                              <m:d>
                                <m:dPr>
                                  <m:ctrlPr>
                                    <a:rPr lang="it-IT" sz="2600" b="0" i="1" smtClean="0">
                                      <a:latin typeface="Cambria Math" panose="02040503050406030204" pitchFamily="18" charset="0"/>
                                    </a:rPr>
                                  </m:ctrlPr>
                                </m:dPr>
                                <m:e>
                                  <m:r>
                                    <a:rPr lang="it-IT" sz="2600" b="0" i="1" smtClean="0">
                                      <a:latin typeface="Cambria Math" panose="02040503050406030204" pitchFamily="18" charset="0"/>
                                    </a:rPr>
                                    <m:t>𝜃</m:t>
                                  </m:r>
                                </m:e>
                              </m:d>
                            </m:e>
                          </m:func>
                        </m:den>
                      </m:f>
                    </m:oMath>
                  </m:oMathPara>
                </a14:m>
                <a:endParaRPr lang="it-IT" sz="2600" b="0" dirty="0"/>
              </a:p>
            </p:txBody>
          </p:sp>
        </mc:Choice>
        <mc:Fallback xmlns="">
          <p:sp>
            <p:nvSpPr>
              <p:cNvPr id="4" name="CasellaDiTesto 3">
                <a:extLst>
                  <a:ext uri="{FF2B5EF4-FFF2-40B4-BE49-F238E27FC236}">
                    <a16:creationId xmlns:a16="http://schemas.microsoft.com/office/drawing/2014/main" id="{5EBBC835-F8C6-426C-BD22-8FC939044AED}"/>
                  </a:ext>
                </a:extLst>
              </p:cNvPr>
              <p:cNvSpPr txBox="1">
                <a:spLocks noRot="1" noChangeAspect="1" noMove="1" noResize="1" noEditPoints="1" noAdjustHandles="1" noChangeArrowheads="1" noChangeShapeType="1" noTextEdit="1"/>
              </p:cNvSpPr>
              <p:nvPr/>
            </p:nvSpPr>
            <p:spPr>
              <a:xfrm>
                <a:off x="827893" y="2995290"/>
                <a:ext cx="1989263" cy="816377"/>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BBED141C-FEB0-4445-B2CB-61D6B26CE7A5}"/>
                  </a:ext>
                </a:extLst>
              </p:cNvPr>
              <p:cNvSpPr txBox="1"/>
              <p:nvPr/>
            </p:nvSpPr>
            <p:spPr>
              <a:xfrm>
                <a:off x="5018756" y="4726763"/>
                <a:ext cx="1298048" cy="789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600" i="1" smtClean="0">
                              <a:latin typeface="Cambria Math" panose="02040503050406030204" pitchFamily="18" charset="0"/>
                            </a:rPr>
                          </m:ctrlPr>
                        </m:dPr>
                        <m:e>
                          <m:m>
                            <m:mPr>
                              <m:mcs>
                                <m:mc>
                                  <m:mcPr>
                                    <m:count m:val="2"/>
                                    <m:mcJc m:val="center"/>
                                  </m:mcPr>
                                </m:mc>
                              </m:mcs>
                              <m:ctrlPr>
                                <a:rPr lang="it-IT" sz="2600" i="1" smtClean="0">
                                  <a:latin typeface="Cambria Math" panose="02040503050406030204" pitchFamily="18" charset="0"/>
                                </a:rPr>
                              </m:ctrlPr>
                            </m:mPr>
                            <m:mr>
                              <m:e>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𝑡</m:t>
                                    </m:r>
                                  </m:e>
                                  <m:sub>
                                    <m:r>
                                      <a:rPr lang="it-IT" sz="2600" b="0" i="1" smtClean="0">
                                        <a:latin typeface="Cambria Math" panose="02040503050406030204" pitchFamily="18" charset="0"/>
                                      </a:rPr>
                                      <m:t>𝑠</m:t>
                                    </m:r>
                                  </m:sub>
                                </m:sSub>
                              </m:e>
                              <m:e>
                                <m:r>
                                  <a:rPr lang="it-IT" sz="2600" b="0" i="1" smtClean="0">
                                    <a:latin typeface="Cambria Math" panose="02040503050406030204" pitchFamily="18" charset="0"/>
                                  </a:rPr>
                                  <m:t>0</m:t>
                                </m:r>
                              </m:e>
                            </m:mr>
                            <m:mr>
                              <m:e>
                                <m:r>
                                  <a:rPr lang="it-IT" sz="2600" b="0" i="1" smtClean="0">
                                    <a:latin typeface="Cambria Math" panose="02040503050406030204" pitchFamily="18" charset="0"/>
                                  </a:rPr>
                                  <m:t>0</m:t>
                                </m:r>
                              </m:e>
                              <m:e>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𝑡</m:t>
                                    </m:r>
                                  </m:e>
                                  <m:sub>
                                    <m:r>
                                      <a:rPr lang="it-IT" sz="2600" b="0" i="1" smtClean="0">
                                        <a:latin typeface="Cambria Math" panose="02040503050406030204" pitchFamily="18" charset="0"/>
                                      </a:rPr>
                                      <m:t>𝑝</m:t>
                                    </m:r>
                                  </m:sub>
                                </m:sSub>
                              </m:e>
                            </m:mr>
                          </m:m>
                        </m:e>
                      </m:d>
                    </m:oMath>
                  </m:oMathPara>
                </a14:m>
                <a:endParaRPr lang="it-IT" sz="2600" dirty="0"/>
              </a:p>
            </p:txBody>
          </p:sp>
        </mc:Choice>
        <mc:Fallback xmlns="">
          <p:sp>
            <p:nvSpPr>
              <p:cNvPr id="12" name="CasellaDiTesto 11">
                <a:extLst>
                  <a:ext uri="{FF2B5EF4-FFF2-40B4-BE49-F238E27FC236}">
                    <a16:creationId xmlns:a16="http://schemas.microsoft.com/office/drawing/2014/main" id="{BBED141C-FEB0-4445-B2CB-61D6B26CE7A5}"/>
                  </a:ext>
                </a:extLst>
              </p:cNvPr>
              <p:cNvSpPr txBox="1">
                <a:spLocks noRot="1" noChangeAspect="1" noMove="1" noResize="1" noEditPoints="1" noAdjustHandles="1" noChangeArrowheads="1" noChangeShapeType="1" noTextEdit="1"/>
              </p:cNvSpPr>
              <p:nvPr/>
            </p:nvSpPr>
            <p:spPr>
              <a:xfrm>
                <a:off x="5018756" y="4726763"/>
                <a:ext cx="1298048" cy="789190"/>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688A08EA-C56C-4987-814F-288FCA1B062B}"/>
                  </a:ext>
                </a:extLst>
              </p:cNvPr>
              <p:cNvSpPr txBox="1"/>
              <p:nvPr/>
            </p:nvSpPr>
            <p:spPr>
              <a:xfrm>
                <a:off x="9017693" y="4654719"/>
                <a:ext cx="1251625" cy="789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600" i="1" smtClean="0">
                              <a:latin typeface="Cambria Math" panose="02040503050406030204" pitchFamily="18" charset="0"/>
                            </a:rPr>
                          </m:ctrlPr>
                        </m:dPr>
                        <m:e>
                          <m:m>
                            <m:mPr>
                              <m:mcs>
                                <m:mc>
                                  <m:mcPr>
                                    <m:count m:val="2"/>
                                    <m:mcJc m:val="center"/>
                                  </m:mcPr>
                                </m:mc>
                              </m:mcs>
                              <m:ctrlPr>
                                <a:rPr lang="it-IT" sz="2600" i="1" smtClean="0">
                                  <a:latin typeface="Cambria Math" panose="02040503050406030204" pitchFamily="18" charset="0"/>
                                </a:rPr>
                              </m:ctrlPr>
                            </m:mPr>
                            <m:mr>
                              <m:e>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𝑟</m:t>
                                    </m:r>
                                  </m:e>
                                  <m:sub>
                                    <m:r>
                                      <a:rPr lang="it-IT" sz="2600" b="0" i="1" smtClean="0">
                                        <a:latin typeface="Cambria Math" panose="02040503050406030204" pitchFamily="18" charset="0"/>
                                      </a:rPr>
                                      <m:t>𝑠</m:t>
                                    </m:r>
                                  </m:sub>
                                </m:sSub>
                              </m:e>
                              <m:e>
                                <m:r>
                                  <a:rPr lang="it-IT" sz="2600" b="0" i="1" smtClean="0">
                                    <a:latin typeface="Cambria Math" panose="02040503050406030204" pitchFamily="18" charset="0"/>
                                  </a:rPr>
                                  <m:t>0</m:t>
                                </m:r>
                              </m:e>
                            </m:mr>
                            <m:mr>
                              <m:e>
                                <m:r>
                                  <a:rPr lang="it-IT" sz="2600" b="0" i="1" smtClean="0">
                                    <a:latin typeface="Cambria Math" panose="02040503050406030204" pitchFamily="18" charset="0"/>
                                  </a:rPr>
                                  <m:t>0</m:t>
                                </m:r>
                              </m:e>
                              <m:e>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𝑟</m:t>
                                    </m:r>
                                  </m:e>
                                  <m:sub>
                                    <m:r>
                                      <a:rPr lang="it-IT" sz="2600" b="0" i="1" smtClean="0">
                                        <a:latin typeface="Cambria Math" panose="02040503050406030204" pitchFamily="18" charset="0"/>
                                      </a:rPr>
                                      <m:t>𝑝</m:t>
                                    </m:r>
                                  </m:sub>
                                </m:sSub>
                              </m:e>
                            </m:mr>
                          </m:m>
                        </m:e>
                      </m:d>
                    </m:oMath>
                  </m:oMathPara>
                </a14:m>
                <a:endParaRPr lang="it-IT" sz="2600" dirty="0"/>
              </a:p>
            </p:txBody>
          </p:sp>
        </mc:Choice>
        <mc:Fallback xmlns="">
          <p:sp>
            <p:nvSpPr>
              <p:cNvPr id="13" name="CasellaDiTesto 12">
                <a:extLst>
                  <a:ext uri="{FF2B5EF4-FFF2-40B4-BE49-F238E27FC236}">
                    <a16:creationId xmlns:a16="http://schemas.microsoft.com/office/drawing/2014/main" id="{688A08EA-C56C-4987-814F-288FCA1B062B}"/>
                  </a:ext>
                </a:extLst>
              </p:cNvPr>
              <p:cNvSpPr txBox="1">
                <a:spLocks noRot="1" noChangeAspect="1" noMove="1" noResize="1" noEditPoints="1" noAdjustHandles="1" noChangeArrowheads="1" noChangeShapeType="1" noTextEdit="1"/>
              </p:cNvSpPr>
              <p:nvPr/>
            </p:nvSpPr>
            <p:spPr>
              <a:xfrm>
                <a:off x="9017693" y="4654719"/>
                <a:ext cx="1251625" cy="789190"/>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1BBE9415-063D-48C1-894B-3C1EFD435923}"/>
                  </a:ext>
                </a:extLst>
              </p:cNvPr>
              <p:cNvSpPr/>
              <p:nvPr/>
            </p:nvSpPr>
            <p:spPr>
              <a:xfrm>
                <a:off x="7643600" y="2353639"/>
                <a:ext cx="4073616" cy="939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𝑟</m:t>
                          </m:r>
                        </m:e>
                        <m:sub>
                          <m:r>
                            <a:rPr lang="it-IT" sz="2600" b="0" i="1" smtClean="0">
                              <a:latin typeface="Cambria Math" panose="02040503050406030204" pitchFamily="18" charset="0"/>
                            </a:rPr>
                            <m:t>𝑠</m:t>
                          </m:r>
                        </m:sub>
                      </m:sSub>
                      <m:r>
                        <a:rPr lang="it-IT" sz="2600" b="0" i="1" smtClean="0">
                          <a:latin typeface="Cambria Math" panose="02040503050406030204" pitchFamily="18" charset="0"/>
                        </a:rPr>
                        <m:t>=</m:t>
                      </m:r>
                      <m:f>
                        <m:fPr>
                          <m:ctrlPr>
                            <a:rPr lang="it-IT" sz="2600" b="0" i="1" smtClean="0">
                              <a:latin typeface="Cambria Math" panose="02040503050406030204" pitchFamily="18" charset="0"/>
                            </a:rPr>
                          </m:ctrlPr>
                        </m:fPr>
                        <m:num>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𝑛</m:t>
                              </m:r>
                            </m:e>
                            <m:sub>
                              <m:r>
                                <a:rPr lang="it-IT" sz="2600" b="0" i="1" smtClean="0">
                                  <a:latin typeface="Cambria Math" panose="02040503050406030204" pitchFamily="18" charset="0"/>
                                </a:rPr>
                                <m:t>𝑖</m:t>
                              </m:r>
                            </m:sub>
                          </m:sSub>
                          <m:func>
                            <m:funcPr>
                              <m:ctrlPr>
                                <a:rPr lang="it-IT" sz="2600" b="0" i="1" smtClean="0">
                                  <a:latin typeface="Cambria Math" panose="02040503050406030204" pitchFamily="18" charset="0"/>
                                </a:rPr>
                              </m:ctrlPr>
                            </m:funcPr>
                            <m:fName>
                              <m:r>
                                <m:rPr>
                                  <m:sty m:val="p"/>
                                </m:rPr>
                                <a:rPr lang="it-IT" sz="2600" b="0" i="0" smtClean="0">
                                  <a:latin typeface="Cambria Math" panose="02040503050406030204" pitchFamily="18" charset="0"/>
                                </a:rPr>
                                <m:t>cos</m:t>
                              </m:r>
                            </m:fName>
                            <m:e>
                              <m:d>
                                <m:dPr>
                                  <m:ctrlPr>
                                    <a:rPr lang="it-IT" sz="2600" b="0" i="1" smtClean="0">
                                      <a:latin typeface="Cambria Math" panose="02040503050406030204" pitchFamily="18" charset="0"/>
                                    </a:rPr>
                                  </m:ctrlPr>
                                </m:dPr>
                                <m:e>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𝜃</m:t>
                                      </m:r>
                                    </m:e>
                                    <m:sub>
                                      <m:r>
                                        <a:rPr lang="it-IT" sz="2600" b="0" i="1" smtClean="0">
                                          <a:latin typeface="Cambria Math" panose="02040503050406030204" pitchFamily="18" charset="0"/>
                                        </a:rPr>
                                        <m:t>𝑖</m:t>
                                      </m:r>
                                    </m:sub>
                                  </m:sSub>
                                </m:e>
                              </m:d>
                            </m:e>
                          </m:func>
                          <m:r>
                            <a:rPr lang="it-IT" sz="2600" b="0" i="1" smtClean="0">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b="0" i="1" smtClean="0">
                                  <a:latin typeface="Cambria Math" panose="02040503050406030204" pitchFamily="18" charset="0"/>
                                </a:rPr>
                                <m:t>𝑡</m:t>
                              </m:r>
                            </m:sub>
                          </m:sSub>
                          <m:r>
                            <m:rPr>
                              <m:sty m:val="p"/>
                            </m:rPr>
                            <a:rPr lang="it-IT" sz="2600">
                              <a:latin typeface="Cambria Math" panose="02040503050406030204" pitchFamily="18" charset="0"/>
                            </a:rPr>
                            <m:t>cos</m:t>
                          </m:r>
                          <m:r>
                            <a:rPr lang="it-IT" sz="2600" i="1">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b="0" i="1" smtClean="0">
                                  <a:latin typeface="Cambria Math" panose="02040503050406030204" pitchFamily="18" charset="0"/>
                                </a:rPr>
                                <m:t>𝑡</m:t>
                              </m:r>
                            </m:sub>
                          </m:sSub>
                          <m:r>
                            <a:rPr lang="it-IT" sz="2600" b="0" i="1" smtClean="0">
                              <a:latin typeface="Cambria Math" panose="02040503050406030204" pitchFamily="18" charset="0"/>
                            </a:rPr>
                            <m:t>)</m:t>
                          </m:r>
                        </m:num>
                        <m:den>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i="1">
                                  <a:latin typeface="Cambria Math" panose="02040503050406030204" pitchFamily="18" charset="0"/>
                                </a:rPr>
                                <m:t>𝑖</m:t>
                              </m:r>
                            </m:sub>
                          </m:sSub>
                          <m:func>
                            <m:funcPr>
                              <m:ctrlPr>
                                <a:rPr lang="it-IT" sz="2600" i="1">
                                  <a:latin typeface="Cambria Math" panose="02040503050406030204" pitchFamily="18" charset="0"/>
                                </a:rPr>
                              </m:ctrlPr>
                            </m:funcPr>
                            <m:fName>
                              <m:r>
                                <m:rPr>
                                  <m:sty m:val="p"/>
                                </m:rPr>
                                <a:rPr lang="it-IT" sz="2600">
                                  <a:latin typeface="Cambria Math" panose="02040503050406030204" pitchFamily="18" charset="0"/>
                                </a:rPr>
                                <m:t>cos</m:t>
                              </m:r>
                            </m:fName>
                            <m:e>
                              <m:d>
                                <m:dPr>
                                  <m:ctrlPr>
                                    <a:rPr lang="it-IT" sz="2600" i="1">
                                      <a:latin typeface="Cambria Math" panose="02040503050406030204" pitchFamily="18" charset="0"/>
                                    </a:rPr>
                                  </m:ctrlPr>
                                </m:dPr>
                                <m:e>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i="1">
                                          <a:latin typeface="Cambria Math" panose="02040503050406030204" pitchFamily="18" charset="0"/>
                                        </a:rPr>
                                        <m:t>𝑖</m:t>
                                      </m:r>
                                    </m:sub>
                                  </m:sSub>
                                </m:e>
                              </m:d>
                            </m:e>
                          </m:func>
                          <m:r>
                            <a:rPr lang="it-IT" sz="2600" b="0" i="1" smtClean="0">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i="1">
                                  <a:latin typeface="Cambria Math" panose="02040503050406030204" pitchFamily="18" charset="0"/>
                                </a:rPr>
                                <m:t>𝑡</m:t>
                              </m:r>
                            </m:sub>
                          </m:sSub>
                          <m:r>
                            <m:rPr>
                              <m:sty m:val="p"/>
                            </m:rPr>
                            <a:rPr lang="it-IT" sz="2600">
                              <a:latin typeface="Cambria Math" panose="02040503050406030204" pitchFamily="18" charset="0"/>
                            </a:rPr>
                            <m:t>cos</m:t>
                          </m:r>
                          <m:r>
                            <a:rPr lang="it-IT" sz="2600" i="1">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i="1">
                                  <a:latin typeface="Cambria Math" panose="02040503050406030204" pitchFamily="18" charset="0"/>
                                </a:rPr>
                                <m:t>𝑡</m:t>
                              </m:r>
                            </m:sub>
                          </m:sSub>
                          <m:r>
                            <a:rPr lang="it-IT" sz="2600" i="1">
                              <a:latin typeface="Cambria Math" panose="02040503050406030204" pitchFamily="18" charset="0"/>
                            </a:rPr>
                            <m:t>)</m:t>
                          </m:r>
                        </m:den>
                      </m:f>
                    </m:oMath>
                  </m:oMathPara>
                </a14:m>
                <a:endParaRPr lang="it-IT" sz="2600" dirty="0"/>
              </a:p>
            </p:txBody>
          </p:sp>
        </mc:Choice>
        <mc:Fallback xmlns="">
          <p:sp>
            <p:nvSpPr>
              <p:cNvPr id="5" name="Rettangolo 4">
                <a:extLst>
                  <a:ext uri="{FF2B5EF4-FFF2-40B4-BE49-F238E27FC236}">
                    <a16:creationId xmlns:a16="http://schemas.microsoft.com/office/drawing/2014/main" id="{1BBE9415-063D-48C1-894B-3C1EFD435923}"/>
                  </a:ext>
                </a:extLst>
              </p:cNvPr>
              <p:cNvSpPr>
                <a:spLocks noRot="1" noChangeAspect="1" noMove="1" noResize="1" noEditPoints="1" noAdjustHandles="1" noChangeArrowheads="1" noChangeShapeType="1" noTextEdit="1"/>
              </p:cNvSpPr>
              <p:nvPr/>
            </p:nvSpPr>
            <p:spPr>
              <a:xfrm>
                <a:off x="7643600" y="2353639"/>
                <a:ext cx="4073616" cy="939873"/>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Rettangolo 13">
                <a:extLst>
                  <a:ext uri="{FF2B5EF4-FFF2-40B4-BE49-F238E27FC236}">
                    <a16:creationId xmlns:a16="http://schemas.microsoft.com/office/drawing/2014/main" id="{8B8DA744-E2F0-4B02-8DC2-ED2264D06E02}"/>
                  </a:ext>
                </a:extLst>
              </p:cNvPr>
              <p:cNvSpPr/>
              <p:nvPr/>
            </p:nvSpPr>
            <p:spPr>
              <a:xfrm>
                <a:off x="7589290" y="3262712"/>
                <a:ext cx="4108432" cy="939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𝑟</m:t>
                          </m:r>
                        </m:e>
                        <m:sub>
                          <m:r>
                            <a:rPr lang="it-IT" sz="2600" b="0" i="1" smtClean="0">
                              <a:latin typeface="Cambria Math" panose="02040503050406030204" pitchFamily="18" charset="0"/>
                            </a:rPr>
                            <m:t>𝑝</m:t>
                          </m:r>
                        </m:sub>
                      </m:sSub>
                      <m:r>
                        <a:rPr lang="it-IT" sz="2600" b="0" i="1" smtClean="0">
                          <a:latin typeface="Cambria Math" panose="02040503050406030204" pitchFamily="18" charset="0"/>
                        </a:rPr>
                        <m:t>=</m:t>
                      </m:r>
                      <m:f>
                        <m:fPr>
                          <m:ctrlPr>
                            <a:rPr lang="it-IT" sz="2600" b="0" i="1" smtClean="0">
                              <a:latin typeface="Cambria Math" panose="02040503050406030204" pitchFamily="18" charset="0"/>
                            </a:rPr>
                          </m:ctrlPr>
                        </m:fPr>
                        <m:num>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𝑛</m:t>
                              </m:r>
                            </m:e>
                            <m:sub>
                              <m:r>
                                <a:rPr lang="it-IT" sz="2600" b="0" i="1" smtClean="0">
                                  <a:latin typeface="Cambria Math" panose="02040503050406030204" pitchFamily="18" charset="0"/>
                                </a:rPr>
                                <m:t>𝑡</m:t>
                              </m:r>
                            </m:sub>
                          </m:sSub>
                          <m:func>
                            <m:funcPr>
                              <m:ctrlPr>
                                <a:rPr lang="it-IT" sz="2600" b="0" i="1" smtClean="0">
                                  <a:latin typeface="Cambria Math" panose="02040503050406030204" pitchFamily="18" charset="0"/>
                                </a:rPr>
                              </m:ctrlPr>
                            </m:funcPr>
                            <m:fName>
                              <m:r>
                                <m:rPr>
                                  <m:sty m:val="p"/>
                                </m:rPr>
                                <a:rPr lang="it-IT" sz="2600" b="0" i="0" smtClean="0">
                                  <a:latin typeface="Cambria Math" panose="02040503050406030204" pitchFamily="18" charset="0"/>
                                </a:rPr>
                                <m:t>cos</m:t>
                              </m:r>
                            </m:fName>
                            <m:e>
                              <m:d>
                                <m:dPr>
                                  <m:ctrlPr>
                                    <a:rPr lang="it-IT" sz="2600" b="0" i="1" smtClean="0">
                                      <a:latin typeface="Cambria Math" panose="02040503050406030204" pitchFamily="18" charset="0"/>
                                    </a:rPr>
                                  </m:ctrlPr>
                                </m:dPr>
                                <m:e>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𝜃</m:t>
                                      </m:r>
                                    </m:e>
                                    <m:sub>
                                      <m:r>
                                        <a:rPr lang="it-IT" sz="2600" b="0" i="1" smtClean="0">
                                          <a:latin typeface="Cambria Math" panose="02040503050406030204" pitchFamily="18" charset="0"/>
                                        </a:rPr>
                                        <m:t>𝑖</m:t>
                                      </m:r>
                                    </m:sub>
                                  </m:sSub>
                                </m:e>
                              </m:d>
                            </m:e>
                          </m:func>
                          <m:r>
                            <a:rPr lang="it-IT" sz="2600" b="0" i="1" smtClean="0">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b="0" i="1" smtClean="0">
                                  <a:latin typeface="Cambria Math" panose="02040503050406030204" pitchFamily="18" charset="0"/>
                                </a:rPr>
                                <m:t>𝑖</m:t>
                              </m:r>
                            </m:sub>
                          </m:sSub>
                          <m:r>
                            <m:rPr>
                              <m:sty m:val="p"/>
                            </m:rPr>
                            <a:rPr lang="it-IT" sz="2600">
                              <a:latin typeface="Cambria Math" panose="02040503050406030204" pitchFamily="18" charset="0"/>
                            </a:rPr>
                            <m:t>cos</m:t>
                          </m:r>
                          <m:r>
                            <a:rPr lang="it-IT" sz="2600" i="1">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b="0" i="1" smtClean="0">
                                  <a:latin typeface="Cambria Math" panose="02040503050406030204" pitchFamily="18" charset="0"/>
                                </a:rPr>
                                <m:t>𝑡</m:t>
                              </m:r>
                            </m:sub>
                          </m:sSub>
                          <m:r>
                            <a:rPr lang="it-IT" sz="2600" b="0" i="1" smtClean="0">
                              <a:latin typeface="Cambria Math" panose="02040503050406030204" pitchFamily="18" charset="0"/>
                            </a:rPr>
                            <m:t>)</m:t>
                          </m:r>
                        </m:num>
                        <m:den>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b="0" i="1" smtClean="0">
                                  <a:latin typeface="Cambria Math" panose="02040503050406030204" pitchFamily="18" charset="0"/>
                                </a:rPr>
                                <m:t>𝑡</m:t>
                              </m:r>
                            </m:sub>
                          </m:sSub>
                          <m:func>
                            <m:funcPr>
                              <m:ctrlPr>
                                <a:rPr lang="it-IT" sz="2600" i="1">
                                  <a:latin typeface="Cambria Math" panose="02040503050406030204" pitchFamily="18" charset="0"/>
                                </a:rPr>
                              </m:ctrlPr>
                            </m:funcPr>
                            <m:fName>
                              <m:r>
                                <m:rPr>
                                  <m:sty m:val="p"/>
                                </m:rPr>
                                <a:rPr lang="it-IT" sz="2600">
                                  <a:latin typeface="Cambria Math" panose="02040503050406030204" pitchFamily="18" charset="0"/>
                                </a:rPr>
                                <m:t>cos</m:t>
                              </m:r>
                            </m:fName>
                            <m:e>
                              <m:d>
                                <m:dPr>
                                  <m:ctrlPr>
                                    <a:rPr lang="it-IT" sz="2600" i="1">
                                      <a:latin typeface="Cambria Math" panose="02040503050406030204" pitchFamily="18" charset="0"/>
                                    </a:rPr>
                                  </m:ctrlPr>
                                </m:dPr>
                                <m:e>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i="1">
                                          <a:latin typeface="Cambria Math" panose="02040503050406030204" pitchFamily="18" charset="0"/>
                                        </a:rPr>
                                        <m:t>𝑖</m:t>
                                      </m:r>
                                    </m:sub>
                                  </m:sSub>
                                </m:e>
                              </m:d>
                            </m:e>
                          </m:func>
                          <m:r>
                            <a:rPr lang="it-IT" sz="2600" b="0" i="1" smtClean="0">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b="0" i="1" smtClean="0">
                                  <a:latin typeface="Cambria Math" panose="02040503050406030204" pitchFamily="18" charset="0"/>
                                </a:rPr>
                                <m:t>𝑖</m:t>
                              </m:r>
                            </m:sub>
                          </m:sSub>
                          <m:r>
                            <m:rPr>
                              <m:sty m:val="p"/>
                            </m:rPr>
                            <a:rPr lang="it-IT" sz="2600">
                              <a:latin typeface="Cambria Math" panose="02040503050406030204" pitchFamily="18" charset="0"/>
                            </a:rPr>
                            <m:t>cos</m:t>
                          </m:r>
                          <m:r>
                            <a:rPr lang="it-IT" sz="2600" i="1">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i="1">
                                  <a:latin typeface="Cambria Math" panose="02040503050406030204" pitchFamily="18" charset="0"/>
                                </a:rPr>
                                <m:t>𝑡</m:t>
                              </m:r>
                            </m:sub>
                          </m:sSub>
                          <m:r>
                            <a:rPr lang="it-IT" sz="2600" i="1">
                              <a:latin typeface="Cambria Math" panose="02040503050406030204" pitchFamily="18" charset="0"/>
                            </a:rPr>
                            <m:t>)</m:t>
                          </m:r>
                        </m:den>
                      </m:f>
                    </m:oMath>
                  </m:oMathPara>
                </a14:m>
                <a:endParaRPr lang="it-IT" sz="2600" dirty="0"/>
              </a:p>
            </p:txBody>
          </p:sp>
        </mc:Choice>
        <mc:Fallback xmlns="">
          <p:sp>
            <p:nvSpPr>
              <p:cNvPr id="14" name="Rettangolo 13">
                <a:extLst>
                  <a:ext uri="{FF2B5EF4-FFF2-40B4-BE49-F238E27FC236}">
                    <a16:creationId xmlns:a16="http://schemas.microsoft.com/office/drawing/2014/main" id="{8B8DA744-E2F0-4B02-8DC2-ED2264D06E02}"/>
                  </a:ext>
                </a:extLst>
              </p:cNvPr>
              <p:cNvSpPr>
                <a:spLocks noRot="1" noChangeAspect="1" noMove="1" noResize="1" noEditPoints="1" noAdjustHandles="1" noChangeArrowheads="1" noChangeShapeType="1" noTextEdit="1"/>
              </p:cNvSpPr>
              <p:nvPr/>
            </p:nvSpPr>
            <p:spPr>
              <a:xfrm>
                <a:off x="7589290" y="3262712"/>
                <a:ext cx="4108432" cy="939873"/>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Rettangolo 14">
                <a:extLst>
                  <a:ext uri="{FF2B5EF4-FFF2-40B4-BE49-F238E27FC236}">
                    <a16:creationId xmlns:a16="http://schemas.microsoft.com/office/drawing/2014/main" id="{546722DA-D52F-4C7F-AA3C-9C9A30BC04EC}"/>
                  </a:ext>
                </a:extLst>
              </p:cNvPr>
              <p:cNvSpPr/>
              <p:nvPr/>
            </p:nvSpPr>
            <p:spPr>
              <a:xfrm>
                <a:off x="3328780" y="2361862"/>
                <a:ext cx="4096827" cy="939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𝑡</m:t>
                          </m:r>
                        </m:e>
                        <m:sub>
                          <m:r>
                            <a:rPr lang="it-IT" sz="2600" b="0" i="1" smtClean="0">
                              <a:latin typeface="Cambria Math" panose="02040503050406030204" pitchFamily="18" charset="0"/>
                            </a:rPr>
                            <m:t>𝑠</m:t>
                          </m:r>
                        </m:sub>
                      </m:sSub>
                      <m:r>
                        <a:rPr lang="it-IT" sz="2600" b="0" i="1" smtClean="0">
                          <a:latin typeface="Cambria Math" panose="02040503050406030204" pitchFamily="18" charset="0"/>
                        </a:rPr>
                        <m:t>=</m:t>
                      </m:r>
                      <m:f>
                        <m:fPr>
                          <m:ctrlPr>
                            <a:rPr lang="it-IT" sz="2600" b="0" i="1" smtClean="0">
                              <a:latin typeface="Cambria Math" panose="02040503050406030204" pitchFamily="18" charset="0"/>
                            </a:rPr>
                          </m:ctrlPr>
                        </m:fPr>
                        <m:num>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2</m:t>
                              </m:r>
                              <m:r>
                                <a:rPr lang="it-IT" sz="2600" b="0" i="1" smtClean="0">
                                  <a:latin typeface="Cambria Math" panose="02040503050406030204" pitchFamily="18" charset="0"/>
                                </a:rPr>
                                <m:t>𝑛</m:t>
                              </m:r>
                            </m:e>
                            <m:sub>
                              <m:r>
                                <a:rPr lang="it-IT" sz="2600" b="0" i="1" smtClean="0">
                                  <a:latin typeface="Cambria Math" panose="02040503050406030204" pitchFamily="18" charset="0"/>
                                </a:rPr>
                                <m:t>𝑖</m:t>
                              </m:r>
                            </m:sub>
                          </m:sSub>
                          <m:func>
                            <m:funcPr>
                              <m:ctrlPr>
                                <a:rPr lang="it-IT" sz="2600" b="0" i="1" smtClean="0">
                                  <a:latin typeface="Cambria Math" panose="02040503050406030204" pitchFamily="18" charset="0"/>
                                </a:rPr>
                              </m:ctrlPr>
                            </m:funcPr>
                            <m:fName>
                              <m:r>
                                <m:rPr>
                                  <m:sty m:val="p"/>
                                </m:rPr>
                                <a:rPr lang="it-IT" sz="2600" b="0" i="0" smtClean="0">
                                  <a:latin typeface="Cambria Math" panose="02040503050406030204" pitchFamily="18" charset="0"/>
                                </a:rPr>
                                <m:t>cos</m:t>
                              </m:r>
                            </m:fName>
                            <m:e>
                              <m:d>
                                <m:dPr>
                                  <m:ctrlPr>
                                    <a:rPr lang="it-IT" sz="2600" b="0" i="1" smtClean="0">
                                      <a:latin typeface="Cambria Math" panose="02040503050406030204" pitchFamily="18" charset="0"/>
                                    </a:rPr>
                                  </m:ctrlPr>
                                </m:dPr>
                                <m:e>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𝜃</m:t>
                                      </m:r>
                                    </m:e>
                                    <m:sub>
                                      <m:r>
                                        <a:rPr lang="it-IT" sz="2600" b="0" i="1" smtClean="0">
                                          <a:latin typeface="Cambria Math" panose="02040503050406030204" pitchFamily="18" charset="0"/>
                                        </a:rPr>
                                        <m:t>𝑖</m:t>
                                      </m:r>
                                    </m:sub>
                                  </m:sSub>
                                </m:e>
                              </m:d>
                            </m:e>
                          </m:func>
                        </m:num>
                        <m:den>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i="1">
                                  <a:latin typeface="Cambria Math" panose="02040503050406030204" pitchFamily="18" charset="0"/>
                                </a:rPr>
                                <m:t>𝑖</m:t>
                              </m:r>
                            </m:sub>
                          </m:sSub>
                          <m:func>
                            <m:funcPr>
                              <m:ctrlPr>
                                <a:rPr lang="it-IT" sz="2600" i="1">
                                  <a:latin typeface="Cambria Math" panose="02040503050406030204" pitchFamily="18" charset="0"/>
                                </a:rPr>
                              </m:ctrlPr>
                            </m:funcPr>
                            <m:fName>
                              <m:r>
                                <m:rPr>
                                  <m:sty m:val="p"/>
                                </m:rPr>
                                <a:rPr lang="it-IT" sz="2600">
                                  <a:latin typeface="Cambria Math" panose="02040503050406030204" pitchFamily="18" charset="0"/>
                                </a:rPr>
                                <m:t>cos</m:t>
                              </m:r>
                            </m:fName>
                            <m:e>
                              <m:d>
                                <m:dPr>
                                  <m:ctrlPr>
                                    <a:rPr lang="it-IT" sz="2600" i="1">
                                      <a:latin typeface="Cambria Math" panose="02040503050406030204" pitchFamily="18" charset="0"/>
                                    </a:rPr>
                                  </m:ctrlPr>
                                </m:dPr>
                                <m:e>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i="1">
                                          <a:latin typeface="Cambria Math" panose="02040503050406030204" pitchFamily="18" charset="0"/>
                                        </a:rPr>
                                        <m:t>𝑖</m:t>
                                      </m:r>
                                    </m:sub>
                                  </m:sSub>
                                </m:e>
                              </m:d>
                            </m:e>
                          </m:func>
                          <m:r>
                            <a:rPr lang="it-IT" sz="2600" b="0" i="1" smtClean="0">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i="1">
                                  <a:latin typeface="Cambria Math" panose="02040503050406030204" pitchFamily="18" charset="0"/>
                                </a:rPr>
                                <m:t>𝑡</m:t>
                              </m:r>
                            </m:sub>
                          </m:sSub>
                          <m:r>
                            <m:rPr>
                              <m:sty m:val="p"/>
                            </m:rPr>
                            <a:rPr lang="it-IT" sz="2600">
                              <a:latin typeface="Cambria Math" panose="02040503050406030204" pitchFamily="18" charset="0"/>
                            </a:rPr>
                            <m:t>cos</m:t>
                          </m:r>
                          <m:r>
                            <a:rPr lang="it-IT" sz="2600" i="1">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i="1">
                                  <a:latin typeface="Cambria Math" panose="02040503050406030204" pitchFamily="18" charset="0"/>
                                </a:rPr>
                                <m:t>𝑡</m:t>
                              </m:r>
                            </m:sub>
                          </m:sSub>
                          <m:r>
                            <a:rPr lang="it-IT" sz="2600" i="1">
                              <a:latin typeface="Cambria Math" panose="02040503050406030204" pitchFamily="18" charset="0"/>
                            </a:rPr>
                            <m:t>)</m:t>
                          </m:r>
                        </m:den>
                      </m:f>
                    </m:oMath>
                  </m:oMathPara>
                </a14:m>
                <a:endParaRPr lang="it-IT" sz="2600" dirty="0"/>
              </a:p>
            </p:txBody>
          </p:sp>
        </mc:Choice>
        <mc:Fallback xmlns="">
          <p:sp>
            <p:nvSpPr>
              <p:cNvPr id="15" name="Rettangolo 14">
                <a:extLst>
                  <a:ext uri="{FF2B5EF4-FFF2-40B4-BE49-F238E27FC236}">
                    <a16:creationId xmlns:a16="http://schemas.microsoft.com/office/drawing/2014/main" id="{546722DA-D52F-4C7F-AA3C-9C9A30BC04EC}"/>
                  </a:ext>
                </a:extLst>
              </p:cNvPr>
              <p:cNvSpPr>
                <a:spLocks noRot="1" noChangeAspect="1" noMove="1" noResize="1" noEditPoints="1" noAdjustHandles="1" noChangeArrowheads="1" noChangeShapeType="1" noTextEdit="1"/>
              </p:cNvSpPr>
              <p:nvPr/>
            </p:nvSpPr>
            <p:spPr>
              <a:xfrm>
                <a:off x="3328780" y="2361862"/>
                <a:ext cx="4096827" cy="939873"/>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Rettangolo 15">
                <a:extLst>
                  <a:ext uri="{FF2B5EF4-FFF2-40B4-BE49-F238E27FC236}">
                    <a16:creationId xmlns:a16="http://schemas.microsoft.com/office/drawing/2014/main" id="{D057C8F2-18A2-4FB1-82FC-04C810BFDCD7}"/>
                  </a:ext>
                </a:extLst>
              </p:cNvPr>
              <p:cNvSpPr/>
              <p:nvPr/>
            </p:nvSpPr>
            <p:spPr>
              <a:xfrm>
                <a:off x="3274470" y="3270935"/>
                <a:ext cx="4131644" cy="925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600" b="0" i="1" smtClean="0">
                              <a:latin typeface="Cambria Math" panose="02040503050406030204" pitchFamily="18" charset="0"/>
                            </a:rPr>
                          </m:ctrlPr>
                        </m:sSubPr>
                        <m:e>
                          <m:r>
                            <a:rPr lang="it-IT" sz="2600" b="0" i="1" smtClean="0">
                              <a:latin typeface="Cambria Math" panose="02040503050406030204" pitchFamily="18" charset="0"/>
                            </a:rPr>
                            <m:t>𝑡</m:t>
                          </m:r>
                        </m:e>
                        <m:sub>
                          <m:r>
                            <a:rPr lang="it-IT" sz="2600" b="0" i="1" smtClean="0">
                              <a:latin typeface="Cambria Math" panose="02040503050406030204" pitchFamily="18" charset="0"/>
                            </a:rPr>
                            <m:t>𝑝</m:t>
                          </m:r>
                        </m:sub>
                      </m:sSub>
                      <m:r>
                        <a:rPr lang="it-IT" sz="2600" b="0" i="1" smtClean="0">
                          <a:latin typeface="Cambria Math" panose="02040503050406030204" pitchFamily="18" charset="0"/>
                        </a:rPr>
                        <m:t>=</m:t>
                      </m:r>
                      <m:f>
                        <m:fPr>
                          <m:ctrlPr>
                            <a:rPr lang="it-IT" sz="2600" b="0" i="1" smtClean="0">
                              <a:latin typeface="Cambria Math" panose="02040503050406030204" pitchFamily="18" charset="0"/>
                            </a:rPr>
                          </m:ctrlPr>
                        </m:fPr>
                        <m:num>
                          <m:sSub>
                            <m:sSubPr>
                              <m:ctrlPr>
                                <a:rPr lang="it-IT" sz="2600" i="1">
                                  <a:latin typeface="Cambria Math" panose="02040503050406030204" pitchFamily="18" charset="0"/>
                                </a:rPr>
                              </m:ctrlPr>
                            </m:sSubPr>
                            <m:e>
                              <m:r>
                                <a:rPr lang="it-IT" sz="2600" b="0" i="1" smtClean="0">
                                  <a:latin typeface="Cambria Math" panose="02040503050406030204" pitchFamily="18" charset="0"/>
                                </a:rPr>
                                <m:t>2</m:t>
                              </m:r>
                              <m:r>
                                <a:rPr lang="it-IT" sz="2600" i="1">
                                  <a:latin typeface="Cambria Math" panose="02040503050406030204" pitchFamily="18" charset="0"/>
                                </a:rPr>
                                <m:t>𝑛</m:t>
                              </m:r>
                            </m:e>
                            <m:sub>
                              <m:r>
                                <a:rPr lang="it-IT" sz="2600" b="0" i="1" smtClean="0">
                                  <a:latin typeface="Cambria Math" panose="02040503050406030204" pitchFamily="18" charset="0"/>
                                </a:rPr>
                                <m:t>𝑖</m:t>
                              </m:r>
                            </m:sub>
                          </m:sSub>
                          <m:r>
                            <m:rPr>
                              <m:sty m:val="p"/>
                            </m:rPr>
                            <a:rPr lang="it-IT" sz="2600">
                              <a:latin typeface="Cambria Math" panose="02040503050406030204" pitchFamily="18" charset="0"/>
                            </a:rPr>
                            <m:t>cos</m:t>
                          </m:r>
                          <m:r>
                            <a:rPr lang="it-IT" sz="2600" i="1">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b="0" i="1" smtClean="0">
                                  <a:latin typeface="Cambria Math" panose="02040503050406030204" pitchFamily="18" charset="0"/>
                                </a:rPr>
                                <m:t>𝑖</m:t>
                              </m:r>
                            </m:sub>
                          </m:sSub>
                          <m:r>
                            <a:rPr lang="it-IT" sz="2600" b="0" i="1" smtClean="0">
                              <a:latin typeface="Cambria Math" panose="02040503050406030204" pitchFamily="18" charset="0"/>
                            </a:rPr>
                            <m:t>)</m:t>
                          </m:r>
                        </m:num>
                        <m:den>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b="0" i="1" smtClean="0">
                                  <a:latin typeface="Cambria Math" panose="02040503050406030204" pitchFamily="18" charset="0"/>
                                </a:rPr>
                                <m:t>𝑡</m:t>
                              </m:r>
                            </m:sub>
                          </m:sSub>
                          <m:func>
                            <m:funcPr>
                              <m:ctrlPr>
                                <a:rPr lang="it-IT" sz="2600" i="1">
                                  <a:latin typeface="Cambria Math" panose="02040503050406030204" pitchFamily="18" charset="0"/>
                                </a:rPr>
                              </m:ctrlPr>
                            </m:funcPr>
                            <m:fName>
                              <m:r>
                                <m:rPr>
                                  <m:sty m:val="p"/>
                                </m:rPr>
                                <a:rPr lang="it-IT" sz="2600">
                                  <a:latin typeface="Cambria Math" panose="02040503050406030204" pitchFamily="18" charset="0"/>
                                </a:rPr>
                                <m:t>cos</m:t>
                              </m:r>
                            </m:fName>
                            <m:e>
                              <m:d>
                                <m:dPr>
                                  <m:ctrlPr>
                                    <a:rPr lang="it-IT" sz="2600" i="1">
                                      <a:latin typeface="Cambria Math" panose="02040503050406030204" pitchFamily="18" charset="0"/>
                                    </a:rPr>
                                  </m:ctrlPr>
                                </m:dPr>
                                <m:e>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i="1">
                                          <a:latin typeface="Cambria Math" panose="02040503050406030204" pitchFamily="18" charset="0"/>
                                        </a:rPr>
                                        <m:t>𝑖</m:t>
                                      </m:r>
                                    </m:sub>
                                  </m:sSub>
                                </m:e>
                              </m:d>
                            </m:e>
                          </m:func>
                          <m:r>
                            <a:rPr lang="it-IT" sz="2600" b="0" i="1" smtClean="0">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𝑛</m:t>
                              </m:r>
                            </m:e>
                            <m:sub>
                              <m:r>
                                <a:rPr lang="it-IT" sz="2600" b="0" i="1" smtClean="0">
                                  <a:latin typeface="Cambria Math" panose="02040503050406030204" pitchFamily="18" charset="0"/>
                                </a:rPr>
                                <m:t>𝑖</m:t>
                              </m:r>
                            </m:sub>
                          </m:sSub>
                          <m:r>
                            <m:rPr>
                              <m:sty m:val="p"/>
                            </m:rPr>
                            <a:rPr lang="it-IT" sz="2600">
                              <a:latin typeface="Cambria Math" panose="02040503050406030204" pitchFamily="18" charset="0"/>
                            </a:rPr>
                            <m:t>cos</m:t>
                          </m:r>
                          <m:r>
                            <a:rPr lang="it-IT" sz="2600" i="1">
                              <a:latin typeface="Cambria Math" panose="02040503050406030204" pitchFamily="18" charset="0"/>
                            </a:rPr>
                            <m:t>⁡(</m:t>
                          </m:r>
                          <m:sSub>
                            <m:sSubPr>
                              <m:ctrlPr>
                                <a:rPr lang="it-IT" sz="2600" i="1">
                                  <a:latin typeface="Cambria Math" panose="02040503050406030204" pitchFamily="18" charset="0"/>
                                </a:rPr>
                              </m:ctrlPr>
                            </m:sSubPr>
                            <m:e>
                              <m:r>
                                <a:rPr lang="it-IT" sz="2600" i="1">
                                  <a:latin typeface="Cambria Math" panose="02040503050406030204" pitchFamily="18" charset="0"/>
                                </a:rPr>
                                <m:t>𝜃</m:t>
                              </m:r>
                            </m:e>
                            <m:sub>
                              <m:r>
                                <a:rPr lang="it-IT" sz="2600" i="1">
                                  <a:latin typeface="Cambria Math" panose="02040503050406030204" pitchFamily="18" charset="0"/>
                                </a:rPr>
                                <m:t>𝑡</m:t>
                              </m:r>
                            </m:sub>
                          </m:sSub>
                          <m:r>
                            <a:rPr lang="it-IT" sz="2600" i="1">
                              <a:latin typeface="Cambria Math" panose="02040503050406030204" pitchFamily="18" charset="0"/>
                            </a:rPr>
                            <m:t>)</m:t>
                          </m:r>
                        </m:den>
                      </m:f>
                    </m:oMath>
                  </m:oMathPara>
                </a14:m>
                <a:endParaRPr lang="it-IT" sz="2600" dirty="0"/>
              </a:p>
            </p:txBody>
          </p:sp>
        </mc:Choice>
        <mc:Fallback xmlns="">
          <p:sp>
            <p:nvSpPr>
              <p:cNvPr id="16" name="Rettangolo 15">
                <a:extLst>
                  <a:ext uri="{FF2B5EF4-FFF2-40B4-BE49-F238E27FC236}">
                    <a16:creationId xmlns:a16="http://schemas.microsoft.com/office/drawing/2014/main" id="{D057C8F2-18A2-4FB1-82FC-04C810BFDCD7}"/>
                  </a:ext>
                </a:extLst>
              </p:cNvPr>
              <p:cNvSpPr>
                <a:spLocks noRot="1" noChangeAspect="1" noMove="1" noResize="1" noEditPoints="1" noAdjustHandles="1" noChangeArrowheads="1" noChangeShapeType="1" noTextEdit="1"/>
              </p:cNvSpPr>
              <p:nvPr/>
            </p:nvSpPr>
            <p:spPr>
              <a:xfrm>
                <a:off x="3274470" y="3270935"/>
                <a:ext cx="4131644" cy="925510"/>
              </a:xfrm>
              <a:prstGeom prst="rect">
                <a:avLst/>
              </a:prstGeom>
              <a:blipFill>
                <a:blip r:embed="rId11"/>
                <a:stretch>
                  <a:fillRect/>
                </a:stretch>
              </a:blipFill>
            </p:spPr>
            <p:txBody>
              <a:bodyPr/>
              <a:lstStyle/>
              <a:p>
                <a:r>
                  <a:rPr lang="it-IT">
                    <a:noFill/>
                  </a:rPr>
                  <a:t> </a:t>
                </a:r>
              </a:p>
            </p:txBody>
          </p:sp>
        </mc:Fallback>
      </mc:AlternateContent>
      <p:sp>
        <p:nvSpPr>
          <p:cNvPr id="6" name="CasellaDiTesto 5">
            <a:extLst>
              <a:ext uri="{FF2B5EF4-FFF2-40B4-BE49-F238E27FC236}">
                <a16:creationId xmlns:a16="http://schemas.microsoft.com/office/drawing/2014/main" id="{0BCF5405-1DCF-4E28-8BDB-F42033879EC6}"/>
              </a:ext>
            </a:extLst>
          </p:cNvPr>
          <p:cNvSpPr txBox="1"/>
          <p:nvPr/>
        </p:nvSpPr>
        <p:spPr>
          <a:xfrm>
            <a:off x="661182" y="1482861"/>
            <a:ext cx="2155974" cy="954107"/>
          </a:xfrm>
          <a:prstGeom prst="rect">
            <a:avLst/>
          </a:prstGeom>
          <a:noFill/>
        </p:spPr>
        <p:txBody>
          <a:bodyPr wrap="square" rtlCol="0">
            <a:spAutoFit/>
          </a:bodyPr>
          <a:lstStyle/>
          <a:p>
            <a:r>
              <a:rPr lang="it-IT" sz="2800" dirty="0"/>
              <a:t>Propagazione nel materiale</a:t>
            </a:r>
          </a:p>
        </p:txBody>
      </p:sp>
      <p:sp>
        <p:nvSpPr>
          <p:cNvPr id="17" name="CasellaDiTesto 16">
            <a:extLst>
              <a:ext uri="{FF2B5EF4-FFF2-40B4-BE49-F238E27FC236}">
                <a16:creationId xmlns:a16="http://schemas.microsoft.com/office/drawing/2014/main" id="{73E8D386-B54C-4A2C-BEA0-53DB56CAA321}"/>
              </a:ext>
            </a:extLst>
          </p:cNvPr>
          <p:cNvSpPr txBox="1"/>
          <p:nvPr/>
        </p:nvSpPr>
        <p:spPr>
          <a:xfrm>
            <a:off x="3328780" y="1482861"/>
            <a:ext cx="4131643" cy="523220"/>
          </a:xfrm>
          <a:prstGeom prst="rect">
            <a:avLst/>
          </a:prstGeom>
          <a:noFill/>
        </p:spPr>
        <p:txBody>
          <a:bodyPr wrap="square" rtlCol="0">
            <a:spAutoFit/>
          </a:bodyPr>
          <a:lstStyle/>
          <a:p>
            <a:r>
              <a:rPr lang="it-IT" sz="2800" dirty="0"/>
              <a:t>Trasmissione all’interfaccia</a:t>
            </a:r>
          </a:p>
        </p:txBody>
      </p:sp>
      <p:sp>
        <p:nvSpPr>
          <p:cNvPr id="18" name="CasellaDiTesto 17">
            <a:extLst>
              <a:ext uri="{FF2B5EF4-FFF2-40B4-BE49-F238E27FC236}">
                <a16:creationId xmlns:a16="http://schemas.microsoft.com/office/drawing/2014/main" id="{F1A9365C-9BCC-4F2E-AA3A-E39DF7A493CA}"/>
              </a:ext>
            </a:extLst>
          </p:cNvPr>
          <p:cNvSpPr txBox="1"/>
          <p:nvPr/>
        </p:nvSpPr>
        <p:spPr>
          <a:xfrm>
            <a:off x="7845258" y="1482861"/>
            <a:ext cx="4131643" cy="523220"/>
          </a:xfrm>
          <a:prstGeom prst="rect">
            <a:avLst/>
          </a:prstGeom>
          <a:noFill/>
        </p:spPr>
        <p:txBody>
          <a:bodyPr wrap="square" rtlCol="0">
            <a:spAutoFit/>
          </a:bodyPr>
          <a:lstStyle/>
          <a:p>
            <a:r>
              <a:rPr lang="it-IT" sz="2800" dirty="0"/>
              <a:t>Riflessione all’interfaccia</a:t>
            </a:r>
          </a:p>
        </p:txBody>
      </p:sp>
    </p:spTree>
    <p:extLst>
      <p:ext uri="{BB962C8B-B14F-4D97-AF65-F5344CB8AC3E}">
        <p14:creationId xmlns:p14="http://schemas.microsoft.com/office/powerpoint/2010/main" val="400690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Formalismo esteso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8" name="CasellaDiTesto 7">
            <a:extLst>
              <a:ext uri="{FF2B5EF4-FFF2-40B4-BE49-F238E27FC236}">
                <a16:creationId xmlns:a16="http://schemas.microsoft.com/office/drawing/2014/main" id="{571B2FC8-AA84-414D-9111-983150E97094}"/>
              </a:ext>
            </a:extLst>
          </p:cNvPr>
          <p:cNvSpPr txBox="1"/>
          <p:nvPr/>
        </p:nvSpPr>
        <p:spPr>
          <a:xfrm>
            <a:off x="528320" y="953552"/>
            <a:ext cx="11384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Introduzione di un formalismo esteso per descrivere la serie e il parallelo di sistemi ottici</a:t>
            </a:r>
          </a:p>
        </p:txBody>
      </p:sp>
      <p:sp>
        <p:nvSpPr>
          <p:cNvPr id="2" name="CasellaDiTesto 1">
            <a:extLst>
              <a:ext uri="{FF2B5EF4-FFF2-40B4-BE49-F238E27FC236}">
                <a16:creationId xmlns:a16="http://schemas.microsoft.com/office/drawing/2014/main" id="{0901ACD8-FA68-43BD-B981-94B9EEF5E04C}"/>
              </a:ext>
            </a:extLst>
          </p:cNvPr>
          <p:cNvSpPr txBox="1"/>
          <p:nvPr/>
        </p:nvSpPr>
        <p:spPr>
          <a:xfrm>
            <a:off x="1246077" y="2358830"/>
            <a:ext cx="2458720" cy="369332"/>
          </a:xfrm>
          <a:prstGeom prst="rect">
            <a:avLst/>
          </a:prstGeom>
          <a:solidFill>
            <a:srgbClr val="FFFF0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Matrici di Jones</a:t>
            </a:r>
          </a:p>
        </p:txBody>
      </p:sp>
      <p:sp>
        <p:nvSpPr>
          <p:cNvPr id="4" name="Freccia a destra 3">
            <a:extLst>
              <a:ext uri="{FF2B5EF4-FFF2-40B4-BE49-F238E27FC236}">
                <a16:creationId xmlns:a16="http://schemas.microsoft.com/office/drawing/2014/main" id="{2E4D050A-F93E-4D01-B995-E2DFCE992D76}"/>
              </a:ext>
            </a:extLst>
          </p:cNvPr>
          <p:cNvSpPr/>
          <p:nvPr/>
        </p:nvSpPr>
        <p:spPr>
          <a:xfrm rot="19912643">
            <a:off x="3892341" y="2064779"/>
            <a:ext cx="870412" cy="147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ccia a destra 11">
            <a:extLst>
              <a:ext uri="{FF2B5EF4-FFF2-40B4-BE49-F238E27FC236}">
                <a16:creationId xmlns:a16="http://schemas.microsoft.com/office/drawing/2014/main" id="{52080EB3-E14E-420F-B9A9-85BC81A6E46D}"/>
              </a:ext>
            </a:extLst>
          </p:cNvPr>
          <p:cNvSpPr/>
          <p:nvPr/>
        </p:nvSpPr>
        <p:spPr>
          <a:xfrm rot="1871027">
            <a:off x="3892340" y="2617721"/>
            <a:ext cx="870412" cy="147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asellaDiTesto 12">
            <a:extLst>
              <a:ext uri="{FF2B5EF4-FFF2-40B4-BE49-F238E27FC236}">
                <a16:creationId xmlns:a16="http://schemas.microsoft.com/office/drawing/2014/main" id="{31D021B6-49B1-4F79-9793-AFE63AB6616B}"/>
              </a:ext>
            </a:extLst>
          </p:cNvPr>
          <p:cNvSpPr txBox="1"/>
          <p:nvPr/>
        </p:nvSpPr>
        <p:spPr>
          <a:xfrm>
            <a:off x="4950295" y="2701812"/>
            <a:ext cx="2458720" cy="369332"/>
          </a:xfrm>
          <a:prstGeom prst="rect">
            <a:avLst/>
          </a:prstGeom>
          <a:solidFill>
            <a:srgbClr val="00B05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Vettori di stato |h&gt;</a:t>
            </a:r>
          </a:p>
        </p:txBody>
      </p:sp>
      <p:sp>
        <p:nvSpPr>
          <p:cNvPr id="14" name="CasellaDiTesto 13">
            <a:extLst>
              <a:ext uri="{FF2B5EF4-FFF2-40B4-BE49-F238E27FC236}">
                <a16:creationId xmlns:a16="http://schemas.microsoft.com/office/drawing/2014/main" id="{6DD25BFD-9413-4D95-838D-9A23429AE30C}"/>
              </a:ext>
            </a:extLst>
          </p:cNvPr>
          <p:cNvSpPr txBox="1"/>
          <p:nvPr/>
        </p:nvSpPr>
        <p:spPr>
          <a:xfrm>
            <a:off x="4950297" y="1687098"/>
            <a:ext cx="2458720" cy="369332"/>
          </a:xfrm>
          <a:prstGeom prst="rect">
            <a:avLst/>
          </a:prstGeom>
          <a:solidFill>
            <a:srgbClr val="92D050"/>
          </a:solidFill>
          <a:ln w="28575">
            <a:solidFill>
              <a:srgbClr val="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Matrici Z</a:t>
            </a:r>
          </a:p>
        </p:txBody>
      </p:sp>
      <p:sp>
        <p:nvSpPr>
          <p:cNvPr id="16" name="Freccia a destra 15">
            <a:extLst>
              <a:ext uri="{FF2B5EF4-FFF2-40B4-BE49-F238E27FC236}">
                <a16:creationId xmlns:a16="http://schemas.microsoft.com/office/drawing/2014/main" id="{A6B1FEC5-68CF-45C3-9444-A269ECCD5BE8}"/>
              </a:ext>
            </a:extLst>
          </p:cNvPr>
          <p:cNvSpPr/>
          <p:nvPr/>
        </p:nvSpPr>
        <p:spPr>
          <a:xfrm>
            <a:off x="7621186" y="2832390"/>
            <a:ext cx="870412" cy="147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asellaDiTesto 16">
            <a:extLst>
              <a:ext uri="{FF2B5EF4-FFF2-40B4-BE49-F238E27FC236}">
                <a16:creationId xmlns:a16="http://schemas.microsoft.com/office/drawing/2014/main" id="{F1E6D988-CB74-4ABC-85EB-32E32BE50897}"/>
              </a:ext>
            </a:extLst>
          </p:cNvPr>
          <p:cNvSpPr txBox="1"/>
          <p:nvPr/>
        </p:nvSpPr>
        <p:spPr>
          <a:xfrm>
            <a:off x="8722612" y="2580728"/>
            <a:ext cx="2687068" cy="646331"/>
          </a:xfrm>
          <a:prstGeom prst="rect">
            <a:avLst/>
          </a:prstGeom>
          <a:solidFill>
            <a:srgbClr val="00B0F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Formalismo dei quaternioni</a:t>
            </a:r>
          </a:p>
        </p:txBody>
      </p:sp>
      <p:sp>
        <p:nvSpPr>
          <p:cNvPr id="6" name="CasellaDiTesto 5">
            <a:extLst>
              <a:ext uri="{FF2B5EF4-FFF2-40B4-BE49-F238E27FC236}">
                <a16:creationId xmlns:a16="http://schemas.microsoft.com/office/drawing/2014/main" id="{3E0CBE30-EB72-42F5-9C36-D376232E452A}"/>
              </a:ext>
            </a:extLst>
          </p:cNvPr>
          <p:cNvSpPr txBox="1"/>
          <p:nvPr/>
        </p:nvSpPr>
        <p:spPr>
          <a:xfrm>
            <a:off x="528320" y="3754016"/>
            <a:ext cx="10160000"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Formalismo utile per estendere la trattazione a sistemi depolarizzanti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Necessità di introdurre i quaternioni legata alla descrizione di una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combinazione in serie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di elementi ottici</a:t>
            </a:r>
          </a:p>
        </p:txBody>
      </p:sp>
    </p:spTree>
    <p:extLst>
      <p:ext uri="{BB962C8B-B14F-4D97-AF65-F5344CB8AC3E}">
        <p14:creationId xmlns:p14="http://schemas.microsoft.com/office/powerpoint/2010/main" val="1723218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Combinazione parallela</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43D90472-81A0-4A69-B258-E2BA68AC633C}"/>
                  </a:ext>
                </a:extLst>
              </p:cNvPr>
              <p:cNvSpPr txBox="1"/>
              <p:nvPr/>
            </p:nvSpPr>
            <p:spPr>
              <a:xfrm>
                <a:off x="309880" y="885366"/>
                <a:ext cx="1084072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La combinazione parallela di sistemi ottici, corrispondente all’interferenza di raggi di luce,  può essere espressa come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somma</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di: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Matrici di Jones  </a:t>
                </a:r>
                <a14:m>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𝑱</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𝑱</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𝑱</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𝑱</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Matrici </a:t>
                </a:r>
                <a14:m>
                  <m:oMath xmlns:m="http://schemas.openxmlformats.org/officeDocument/2006/math">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𝐙</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Vettori di stato </a:t>
                </a:r>
                <a14:m>
                  <m:oMath xmlns:m="http://schemas.openxmlformats.org/officeDocument/2006/math">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 =</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CasellaDiTesto 1">
                <a:extLst>
                  <a:ext uri="{FF2B5EF4-FFF2-40B4-BE49-F238E27FC236}">
                    <a16:creationId xmlns:a16="http://schemas.microsoft.com/office/drawing/2014/main" id="{43D90472-81A0-4A69-B258-E2BA68AC633C}"/>
                  </a:ext>
                </a:extLst>
              </p:cNvPr>
              <p:cNvSpPr txBox="1">
                <a:spLocks noRot="1" noChangeAspect="1" noMove="1" noResize="1" noEditPoints="1" noAdjustHandles="1" noChangeArrowheads="1" noChangeShapeType="1" noTextEdit="1"/>
              </p:cNvSpPr>
              <p:nvPr/>
            </p:nvSpPr>
            <p:spPr>
              <a:xfrm>
                <a:off x="309880" y="885366"/>
                <a:ext cx="10840720" cy="2308324"/>
              </a:xfrm>
              <a:prstGeom prst="rect">
                <a:avLst/>
              </a:prstGeom>
              <a:blipFill>
                <a:blip r:embed="rId4"/>
                <a:stretch>
                  <a:fillRect l="-506" t="-1319" b="-3166"/>
                </a:stretch>
              </a:blipFill>
            </p:spPr>
            <p:txBody>
              <a:bodyPr/>
              <a:lstStyle/>
              <a:p>
                <a:r>
                  <a:rPr lang="it-IT">
                    <a:noFill/>
                  </a:rPr>
                  <a:t> </a:t>
                </a:r>
              </a:p>
            </p:txBody>
          </p:sp>
        </mc:Fallback>
      </mc:AlternateContent>
      <p:sp>
        <p:nvSpPr>
          <p:cNvPr id="12" name="Rettangolo 11">
            <a:extLst>
              <a:ext uri="{FF2B5EF4-FFF2-40B4-BE49-F238E27FC236}">
                <a16:creationId xmlns:a16="http://schemas.microsoft.com/office/drawing/2014/main" id="{32DBA0C8-BBDC-4C1E-91A7-0B52DC78EF58}"/>
              </a:ext>
            </a:extLst>
          </p:cNvPr>
          <p:cNvSpPr/>
          <p:nvPr/>
        </p:nvSpPr>
        <p:spPr>
          <a:xfrm>
            <a:off x="5847080" y="3664311"/>
            <a:ext cx="248920" cy="1808480"/>
          </a:xfrm>
          <a:prstGeom prst="rect">
            <a:avLst/>
          </a:prstGeom>
          <a:solidFill>
            <a:srgbClr val="4472C4">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ccia a sinistra 3">
            <a:extLst>
              <a:ext uri="{FF2B5EF4-FFF2-40B4-BE49-F238E27FC236}">
                <a16:creationId xmlns:a16="http://schemas.microsoft.com/office/drawing/2014/main" id="{5991550B-49EE-4766-AECD-747E43C28EA2}"/>
              </a:ext>
            </a:extLst>
          </p:cNvPr>
          <p:cNvSpPr/>
          <p:nvPr/>
        </p:nvSpPr>
        <p:spPr>
          <a:xfrm rot="10800000">
            <a:off x="2977388" y="4016444"/>
            <a:ext cx="2753360" cy="223520"/>
          </a:xfrm>
          <a:prstGeom prst="lef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ccia a sinistra 14">
            <a:extLst>
              <a:ext uri="{FF2B5EF4-FFF2-40B4-BE49-F238E27FC236}">
                <a16:creationId xmlns:a16="http://schemas.microsoft.com/office/drawing/2014/main" id="{E77A0F29-5601-401C-9919-021747DB2554}"/>
              </a:ext>
            </a:extLst>
          </p:cNvPr>
          <p:cNvSpPr/>
          <p:nvPr/>
        </p:nvSpPr>
        <p:spPr>
          <a:xfrm rot="10800000">
            <a:off x="2977576" y="4834021"/>
            <a:ext cx="2753360" cy="223520"/>
          </a:xfrm>
          <a:prstGeom prst="lef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ccia a sinistra 15">
            <a:extLst>
              <a:ext uri="{FF2B5EF4-FFF2-40B4-BE49-F238E27FC236}">
                <a16:creationId xmlns:a16="http://schemas.microsoft.com/office/drawing/2014/main" id="{5439285F-FD6F-4AF1-9610-FDC4383B06C1}"/>
              </a:ext>
            </a:extLst>
          </p:cNvPr>
          <p:cNvSpPr/>
          <p:nvPr/>
        </p:nvSpPr>
        <p:spPr>
          <a:xfrm rot="10800000">
            <a:off x="6543040" y="4466481"/>
            <a:ext cx="2753360" cy="223520"/>
          </a:xfrm>
          <a:prstGeom prst="lef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66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Isomorfismo dei campi</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7CB8740C-7D6A-4804-A76B-207956E53A81}"/>
                  </a:ext>
                </a:extLst>
              </p:cNvPr>
              <p:cNvSpPr txBox="1"/>
              <p:nvPr/>
            </p:nvSpPr>
            <p:spPr>
              <a:xfrm>
                <a:off x="396240" y="1805964"/>
                <a:ext cx="3261360" cy="1450205"/>
              </a:xfrm>
              <a:prstGeom prst="rect">
                <a:avLst/>
              </a:prstGeom>
              <a:solidFill>
                <a:srgbClr val="92D05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Matrice di Jones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𝑱</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sty m:val="p"/>
                                    <m:brk m:alnAt="7"/>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τ</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α</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mr>
                            <m:m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𝜏</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mr>
                          </m:m>
                        </m:e>
                      </m:d>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CasellaDiTesto 11">
                <a:extLst>
                  <a:ext uri="{FF2B5EF4-FFF2-40B4-BE49-F238E27FC236}">
                    <a16:creationId xmlns:a16="http://schemas.microsoft.com/office/drawing/2014/main" id="{7CB8740C-7D6A-4804-A76B-207956E53A81}"/>
                  </a:ext>
                </a:extLst>
              </p:cNvPr>
              <p:cNvSpPr txBox="1">
                <a:spLocks noRot="1" noChangeAspect="1" noMove="1" noResize="1" noEditPoints="1" noAdjustHandles="1" noChangeArrowheads="1" noChangeShapeType="1" noTextEdit="1"/>
              </p:cNvSpPr>
              <p:nvPr/>
            </p:nvSpPr>
            <p:spPr>
              <a:xfrm>
                <a:off x="396240" y="1805964"/>
                <a:ext cx="3261360" cy="1450205"/>
              </a:xfrm>
              <a:prstGeom prst="rect">
                <a:avLst/>
              </a:prstGeom>
              <a:blipFill>
                <a:blip r:embed="rId4"/>
                <a:stretch>
                  <a:fillRect t="-1235"/>
                </a:stretch>
              </a:blipFill>
              <a:ln w="28575">
                <a:solidFill>
                  <a:schemeClr val="tx1"/>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CA85C24E-3216-4A11-B7AC-5F9B6AE5261B}"/>
                  </a:ext>
                </a:extLst>
              </p:cNvPr>
              <p:cNvSpPr txBox="1"/>
              <p:nvPr/>
            </p:nvSpPr>
            <p:spPr>
              <a:xfrm>
                <a:off x="8011160" y="2058101"/>
                <a:ext cx="3495040" cy="2016899"/>
              </a:xfrm>
              <a:prstGeom prst="rect">
                <a:avLst/>
              </a:prstGeom>
              <a:solidFill>
                <a:srgbClr val="FFC00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Matrice Z</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𝐙</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4"/>
                                    <m:mcJc m:val="center"/>
                                  </m:mcPr>
                                </m:mc>
                              </m:mcs>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𝜏</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mr>
                            <m:m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𝜏</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mr>
                            <m:m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𝜏</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mr>
                            <m:m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𝜏</m:t>
                                </m:r>
                              </m:e>
                            </m:mr>
                          </m:m>
                        </m:e>
                      </m:d>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CasellaDiTesto 13">
                <a:extLst>
                  <a:ext uri="{FF2B5EF4-FFF2-40B4-BE49-F238E27FC236}">
                    <a16:creationId xmlns:a16="http://schemas.microsoft.com/office/drawing/2014/main" id="{CA85C24E-3216-4A11-B7AC-5F9B6AE5261B}"/>
                  </a:ext>
                </a:extLst>
              </p:cNvPr>
              <p:cNvSpPr txBox="1">
                <a:spLocks noRot="1" noChangeAspect="1" noMove="1" noResize="1" noEditPoints="1" noAdjustHandles="1" noChangeArrowheads="1" noChangeShapeType="1" noTextEdit="1"/>
              </p:cNvSpPr>
              <p:nvPr/>
            </p:nvSpPr>
            <p:spPr>
              <a:xfrm>
                <a:off x="8011160" y="2058101"/>
                <a:ext cx="3495040" cy="2016899"/>
              </a:xfrm>
              <a:prstGeom prst="rect">
                <a:avLst/>
              </a:prstGeom>
              <a:blipFill>
                <a:blip r:embed="rId5"/>
                <a:stretch>
                  <a:fillRect t="-1194"/>
                </a:stretch>
              </a:blipFill>
              <a:ln w="28575">
                <a:solidFill>
                  <a:schemeClr val="tx1"/>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Rettangolo 14">
                <a:extLst>
                  <a:ext uri="{FF2B5EF4-FFF2-40B4-BE49-F238E27FC236}">
                    <a16:creationId xmlns:a16="http://schemas.microsoft.com/office/drawing/2014/main" id="{94280357-6524-4C88-96F0-19D770C329CC}"/>
                  </a:ext>
                </a:extLst>
              </p:cNvPr>
              <p:cNvSpPr/>
              <p:nvPr/>
            </p:nvSpPr>
            <p:spPr>
              <a:xfrm>
                <a:off x="3784600" y="3993720"/>
                <a:ext cx="2600960" cy="1680973"/>
              </a:xfrm>
              <a:prstGeom prst="rect">
                <a:avLst/>
              </a:prstGeom>
              <a:solidFill>
                <a:srgbClr val="FFFF00"/>
              </a:solidFill>
              <a:ln w="28575">
                <a:solidFill>
                  <a:srgbClr val="00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Vettore di stato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 =</m:t>
                      </m:r>
                      <m:d>
                        <m:d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𝜏</m:t>
                                </m:r>
                              </m:e>
                            </m:mr>
                            <m:m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e>
                            </m:mr>
                            <m:m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e>
                            </m:mr>
                            <m:m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𝛾</m:t>
                                </m:r>
                              </m:e>
                            </m:mr>
                          </m:m>
                        </m:e>
                      </m:d>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Rettangolo 14">
                <a:extLst>
                  <a:ext uri="{FF2B5EF4-FFF2-40B4-BE49-F238E27FC236}">
                    <a16:creationId xmlns:a16="http://schemas.microsoft.com/office/drawing/2014/main" id="{94280357-6524-4C88-96F0-19D770C329CC}"/>
                  </a:ext>
                </a:extLst>
              </p:cNvPr>
              <p:cNvSpPr>
                <a:spLocks noRot="1" noChangeAspect="1" noMove="1" noResize="1" noEditPoints="1" noAdjustHandles="1" noChangeArrowheads="1" noChangeShapeType="1" noTextEdit="1"/>
              </p:cNvSpPr>
              <p:nvPr/>
            </p:nvSpPr>
            <p:spPr>
              <a:xfrm>
                <a:off x="3784600" y="3993720"/>
                <a:ext cx="2600960" cy="1680973"/>
              </a:xfrm>
              <a:prstGeom prst="rect">
                <a:avLst/>
              </a:prstGeom>
              <a:blipFill>
                <a:blip r:embed="rId6"/>
                <a:stretch>
                  <a:fillRect t="-1068"/>
                </a:stretch>
              </a:blipFill>
              <a:ln w="28575">
                <a:solidFill>
                  <a:srgbClr val="000000"/>
                </a:solidFill>
              </a:ln>
            </p:spPr>
            <p:txBody>
              <a:bodyPr/>
              <a:lstStyle/>
              <a:p>
                <a:r>
                  <a:rPr lang="it-IT">
                    <a:noFill/>
                  </a:rPr>
                  <a:t> </a:t>
                </a:r>
              </a:p>
            </p:txBody>
          </p:sp>
        </mc:Fallback>
      </mc:AlternateContent>
      <p:sp>
        <p:nvSpPr>
          <p:cNvPr id="6" name="Freccia angolare bidirezionale 5">
            <a:extLst>
              <a:ext uri="{FF2B5EF4-FFF2-40B4-BE49-F238E27FC236}">
                <a16:creationId xmlns:a16="http://schemas.microsoft.com/office/drawing/2014/main" id="{17005D55-7A9F-48A6-AF4C-22E5FBCDE1D6}"/>
              </a:ext>
            </a:extLst>
          </p:cNvPr>
          <p:cNvSpPr/>
          <p:nvPr/>
        </p:nvSpPr>
        <p:spPr>
          <a:xfrm>
            <a:off x="6619241" y="4388174"/>
            <a:ext cx="2600960" cy="772160"/>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ccia bidirezionale orizzontale 7">
            <a:extLst>
              <a:ext uri="{FF2B5EF4-FFF2-40B4-BE49-F238E27FC236}">
                <a16:creationId xmlns:a16="http://schemas.microsoft.com/office/drawing/2014/main" id="{ED351652-1B7F-45D8-84B9-1B921804C686}"/>
              </a:ext>
            </a:extLst>
          </p:cNvPr>
          <p:cNvSpPr/>
          <p:nvPr/>
        </p:nvSpPr>
        <p:spPr>
          <a:xfrm>
            <a:off x="3972561" y="2426002"/>
            <a:ext cx="3622039" cy="4382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ccia angolare bidirezionale 15">
            <a:extLst>
              <a:ext uri="{FF2B5EF4-FFF2-40B4-BE49-F238E27FC236}">
                <a16:creationId xmlns:a16="http://schemas.microsoft.com/office/drawing/2014/main" id="{12744D05-506B-46F0-902A-839D1D1B9EF6}"/>
              </a:ext>
            </a:extLst>
          </p:cNvPr>
          <p:cNvSpPr/>
          <p:nvPr/>
        </p:nvSpPr>
        <p:spPr>
          <a:xfrm rot="5400000">
            <a:off x="2206671" y="3802304"/>
            <a:ext cx="1372778" cy="695960"/>
          </a:xfrm>
          <a:prstGeom prst="leftUpArrow">
            <a:avLst>
              <a:gd name="adj1" fmla="val 25000"/>
              <a:gd name="adj2" fmla="val 25000"/>
              <a:gd name="adj3" fmla="val 356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 name="Rettangolo 1">
                <a:extLst>
                  <a:ext uri="{FF2B5EF4-FFF2-40B4-BE49-F238E27FC236}">
                    <a16:creationId xmlns:a16="http://schemas.microsoft.com/office/drawing/2014/main" id="{4E519D73-617E-46B2-8BB7-CD662FECA68D}"/>
                  </a:ext>
                </a:extLst>
              </p:cNvPr>
              <p:cNvSpPr/>
              <p:nvPr/>
            </p:nvSpPr>
            <p:spPr>
              <a:xfrm>
                <a:off x="243840" y="745535"/>
                <a:ext cx="1044448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Scrivendo la matrice di Jones sulla base di quattro parametri complessi </a:t>
                </a:r>
                <a14:m>
                  <m:oMath xmlns:m="http://schemas.openxmlformats.org/officeDocument/2006/math">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𝜏</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possiamo ottenere facilmente la matrice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Z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e il vettore di stato </a:t>
                </a: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|h&gt;</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tutti questi formalismi sono perfettamente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equivalenti</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Rettangolo 1">
                <a:extLst>
                  <a:ext uri="{FF2B5EF4-FFF2-40B4-BE49-F238E27FC236}">
                    <a16:creationId xmlns:a16="http://schemas.microsoft.com/office/drawing/2014/main" id="{4E519D73-617E-46B2-8BB7-CD662FECA68D}"/>
                  </a:ext>
                </a:extLst>
              </p:cNvPr>
              <p:cNvSpPr>
                <a:spLocks noRot="1" noChangeAspect="1" noMove="1" noResize="1" noEditPoints="1" noAdjustHandles="1" noChangeArrowheads="1" noChangeShapeType="1" noTextEdit="1"/>
              </p:cNvSpPr>
              <p:nvPr/>
            </p:nvSpPr>
            <p:spPr>
              <a:xfrm>
                <a:off x="243840" y="745535"/>
                <a:ext cx="10444480" cy="923330"/>
              </a:xfrm>
              <a:prstGeom prst="rect">
                <a:avLst/>
              </a:prstGeom>
              <a:blipFill>
                <a:blip r:embed="rId7"/>
                <a:stretch>
                  <a:fillRect l="-467" t="-3289" r="-525"/>
                </a:stretch>
              </a:blipFill>
            </p:spPr>
            <p:txBody>
              <a:bodyPr/>
              <a:lstStyle/>
              <a:p>
                <a:r>
                  <a:rPr lang="it-IT">
                    <a:noFill/>
                  </a:rPr>
                  <a:t> </a:t>
                </a:r>
              </a:p>
            </p:txBody>
          </p:sp>
        </mc:Fallback>
      </mc:AlternateContent>
    </p:spTree>
    <p:extLst>
      <p:ext uri="{BB962C8B-B14F-4D97-AF65-F5344CB8AC3E}">
        <p14:creationId xmlns:p14="http://schemas.microsoft.com/office/powerpoint/2010/main" val="2041256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Analogia Meccanica Quantistica</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7BC068E3-4190-4C94-860A-1EA2CE01F9AD}"/>
                  </a:ext>
                </a:extLst>
              </p:cNvPr>
              <p:cNvSpPr txBox="1"/>
              <p:nvPr/>
            </p:nvSpPr>
            <p:spPr>
              <a:xfrm>
                <a:off x="518160" y="974128"/>
                <a:ext cx="1072896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In termini della matrice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Z</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una matrice di Mueller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non depolarizzante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può essere scritta come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𝐌</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Questa osservazione ci permette di interpretare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Z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o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|h&gt;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come vettore di stato del sistema ottico e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M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come ampiezza di probabilità in analogia con un sistema quantistico. </a:t>
                </a:r>
              </a:p>
            </p:txBody>
          </p:sp>
        </mc:Choice>
        <mc:Fallback xmlns="">
          <p:sp>
            <p:nvSpPr>
              <p:cNvPr id="2" name="CasellaDiTesto 1">
                <a:extLst>
                  <a:ext uri="{FF2B5EF4-FFF2-40B4-BE49-F238E27FC236}">
                    <a16:creationId xmlns:a16="http://schemas.microsoft.com/office/drawing/2014/main" id="{7BC068E3-4190-4C94-860A-1EA2CE01F9AD}"/>
                  </a:ext>
                </a:extLst>
              </p:cNvPr>
              <p:cNvSpPr txBox="1">
                <a:spLocks noRot="1" noChangeAspect="1" noMove="1" noResize="1" noEditPoints="1" noAdjustHandles="1" noChangeArrowheads="1" noChangeShapeType="1" noTextEdit="1"/>
              </p:cNvSpPr>
              <p:nvPr/>
            </p:nvSpPr>
            <p:spPr>
              <a:xfrm>
                <a:off x="518160" y="974128"/>
                <a:ext cx="10728960" cy="1754326"/>
              </a:xfrm>
              <a:prstGeom prst="rect">
                <a:avLst/>
              </a:prstGeom>
              <a:blipFill>
                <a:blip r:embed="rId4"/>
                <a:stretch>
                  <a:fillRect l="-455" t="-2083" b="-451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D187BC43-408F-44F9-8D9C-D4BC6DCD5F89}"/>
                  </a:ext>
                </a:extLst>
              </p:cNvPr>
              <p:cNvSpPr txBox="1"/>
              <p:nvPr/>
            </p:nvSpPr>
            <p:spPr>
              <a:xfrm>
                <a:off x="485140" y="3274608"/>
                <a:ext cx="4439920" cy="1200329"/>
              </a:xfrm>
              <a:prstGeom prst="rect">
                <a:avLst/>
              </a:prstGeom>
              <a:solidFill>
                <a:srgbClr val="92D05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Sistema ottico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Vettore di stato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Ampiezza di probabilità </a:t>
                </a:r>
                <a14:m>
                  <m:oMath xmlns:m="http://schemas.openxmlformats.org/officeDocument/2006/math">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𝐌</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CasellaDiTesto 4">
                <a:extLst>
                  <a:ext uri="{FF2B5EF4-FFF2-40B4-BE49-F238E27FC236}">
                    <a16:creationId xmlns:a16="http://schemas.microsoft.com/office/drawing/2014/main" id="{D187BC43-408F-44F9-8D9C-D4BC6DCD5F89}"/>
                  </a:ext>
                </a:extLst>
              </p:cNvPr>
              <p:cNvSpPr txBox="1">
                <a:spLocks noRot="1" noChangeAspect="1" noMove="1" noResize="1" noEditPoints="1" noAdjustHandles="1" noChangeArrowheads="1" noChangeShapeType="1" noTextEdit="1"/>
              </p:cNvSpPr>
              <p:nvPr/>
            </p:nvSpPr>
            <p:spPr>
              <a:xfrm>
                <a:off x="485140" y="3274608"/>
                <a:ext cx="4439920" cy="1200329"/>
              </a:xfrm>
              <a:prstGeom prst="rect">
                <a:avLst/>
              </a:prstGeom>
              <a:blipFill>
                <a:blip r:embed="rId5"/>
                <a:stretch>
                  <a:fillRect l="-682" t="-1485" b="-5446"/>
                </a:stretch>
              </a:blipFill>
              <a:ln w="28575">
                <a:solidFill>
                  <a:schemeClr val="tx1"/>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6774C165-4B11-45E6-AA05-42C525BB1CB8}"/>
                  </a:ext>
                </a:extLst>
              </p:cNvPr>
              <p:cNvSpPr txBox="1"/>
              <p:nvPr/>
            </p:nvSpPr>
            <p:spPr>
              <a:xfrm>
                <a:off x="7388860" y="3279701"/>
                <a:ext cx="4439920" cy="1200329"/>
              </a:xfrm>
              <a:prstGeom prst="rect">
                <a:avLst/>
              </a:prstGeom>
              <a:solidFill>
                <a:srgbClr val="00B05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Sistema quantistico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Vettore di stato </a:t>
                </a:r>
                <a:r>
                  <a:rPr kumimoji="0" lang="el-GR" sz="1800" b="0" i="0" u="none" strike="noStrike" kern="1200" cap="none" spc="0" normalizeH="0" baseline="0" noProof="0" dirty="0">
                    <a:ln>
                      <a:noFill/>
                    </a:ln>
                    <a:solidFill>
                      <a:prstClr val="black"/>
                    </a:solidFill>
                    <a:effectLst/>
                    <a:uLnTx/>
                    <a:uFillTx/>
                    <a:latin typeface="Calibri" panose="020F0502020204030204"/>
                    <a:ea typeface="+mn-ea"/>
                    <a:cs typeface="+mn-cs"/>
                  </a:rPr>
                  <a:t>ψ</a:t>
                </a: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Ampiezza di probabilità </a:t>
                </a:r>
                <a14:m>
                  <m:oMath xmlns:m="http://schemas.openxmlformats.org/officeDocument/2006/math">
                    <m:r>
                      <m:rPr>
                        <m:sty m:val="p"/>
                      </m:rPr>
                      <a:rPr kumimoji="0" lang="el-GR"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ψ</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ψ</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ψ</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m:rPr>
                        <m:sty m:val="p"/>
                      </m:rPr>
                      <a:rPr kumimoji="0" lang="el-GR"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ψ</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CasellaDiTesto 12">
                <a:extLst>
                  <a:ext uri="{FF2B5EF4-FFF2-40B4-BE49-F238E27FC236}">
                    <a16:creationId xmlns:a16="http://schemas.microsoft.com/office/drawing/2014/main" id="{6774C165-4B11-45E6-AA05-42C525BB1CB8}"/>
                  </a:ext>
                </a:extLst>
              </p:cNvPr>
              <p:cNvSpPr txBox="1">
                <a:spLocks noRot="1" noChangeAspect="1" noMove="1" noResize="1" noEditPoints="1" noAdjustHandles="1" noChangeArrowheads="1" noChangeShapeType="1" noTextEdit="1"/>
              </p:cNvSpPr>
              <p:nvPr/>
            </p:nvSpPr>
            <p:spPr>
              <a:xfrm>
                <a:off x="7388860" y="3279701"/>
                <a:ext cx="4439920" cy="1200329"/>
              </a:xfrm>
              <a:prstGeom prst="rect">
                <a:avLst/>
              </a:prstGeom>
              <a:blipFill>
                <a:blip r:embed="rId6"/>
                <a:stretch>
                  <a:fillRect l="-546" t="-1485" b="-5446"/>
                </a:stretch>
              </a:blipFill>
              <a:ln w="28575">
                <a:solidFill>
                  <a:schemeClr val="tx1"/>
                </a:solidFill>
              </a:ln>
            </p:spPr>
            <p:txBody>
              <a:bodyPr/>
              <a:lstStyle/>
              <a:p>
                <a:r>
                  <a:rPr lang="it-IT">
                    <a:noFill/>
                  </a:rPr>
                  <a:t> </a:t>
                </a:r>
              </a:p>
            </p:txBody>
          </p:sp>
        </mc:Fallback>
      </mc:AlternateContent>
      <p:sp>
        <p:nvSpPr>
          <p:cNvPr id="15" name="Freccia bidirezionale orizzontale 14">
            <a:extLst>
              <a:ext uri="{FF2B5EF4-FFF2-40B4-BE49-F238E27FC236}">
                <a16:creationId xmlns:a16="http://schemas.microsoft.com/office/drawing/2014/main" id="{F3278928-5132-4A36-840C-16C34725C483}"/>
              </a:ext>
            </a:extLst>
          </p:cNvPr>
          <p:cNvSpPr/>
          <p:nvPr/>
        </p:nvSpPr>
        <p:spPr>
          <a:xfrm>
            <a:off x="5501640" y="3603985"/>
            <a:ext cx="1310640" cy="54157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sellaDiTesto 11">
            <a:extLst>
              <a:ext uri="{FF2B5EF4-FFF2-40B4-BE49-F238E27FC236}">
                <a16:creationId xmlns:a16="http://schemas.microsoft.com/office/drawing/2014/main" id="{514575A6-351E-4207-9EBF-6479A15B6DD8}"/>
              </a:ext>
            </a:extLst>
          </p:cNvPr>
          <p:cNvSpPr txBox="1"/>
          <p:nvPr/>
        </p:nvSpPr>
        <p:spPr>
          <a:xfrm>
            <a:off x="9311640" y="6175872"/>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Tree>
    <p:extLst>
      <p:ext uri="{BB962C8B-B14F-4D97-AF65-F5344CB8AC3E}">
        <p14:creationId xmlns:p14="http://schemas.microsoft.com/office/powerpoint/2010/main" val="3980921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Combinazione in serie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43D90472-81A0-4A69-B258-E2BA68AC633C}"/>
                  </a:ext>
                </a:extLst>
              </p:cNvPr>
              <p:cNvSpPr txBox="1"/>
              <p:nvPr/>
            </p:nvSpPr>
            <p:spPr>
              <a:xfrm>
                <a:off x="309880" y="885366"/>
                <a:ext cx="1084072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La combinazione in serie di sistemi ottici, corrispondente all’interazione sequenziale con sistemi ottici diversi,  può essere espressa come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prodotto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di: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Matrici di Jones</a:t>
                </a:r>
                <a14:m>
                  <m:oMath xmlns:m="http://schemas.openxmlformats.org/officeDocument/2006/math">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𝑱</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𝑱</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𝑱</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𝑱</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𝑱</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𝑱</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Matrici </a:t>
                </a:r>
                <a14:m>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Ma non può essere espressa come prodotto di vettori di stato</a:t>
                </a:r>
              </a:p>
            </p:txBody>
          </p:sp>
        </mc:Choice>
        <mc:Fallback xmlns="">
          <p:sp>
            <p:nvSpPr>
              <p:cNvPr id="2" name="CasellaDiTesto 1">
                <a:extLst>
                  <a:ext uri="{FF2B5EF4-FFF2-40B4-BE49-F238E27FC236}">
                    <a16:creationId xmlns:a16="http://schemas.microsoft.com/office/drawing/2014/main" id="{43D90472-81A0-4A69-B258-E2BA68AC633C}"/>
                  </a:ext>
                </a:extLst>
              </p:cNvPr>
              <p:cNvSpPr txBox="1">
                <a:spLocks noRot="1" noChangeAspect="1" noMove="1" noResize="1" noEditPoints="1" noAdjustHandles="1" noChangeArrowheads="1" noChangeShapeType="1" noTextEdit="1"/>
              </p:cNvSpPr>
              <p:nvPr/>
            </p:nvSpPr>
            <p:spPr>
              <a:xfrm>
                <a:off x="309880" y="885366"/>
                <a:ext cx="10840720" cy="2308324"/>
              </a:xfrm>
              <a:prstGeom prst="rect">
                <a:avLst/>
              </a:prstGeom>
              <a:blipFill>
                <a:blip r:embed="rId4"/>
                <a:stretch>
                  <a:fillRect l="-506" t="-1319" r="-225" b="-3166"/>
                </a:stretch>
              </a:blipFill>
            </p:spPr>
            <p:txBody>
              <a:bodyPr/>
              <a:lstStyle/>
              <a:p>
                <a:r>
                  <a:rPr lang="it-IT">
                    <a:noFill/>
                  </a:rPr>
                  <a:t> </a:t>
                </a:r>
              </a:p>
            </p:txBody>
          </p:sp>
        </mc:Fallback>
      </mc:AlternateContent>
      <p:sp>
        <p:nvSpPr>
          <p:cNvPr id="12" name="Rettangolo 11">
            <a:extLst>
              <a:ext uri="{FF2B5EF4-FFF2-40B4-BE49-F238E27FC236}">
                <a16:creationId xmlns:a16="http://schemas.microsoft.com/office/drawing/2014/main" id="{32DBA0C8-BBDC-4C1E-91A7-0B52DC78EF58}"/>
              </a:ext>
            </a:extLst>
          </p:cNvPr>
          <p:cNvSpPr/>
          <p:nvPr/>
        </p:nvSpPr>
        <p:spPr>
          <a:xfrm>
            <a:off x="5262091" y="3626250"/>
            <a:ext cx="248920" cy="1808480"/>
          </a:xfrm>
          <a:prstGeom prst="rect">
            <a:avLst/>
          </a:prstGeom>
          <a:solidFill>
            <a:srgbClr val="4472C4">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ccia a sinistra 14">
            <a:extLst>
              <a:ext uri="{FF2B5EF4-FFF2-40B4-BE49-F238E27FC236}">
                <a16:creationId xmlns:a16="http://schemas.microsoft.com/office/drawing/2014/main" id="{E77A0F29-5601-401C-9919-021747DB2554}"/>
              </a:ext>
            </a:extLst>
          </p:cNvPr>
          <p:cNvSpPr/>
          <p:nvPr/>
        </p:nvSpPr>
        <p:spPr>
          <a:xfrm rot="10800000">
            <a:off x="2683421" y="4152059"/>
            <a:ext cx="2070671" cy="492028"/>
          </a:xfrm>
          <a:prstGeom prst="lef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ttangolo 13">
            <a:extLst>
              <a:ext uri="{FF2B5EF4-FFF2-40B4-BE49-F238E27FC236}">
                <a16:creationId xmlns:a16="http://schemas.microsoft.com/office/drawing/2014/main" id="{E36F21ED-088C-46F9-98C1-874B7C2F431C}"/>
              </a:ext>
            </a:extLst>
          </p:cNvPr>
          <p:cNvSpPr/>
          <p:nvPr/>
        </p:nvSpPr>
        <p:spPr>
          <a:xfrm>
            <a:off x="7881620" y="3654025"/>
            <a:ext cx="248920" cy="1808480"/>
          </a:xfrm>
          <a:prstGeom prst="rect">
            <a:avLst/>
          </a:prstGeom>
          <a:solidFill>
            <a:srgbClr val="4472C4">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ccia a sinistra 16">
            <a:extLst>
              <a:ext uri="{FF2B5EF4-FFF2-40B4-BE49-F238E27FC236}">
                <a16:creationId xmlns:a16="http://schemas.microsoft.com/office/drawing/2014/main" id="{0CB9E212-BE83-4552-9800-1C8147E2E9A6}"/>
              </a:ext>
            </a:extLst>
          </p:cNvPr>
          <p:cNvSpPr/>
          <p:nvPr/>
        </p:nvSpPr>
        <p:spPr>
          <a:xfrm rot="10800000">
            <a:off x="5942233" y="4218309"/>
            <a:ext cx="1508165" cy="359528"/>
          </a:xfrm>
          <a:prstGeom prst="lef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ccia a sinistra 17">
            <a:extLst>
              <a:ext uri="{FF2B5EF4-FFF2-40B4-BE49-F238E27FC236}">
                <a16:creationId xmlns:a16="http://schemas.microsoft.com/office/drawing/2014/main" id="{9B4DE0E6-445E-435D-92C5-6255C98A80F6}"/>
              </a:ext>
            </a:extLst>
          </p:cNvPr>
          <p:cNvSpPr/>
          <p:nvPr/>
        </p:nvSpPr>
        <p:spPr>
          <a:xfrm rot="10800000">
            <a:off x="8561762" y="4306307"/>
            <a:ext cx="1354398" cy="261551"/>
          </a:xfrm>
          <a:prstGeom prst="leftArrow">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978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Quaternioni</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62E25B8D-76D6-4D1F-A3B5-C2AF7977E793}"/>
                  </a:ext>
                </a:extLst>
              </p:cNvPr>
              <p:cNvSpPr txBox="1"/>
              <p:nvPr/>
            </p:nvSpPr>
            <p:spPr>
              <a:xfrm>
                <a:off x="477520" y="1132511"/>
                <a:ext cx="1123696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Possiamo rappresentare lo stato del sistema tramite il formalismo dei quaternioni utili per descrivere la combinazione in serie di elementi ottici</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m:oMathPara>
                </a14:m>
                <a:endParaRPr kumimoji="0" lang="it-IT" sz="18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𝒊</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𝒋</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𝛾</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𝒌</m:t>
                    </m:r>
                  </m:oMath>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L’interazione sequenziale con elementi ottici diversi può quindi rappresentarsi come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prodotto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di quaternioni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sub>
                      </m:sSub>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La descrizione tramite quaternioni consente di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Sfruttare il prodotto tra quaternioni per descrivere una serie di elementi ottici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Tenere informazione sulla fase acquisita nel passaggio in ogni elemento descritto da </a:t>
                </a:r>
                <a14:m>
                  <m:oMath xmlns:m="http://schemas.openxmlformats.org/officeDocument/2006/math">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sub>
                    </m:sSub>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CasellaDiTesto 2">
                <a:extLst>
                  <a:ext uri="{FF2B5EF4-FFF2-40B4-BE49-F238E27FC236}">
                    <a16:creationId xmlns:a16="http://schemas.microsoft.com/office/drawing/2014/main" id="{62E25B8D-76D6-4D1F-A3B5-C2AF7977E793}"/>
                  </a:ext>
                </a:extLst>
              </p:cNvPr>
              <p:cNvSpPr txBox="1">
                <a:spLocks noRot="1" noChangeAspect="1" noMove="1" noResize="1" noEditPoints="1" noAdjustHandles="1" noChangeArrowheads="1" noChangeShapeType="1" noTextEdit="1"/>
              </p:cNvSpPr>
              <p:nvPr/>
            </p:nvSpPr>
            <p:spPr>
              <a:xfrm>
                <a:off x="477520" y="1132511"/>
                <a:ext cx="11236960" cy="3970318"/>
              </a:xfrm>
              <a:prstGeom prst="rect">
                <a:avLst/>
              </a:prstGeom>
              <a:blipFill>
                <a:blip r:embed="rId4"/>
                <a:stretch>
                  <a:fillRect l="-434" t="-922" b="-1536"/>
                </a:stretch>
              </a:blipFill>
            </p:spPr>
            <p:txBody>
              <a:bodyPr/>
              <a:lstStyle/>
              <a:p>
                <a:r>
                  <a:rPr lang="it-IT">
                    <a:noFill/>
                  </a:rPr>
                  <a:t> </a:t>
                </a:r>
              </a:p>
            </p:txBody>
          </p:sp>
        </mc:Fallback>
      </mc:AlternateContent>
    </p:spTree>
    <p:extLst>
      <p:ext uri="{BB962C8B-B14F-4D97-AF65-F5344CB8AC3E}">
        <p14:creationId xmlns:p14="http://schemas.microsoft.com/office/powerpoint/2010/main" val="1182461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Grandezze </a:t>
            </a:r>
            <a:r>
              <a:rPr kumimoji="0" lang="it-IT" sz="3200" b="1" i="0" u="none" strike="noStrike" kern="1200" cap="none" spc="0" normalizeH="0" baseline="0" noProof="0" dirty="0" err="1">
                <a:ln>
                  <a:noFill/>
                </a:ln>
                <a:solidFill>
                  <a:prstClr val="white"/>
                </a:solidFill>
                <a:effectLst/>
                <a:uLnTx/>
                <a:uFillTx/>
                <a:latin typeface="PT Serif" panose="020A0603040505020204" pitchFamily="18" charset="77"/>
                <a:ea typeface="+mn-ea"/>
                <a:cs typeface="+mn-cs"/>
              </a:rPr>
              <a:t>ellissometriche</a:t>
            </a:r>
            <a:endPar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endParaRP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CasellaDiTesto 1">
            <a:extLst>
              <a:ext uri="{FF2B5EF4-FFF2-40B4-BE49-F238E27FC236}">
                <a16:creationId xmlns:a16="http://schemas.microsoft.com/office/drawing/2014/main" id="{1049B827-07BF-154C-B2A0-D4828CF6D24C}"/>
              </a:ext>
            </a:extLst>
          </p:cNvPr>
          <p:cNvSpPr txBox="1"/>
          <p:nvPr/>
        </p:nvSpPr>
        <p:spPr>
          <a:xfrm>
            <a:off x="503583" y="1109317"/>
            <a:ext cx="5380382" cy="16312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Le grandezze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ellissometriche</a:t>
            </a: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sono date dalla parte reale e dalla parte immaginaria del rapporto delle riflettività delle componenti parallele e ortogonali del campo rispetto al piano del campione:</a:t>
            </a:r>
          </a:p>
        </p:txBody>
      </p:sp>
      <p:pic>
        <p:nvPicPr>
          <p:cNvPr id="4" name="Immagine 3">
            <a:extLst>
              <a:ext uri="{FF2B5EF4-FFF2-40B4-BE49-F238E27FC236}">
                <a16:creationId xmlns:a16="http://schemas.microsoft.com/office/drawing/2014/main" id="{81B421F0-33AE-5340-8EDF-5514BFD52723}"/>
              </a:ext>
            </a:extLst>
          </p:cNvPr>
          <p:cNvPicPr>
            <a:picLocks noChangeAspect="1"/>
          </p:cNvPicPr>
          <p:nvPr/>
        </p:nvPicPr>
        <p:blipFill rotWithShape="1">
          <a:blip r:embed="rId4"/>
          <a:srcRect r="2318"/>
          <a:stretch/>
        </p:blipFill>
        <p:spPr>
          <a:xfrm>
            <a:off x="965201" y="2847503"/>
            <a:ext cx="3810000" cy="975102"/>
          </a:xfrm>
          <a:prstGeom prst="rect">
            <a:avLst/>
          </a:prstGeom>
        </p:spPr>
      </p:pic>
      <p:pic>
        <p:nvPicPr>
          <p:cNvPr id="16" name="Immagine 15">
            <a:extLst>
              <a:ext uri="{FF2B5EF4-FFF2-40B4-BE49-F238E27FC236}">
                <a16:creationId xmlns:a16="http://schemas.microsoft.com/office/drawing/2014/main" id="{B1E68A6E-4512-5A4F-8F11-4F8883049441}"/>
              </a:ext>
            </a:extLst>
          </p:cNvPr>
          <p:cNvPicPr>
            <a:picLocks noChangeAspect="1"/>
          </p:cNvPicPr>
          <p:nvPr/>
        </p:nvPicPr>
        <p:blipFill rotWithShape="1">
          <a:blip r:embed="rId5"/>
          <a:srcRect t="27655" r="16451" b="21975"/>
          <a:stretch/>
        </p:blipFill>
        <p:spPr>
          <a:xfrm>
            <a:off x="6385560" y="1157005"/>
            <a:ext cx="5334000" cy="4550739"/>
          </a:xfrm>
          <a:prstGeom prst="rect">
            <a:avLst/>
          </a:prstGeom>
        </p:spPr>
      </p:pic>
      <p:sp>
        <p:nvSpPr>
          <p:cNvPr id="17" name="CasellaDiTesto 16">
            <a:extLst>
              <a:ext uri="{FF2B5EF4-FFF2-40B4-BE49-F238E27FC236}">
                <a16:creationId xmlns:a16="http://schemas.microsoft.com/office/drawing/2014/main" id="{78ECD180-EAFF-C24F-8071-02DA49395F62}"/>
              </a:ext>
            </a:extLst>
          </p:cNvPr>
          <p:cNvSpPr txBox="1"/>
          <p:nvPr/>
        </p:nvSpPr>
        <p:spPr>
          <a:xfrm>
            <a:off x="503583" y="4252347"/>
            <a:ext cx="516908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I valori di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r</a:t>
            </a:r>
            <a:r>
              <a:rPr kumimoji="0" lang="it-IT" sz="2000" b="0" i="0" u="none" strike="noStrike" kern="1200" cap="none" spc="0" normalizeH="0" baseline="-25000" noProof="0" dirty="0" err="1">
                <a:ln>
                  <a:noFill/>
                </a:ln>
                <a:solidFill>
                  <a:prstClr val="black"/>
                </a:solidFill>
                <a:effectLst/>
                <a:uLnTx/>
                <a:uFillTx/>
                <a:latin typeface="PT Serif" panose="020A0603040505020204" pitchFamily="18" charset="77"/>
                <a:ea typeface="+mn-ea"/>
                <a:cs typeface="+mn-cs"/>
              </a:rPr>
              <a:t>p</a:t>
            </a: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e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r</a:t>
            </a:r>
            <a:r>
              <a:rPr kumimoji="0" lang="it-IT" sz="2000" b="0" i="0" u="none" strike="noStrike" kern="1200" cap="none" spc="0" normalizeH="0" baseline="-25000" noProof="0" dirty="0" err="1">
                <a:ln>
                  <a:noFill/>
                </a:ln>
                <a:solidFill>
                  <a:prstClr val="black"/>
                </a:solidFill>
                <a:effectLst/>
                <a:uLnTx/>
                <a:uFillTx/>
                <a:latin typeface="PT Serif" panose="020A0603040505020204" pitchFamily="18" charset="77"/>
                <a:ea typeface="+mn-ea"/>
                <a:cs typeface="+mn-cs"/>
              </a:rPr>
              <a:t>s</a:t>
            </a: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per una singola riflessione si ottengono tramite le equazioni di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fresnel</a:t>
            </a:r>
            <a:endPar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endParaRPr>
          </a:p>
        </p:txBody>
      </p:sp>
    </p:spTree>
    <p:extLst>
      <p:ext uri="{BB962C8B-B14F-4D97-AF65-F5344CB8AC3E}">
        <p14:creationId xmlns:p14="http://schemas.microsoft.com/office/powerpoint/2010/main" val="1054548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Quaternioni</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CasellaDiTesto 1">
            <a:extLst>
              <a:ext uri="{FF2B5EF4-FFF2-40B4-BE49-F238E27FC236}">
                <a16:creationId xmlns:a16="http://schemas.microsoft.com/office/drawing/2014/main" id="{7C0A8F81-B8B9-4BE7-BB6B-9C4A7342D671}"/>
              </a:ext>
            </a:extLst>
          </p:cNvPr>
          <p:cNvSpPr txBox="1"/>
          <p:nvPr/>
        </p:nvSpPr>
        <p:spPr>
          <a:xfrm>
            <a:off x="447040" y="943094"/>
            <a:ext cx="10871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Possiamo quindi riassumere le seguenti operazioni condotte sul sistema ottico sfruttando il formalismo dei quaternioni</a:t>
            </a: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76FAB9EB-AFB5-4846-AB92-17A815E75757}"/>
                  </a:ext>
                </a:extLst>
              </p:cNvPr>
              <p:cNvSpPr txBox="1"/>
              <p:nvPr/>
            </p:nvSpPr>
            <p:spPr>
              <a:xfrm>
                <a:off x="1026160" y="1902599"/>
                <a:ext cx="4500880" cy="1754326"/>
              </a:xfrm>
              <a:prstGeom prst="rect">
                <a:avLst/>
              </a:prstGeom>
              <a:solidFill>
                <a:srgbClr val="92D05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Prodotto di quaternioni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Rappresenta l’interazione sequenziale della luce con elementi ottici non depolarizzanti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𝑵</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CasellaDiTesto 2">
                <a:extLst>
                  <a:ext uri="{FF2B5EF4-FFF2-40B4-BE49-F238E27FC236}">
                    <a16:creationId xmlns:a16="http://schemas.microsoft.com/office/drawing/2014/main" id="{76FAB9EB-AFB5-4846-AB92-17A815E75757}"/>
                  </a:ext>
                </a:extLst>
              </p:cNvPr>
              <p:cNvSpPr txBox="1">
                <a:spLocks noRot="1" noChangeAspect="1" noMove="1" noResize="1" noEditPoints="1" noAdjustHandles="1" noChangeArrowheads="1" noChangeShapeType="1" noTextEdit="1"/>
              </p:cNvSpPr>
              <p:nvPr/>
            </p:nvSpPr>
            <p:spPr>
              <a:xfrm>
                <a:off x="1026160" y="1902599"/>
                <a:ext cx="4500880" cy="1754326"/>
              </a:xfrm>
              <a:prstGeom prst="rect">
                <a:avLst/>
              </a:prstGeom>
              <a:blipFill>
                <a:blip r:embed="rId4"/>
                <a:stretch>
                  <a:fillRect l="-806" t="-1024"/>
                </a:stretch>
              </a:blipFill>
              <a:ln w="28575">
                <a:solidFill>
                  <a:schemeClr val="tx1"/>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B65D1D10-F835-42E8-8709-831A5F55DACE}"/>
                  </a:ext>
                </a:extLst>
              </p:cNvPr>
              <p:cNvSpPr txBox="1"/>
              <p:nvPr/>
            </p:nvSpPr>
            <p:spPr>
              <a:xfrm>
                <a:off x="6360160" y="1902599"/>
                <a:ext cx="4500880" cy="1781257"/>
              </a:xfrm>
              <a:prstGeom prst="rect">
                <a:avLst/>
              </a:prstGeom>
              <a:solidFill>
                <a:srgbClr val="00B05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Somma di quaternioni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Rappresenta l’interazione sequenziale della luce con elementi ottici non depolarizzanti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CasellaDiTesto 11">
                <a:extLst>
                  <a:ext uri="{FF2B5EF4-FFF2-40B4-BE49-F238E27FC236}">
                    <a16:creationId xmlns:a16="http://schemas.microsoft.com/office/drawing/2014/main" id="{B65D1D10-F835-42E8-8709-831A5F55DACE}"/>
                  </a:ext>
                </a:extLst>
              </p:cNvPr>
              <p:cNvSpPr txBox="1">
                <a:spLocks noRot="1" noChangeAspect="1" noMove="1" noResize="1" noEditPoints="1" noAdjustHandles="1" noChangeArrowheads="1" noChangeShapeType="1" noTextEdit="1"/>
              </p:cNvSpPr>
              <p:nvPr/>
            </p:nvSpPr>
            <p:spPr>
              <a:xfrm>
                <a:off x="6360160" y="1902599"/>
                <a:ext cx="4500880" cy="1781257"/>
              </a:xfrm>
              <a:prstGeom prst="rect">
                <a:avLst/>
              </a:prstGeom>
              <a:blipFill>
                <a:blip r:embed="rId5"/>
                <a:stretch>
                  <a:fillRect l="-806" t="-1010"/>
                </a:stretch>
              </a:blipFill>
              <a:ln w="28575">
                <a:solidFill>
                  <a:schemeClr val="tx1"/>
                </a:solidFill>
              </a:ln>
            </p:spPr>
            <p:txBody>
              <a:bodyPr/>
              <a:lstStyle/>
              <a:p>
                <a:r>
                  <a:rPr lang="it-IT">
                    <a:noFill/>
                  </a:rPr>
                  <a:t> </a:t>
                </a:r>
              </a:p>
            </p:txBody>
          </p:sp>
        </mc:Fallback>
      </mc:AlternateContent>
      <p:sp>
        <p:nvSpPr>
          <p:cNvPr id="14" name="Freccia bidirezionale orizzontale 13">
            <a:extLst>
              <a:ext uri="{FF2B5EF4-FFF2-40B4-BE49-F238E27FC236}">
                <a16:creationId xmlns:a16="http://schemas.microsoft.com/office/drawing/2014/main" id="{197E138A-7A7C-423C-A846-4D16D3B78552}"/>
              </a:ext>
            </a:extLst>
          </p:cNvPr>
          <p:cNvSpPr/>
          <p:nvPr/>
        </p:nvSpPr>
        <p:spPr>
          <a:xfrm rot="16200000">
            <a:off x="2839720" y="4004575"/>
            <a:ext cx="604520" cy="2692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ccia bidirezionale orizzontale 14">
            <a:extLst>
              <a:ext uri="{FF2B5EF4-FFF2-40B4-BE49-F238E27FC236}">
                <a16:creationId xmlns:a16="http://schemas.microsoft.com/office/drawing/2014/main" id="{FC9F9640-5D26-44A8-945F-9F124F5CC319}"/>
              </a:ext>
            </a:extLst>
          </p:cNvPr>
          <p:cNvSpPr/>
          <p:nvPr/>
        </p:nvSpPr>
        <p:spPr>
          <a:xfrm rot="16200000">
            <a:off x="8308340" y="3982559"/>
            <a:ext cx="604520" cy="2692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asellaDiTesto 15">
            <a:extLst>
              <a:ext uri="{FF2B5EF4-FFF2-40B4-BE49-F238E27FC236}">
                <a16:creationId xmlns:a16="http://schemas.microsoft.com/office/drawing/2014/main" id="{6346116C-6947-4D3E-8789-3A7232F433B0}"/>
              </a:ext>
            </a:extLst>
          </p:cNvPr>
          <p:cNvSpPr txBox="1"/>
          <p:nvPr/>
        </p:nvSpPr>
        <p:spPr>
          <a:xfrm>
            <a:off x="1026160" y="4585285"/>
            <a:ext cx="4419600" cy="646331"/>
          </a:xfrm>
          <a:prstGeom prst="rect">
            <a:avLst/>
          </a:prstGeom>
          <a:solidFill>
            <a:srgbClr val="92D050"/>
          </a:solidFill>
          <a:ln w="28575">
            <a:solidFill>
              <a:srgbClr val="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Combinazione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in serie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Applicazione sequenziale di elementi ottici</a:t>
            </a:r>
          </a:p>
        </p:txBody>
      </p:sp>
      <p:sp>
        <p:nvSpPr>
          <p:cNvPr id="17" name="CasellaDiTesto 16">
            <a:extLst>
              <a:ext uri="{FF2B5EF4-FFF2-40B4-BE49-F238E27FC236}">
                <a16:creationId xmlns:a16="http://schemas.microsoft.com/office/drawing/2014/main" id="{90742097-723D-4B0D-9105-F93048FFF63E}"/>
              </a:ext>
            </a:extLst>
          </p:cNvPr>
          <p:cNvSpPr txBox="1"/>
          <p:nvPr/>
        </p:nvSpPr>
        <p:spPr>
          <a:xfrm>
            <a:off x="6441440" y="4553582"/>
            <a:ext cx="4419600" cy="646331"/>
          </a:xfrm>
          <a:prstGeom prst="rect">
            <a:avLst/>
          </a:prstGeom>
          <a:solidFill>
            <a:srgbClr val="00B05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Combinazione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in parallelo</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Interferenza tra raggi</a:t>
            </a:r>
          </a:p>
        </p:txBody>
      </p:sp>
    </p:spTree>
    <p:extLst>
      <p:ext uri="{BB962C8B-B14F-4D97-AF65-F5344CB8AC3E}">
        <p14:creationId xmlns:p14="http://schemas.microsoft.com/office/powerpoint/2010/main" val="1819280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Interazione luce-sistema ottico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0E9B23F6-D154-4784-B385-A3D2E797A1A6}"/>
                  </a:ext>
                </a:extLst>
              </p:cNvPr>
              <p:cNvSpPr txBox="1"/>
              <p:nvPr/>
            </p:nvSpPr>
            <p:spPr>
              <a:xfrm>
                <a:off x="363361" y="3267569"/>
                <a:ext cx="10871200" cy="23225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Sfruttando il formalismo dei quaternioni possiamo quindi descrivere l’interazione tra la luce e un sistema ottico descritto dal quaternione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h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come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e>
                        <m: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𝒔</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è il quaternione corrispondente al vettore di Stokes iniziale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a14:m>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è il quaternione corrispondente al vettore di Stokes finale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oMath>
                </a14:m>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è il quaternione corrispondente al sistema ottico in esame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è il coniugato hermitiano di </a:t>
                </a:r>
                <a14:m>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oMath>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CasellaDiTesto 12">
                <a:extLst>
                  <a:ext uri="{FF2B5EF4-FFF2-40B4-BE49-F238E27FC236}">
                    <a16:creationId xmlns:a16="http://schemas.microsoft.com/office/drawing/2014/main" id="{0E9B23F6-D154-4784-B385-A3D2E797A1A6}"/>
                  </a:ext>
                </a:extLst>
              </p:cNvPr>
              <p:cNvSpPr txBox="1">
                <a:spLocks noRot="1" noChangeAspect="1" noMove="1" noResize="1" noEditPoints="1" noAdjustHandles="1" noChangeArrowheads="1" noChangeShapeType="1" noTextEdit="1"/>
              </p:cNvSpPr>
              <p:nvPr/>
            </p:nvSpPr>
            <p:spPr>
              <a:xfrm>
                <a:off x="363361" y="3267569"/>
                <a:ext cx="10871200" cy="2322559"/>
              </a:xfrm>
              <a:prstGeom prst="rect">
                <a:avLst/>
              </a:prstGeom>
              <a:blipFill>
                <a:blip r:embed="rId4"/>
                <a:stretch>
                  <a:fillRect l="-505" t="-1312" b="-341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3A9AC302-2FE5-49AA-9AD1-2CEE7FC0E70E}"/>
                  </a:ext>
                </a:extLst>
              </p:cNvPr>
              <p:cNvSpPr txBox="1"/>
              <p:nvPr/>
            </p:nvSpPr>
            <p:spPr>
              <a:xfrm>
                <a:off x="1371601" y="1413490"/>
                <a:ext cx="2926080" cy="1425968"/>
              </a:xfrm>
              <a:prstGeom prst="rect">
                <a:avLst/>
              </a:prstGeom>
              <a:solidFill>
                <a:srgbClr val="FFFF0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Vettore di Stokes</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e>
                            </m:mr>
                            <m:mr>
                              <m:e>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mr>
                            <m:m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e>
                            </m:mr>
                            <m:m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mr>
                          </m:m>
                        </m:e>
                      </m:d>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CasellaDiTesto 17">
                <a:extLst>
                  <a:ext uri="{FF2B5EF4-FFF2-40B4-BE49-F238E27FC236}">
                    <a16:creationId xmlns:a16="http://schemas.microsoft.com/office/drawing/2014/main" id="{3A9AC302-2FE5-49AA-9AD1-2CEE7FC0E70E}"/>
                  </a:ext>
                </a:extLst>
              </p:cNvPr>
              <p:cNvSpPr txBox="1">
                <a:spLocks noRot="1" noChangeAspect="1" noMove="1" noResize="1" noEditPoints="1" noAdjustHandles="1" noChangeArrowheads="1" noChangeShapeType="1" noTextEdit="1"/>
              </p:cNvSpPr>
              <p:nvPr/>
            </p:nvSpPr>
            <p:spPr>
              <a:xfrm>
                <a:off x="1371601" y="1413490"/>
                <a:ext cx="2926080" cy="1425968"/>
              </a:xfrm>
              <a:prstGeom prst="rect">
                <a:avLst/>
              </a:prstGeom>
              <a:blipFill>
                <a:blip r:embed="rId5"/>
                <a:stretch>
                  <a:fillRect t="-1674"/>
                </a:stretch>
              </a:blipFill>
              <a:ln w="28575">
                <a:solidFill>
                  <a:schemeClr val="tx1"/>
                </a:solidFill>
              </a:ln>
            </p:spPr>
            <p:txBody>
              <a:bodyPr/>
              <a:lstStyle/>
              <a:p>
                <a:r>
                  <a:rPr lang="it-IT">
                    <a:noFill/>
                  </a:rPr>
                  <a:t> </a:t>
                </a:r>
              </a:p>
            </p:txBody>
          </p:sp>
        </mc:Fallback>
      </mc:AlternateContent>
      <p:sp>
        <p:nvSpPr>
          <p:cNvPr id="19" name="Freccia bidirezionale orizzontale 18">
            <a:extLst>
              <a:ext uri="{FF2B5EF4-FFF2-40B4-BE49-F238E27FC236}">
                <a16:creationId xmlns:a16="http://schemas.microsoft.com/office/drawing/2014/main" id="{6F496A92-A713-4DD5-8514-9756B34D771F}"/>
              </a:ext>
            </a:extLst>
          </p:cNvPr>
          <p:cNvSpPr/>
          <p:nvPr/>
        </p:nvSpPr>
        <p:spPr>
          <a:xfrm>
            <a:off x="4856481" y="1881595"/>
            <a:ext cx="1930399" cy="4382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234DCB81-385D-441F-90B8-63CE15F88178}"/>
                  </a:ext>
                </a:extLst>
              </p:cNvPr>
              <p:cNvSpPr txBox="1"/>
              <p:nvPr/>
            </p:nvSpPr>
            <p:spPr>
              <a:xfrm>
                <a:off x="7284720" y="1668519"/>
                <a:ext cx="2926080" cy="923330"/>
              </a:xfrm>
              <a:prstGeom prst="rect">
                <a:avLst/>
              </a:prstGeom>
              <a:solidFill>
                <a:srgbClr val="FFC00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Quaternione</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𝟏</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𝑠</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𝒊</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𝑠</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𝒋</m:t>
                      </m:r>
                      <m:r>
                        <m:rPr>
                          <m:nor/>
                        </m:rP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m:t> + </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𝑠</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𝒌</m:t>
                      </m:r>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CasellaDiTesto 19">
                <a:extLst>
                  <a:ext uri="{FF2B5EF4-FFF2-40B4-BE49-F238E27FC236}">
                    <a16:creationId xmlns:a16="http://schemas.microsoft.com/office/drawing/2014/main" id="{234DCB81-385D-441F-90B8-63CE15F88178}"/>
                  </a:ext>
                </a:extLst>
              </p:cNvPr>
              <p:cNvSpPr txBox="1">
                <a:spLocks noRot="1" noChangeAspect="1" noMove="1" noResize="1" noEditPoints="1" noAdjustHandles="1" noChangeArrowheads="1" noChangeShapeType="1" noTextEdit="1"/>
              </p:cNvSpPr>
              <p:nvPr/>
            </p:nvSpPr>
            <p:spPr>
              <a:xfrm>
                <a:off x="7284720" y="1668519"/>
                <a:ext cx="2926080" cy="923330"/>
              </a:xfrm>
              <a:prstGeom prst="rect">
                <a:avLst/>
              </a:prstGeom>
              <a:blipFill>
                <a:blip r:embed="rId6"/>
                <a:stretch>
                  <a:fillRect t="-2564"/>
                </a:stretch>
              </a:blipFill>
              <a:ln w="28575">
                <a:solidFill>
                  <a:schemeClr val="tx1"/>
                </a:solidFill>
              </a:ln>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D25EE0D4-1E7E-4D81-A87A-3384620FB593}"/>
              </a:ext>
            </a:extLst>
          </p:cNvPr>
          <p:cNvSpPr txBox="1"/>
          <p:nvPr/>
        </p:nvSpPr>
        <p:spPr>
          <a:xfrm>
            <a:off x="363361" y="817011"/>
            <a:ext cx="1027415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Dato un vettore di stokes, possiamo ottenere il quaternione corrispondente con la seguente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trasformazione</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488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Interazione luce-sistema ottico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5" name="CasellaDiTesto 4">
            <a:extLst>
              <a:ext uri="{FF2B5EF4-FFF2-40B4-BE49-F238E27FC236}">
                <a16:creationId xmlns:a16="http://schemas.microsoft.com/office/drawing/2014/main" id="{D25EE0D4-1E7E-4D81-A87A-3384620FB593}"/>
              </a:ext>
            </a:extLst>
          </p:cNvPr>
          <p:cNvSpPr txBox="1"/>
          <p:nvPr/>
        </p:nvSpPr>
        <p:spPr>
          <a:xfrm>
            <a:off x="261760" y="820920"/>
            <a:ext cx="1054847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Tale operazione di interazione tra il quaternione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s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corrispondente al raggio di luce e il quaternione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h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corrispondente al sistema ottico equivale ad una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rotazione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del quaternione iniziale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Il risultato è analogo a quello ottenibile tramite il formalismo Stokes-Mueller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08D55945-0770-49B0-998E-7B0BD2FFACA2}"/>
                  </a:ext>
                </a:extLst>
              </p:cNvPr>
              <p:cNvSpPr txBox="1"/>
              <p:nvPr/>
            </p:nvSpPr>
            <p:spPr>
              <a:xfrm>
                <a:off x="782318" y="2344329"/>
                <a:ext cx="3788479" cy="2585323"/>
              </a:xfrm>
              <a:prstGeom prst="rect">
                <a:avLst/>
              </a:prstGeom>
              <a:solidFill>
                <a:srgbClr val="FFFF0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Formalismo Stokes-Mueller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𝑴</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d>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Descrizione del raggio di luce tramite vettore di Stokes </a:t>
                </a:r>
                <a14:m>
                  <m:oMath xmlns:m="http://schemas.openxmlformats.org/officeDocument/2006/math">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𝒔</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Descrizione del sistema ottico tramite matrice di Mueller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M</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CasellaDiTesto 11">
                <a:extLst>
                  <a:ext uri="{FF2B5EF4-FFF2-40B4-BE49-F238E27FC236}">
                    <a16:creationId xmlns:a16="http://schemas.microsoft.com/office/drawing/2014/main" id="{08D55945-0770-49B0-998E-7B0BD2FFACA2}"/>
                  </a:ext>
                </a:extLst>
              </p:cNvPr>
              <p:cNvSpPr txBox="1">
                <a:spLocks noRot="1" noChangeAspect="1" noMove="1" noResize="1" noEditPoints="1" noAdjustHandles="1" noChangeArrowheads="1" noChangeShapeType="1" noTextEdit="1"/>
              </p:cNvSpPr>
              <p:nvPr/>
            </p:nvSpPr>
            <p:spPr>
              <a:xfrm>
                <a:off x="782318" y="2344329"/>
                <a:ext cx="3788479" cy="2585323"/>
              </a:xfrm>
              <a:prstGeom prst="rect">
                <a:avLst/>
              </a:prstGeom>
              <a:blipFill>
                <a:blip r:embed="rId4"/>
                <a:stretch>
                  <a:fillRect l="-638" t="-932" b="-2098"/>
                </a:stretch>
              </a:blipFill>
              <a:ln w="28575">
                <a:solidFill>
                  <a:schemeClr val="tx1"/>
                </a:solidFill>
              </a:ln>
            </p:spPr>
            <p:txBody>
              <a:bodyPr/>
              <a:lstStyle/>
              <a:p>
                <a:r>
                  <a:rPr lang="it-IT">
                    <a:noFill/>
                  </a:rPr>
                  <a:t> </a:t>
                </a:r>
              </a:p>
            </p:txBody>
          </p:sp>
        </mc:Fallback>
      </mc:AlternateContent>
      <p:sp>
        <p:nvSpPr>
          <p:cNvPr id="14" name="Freccia bidirezionale orizzontale 13">
            <a:extLst>
              <a:ext uri="{FF2B5EF4-FFF2-40B4-BE49-F238E27FC236}">
                <a16:creationId xmlns:a16="http://schemas.microsoft.com/office/drawing/2014/main" id="{A4CD9770-3BEB-43CD-9559-562BBC82B9B0}"/>
              </a:ext>
            </a:extLst>
          </p:cNvPr>
          <p:cNvSpPr/>
          <p:nvPr/>
        </p:nvSpPr>
        <p:spPr>
          <a:xfrm>
            <a:off x="5034881" y="3426497"/>
            <a:ext cx="1930399" cy="4382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E23369EB-46C0-4A62-8BB0-A36BF0510AB9}"/>
                  </a:ext>
                </a:extLst>
              </p:cNvPr>
              <p:cNvSpPr txBox="1"/>
              <p:nvPr/>
            </p:nvSpPr>
            <p:spPr>
              <a:xfrm>
                <a:off x="7429365" y="2344329"/>
                <a:ext cx="3788479" cy="2592441"/>
              </a:xfrm>
              <a:prstGeom prst="rect">
                <a:avLst/>
              </a:prstGeom>
              <a:solidFill>
                <a:srgbClr val="FFC000"/>
              </a:solidFill>
              <a:ln w="285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Formalismo dei quaternioni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𝒔</m:t>
                          </m:r>
                        </m:e>
                        <m: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𝒔</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Descrizione del raggio di luce tramite quaternione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s</a:t>
                </a: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Descrizione del sistema ottico tramite quaternione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h</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CasellaDiTesto 14">
                <a:extLst>
                  <a:ext uri="{FF2B5EF4-FFF2-40B4-BE49-F238E27FC236}">
                    <a16:creationId xmlns:a16="http://schemas.microsoft.com/office/drawing/2014/main" id="{E23369EB-46C0-4A62-8BB0-A36BF0510AB9}"/>
                  </a:ext>
                </a:extLst>
              </p:cNvPr>
              <p:cNvSpPr txBox="1">
                <a:spLocks noRot="1" noChangeAspect="1" noMove="1" noResize="1" noEditPoints="1" noAdjustHandles="1" noChangeArrowheads="1" noChangeShapeType="1" noTextEdit="1"/>
              </p:cNvSpPr>
              <p:nvPr/>
            </p:nvSpPr>
            <p:spPr>
              <a:xfrm>
                <a:off x="7429365" y="2344329"/>
                <a:ext cx="3788479" cy="2592441"/>
              </a:xfrm>
              <a:prstGeom prst="rect">
                <a:avLst/>
              </a:prstGeom>
              <a:blipFill>
                <a:blip r:embed="rId5"/>
                <a:stretch>
                  <a:fillRect l="-799" t="-930" b="-2093"/>
                </a:stretch>
              </a:blipFill>
              <a:ln w="28575">
                <a:solidFill>
                  <a:schemeClr val="tx1"/>
                </a:solidFill>
              </a:ln>
            </p:spPr>
            <p:txBody>
              <a:bodyPr/>
              <a:lstStyle/>
              <a:p>
                <a:r>
                  <a:rPr lang="it-IT">
                    <a:noFill/>
                  </a:rPr>
                  <a:t> </a:t>
                </a:r>
              </a:p>
            </p:txBody>
          </p:sp>
        </mc:Fallback>
      </mc:AlternateContent>
    </p:spTree>
    <p:extLst>
      <p:ext uri="{BB962C8B-B14F-4D97-AF65-F5344CB8AC3E}">
        <p14:creationId xmlns:p14="http://schemas.microsoft.com/office/powerpoint/2010/main" val="482319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Singola Riflessione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Rettangolo 1">
            <a:extLst>
              <a:ext uri="{FF2B5EF4-FFF2-40B4-BE49-F238E27FC236}">
                <a16:creationId xmlns:a16="http://schemas.microsoft.com/office/drawing/2014/main" id="{5A93CDB5-7D53-4DA4-A447-C50122A88DA9}"/>
              </a:ext>
            </a:extLst>
          </p:cNvPr>
          <p:cNvSpPr/>
          <p:nvPr/>
        </p:nvSpPr>
        <p:spPr>
          <a:xfrm>
            <a:off x="508000" y="3735077"/>
            <a:ext cx="6441440" cy="1894840"/>
          </a:xfrm>
          <a:prstGeom prst="rect">
            <a:avLst/>
          </a:prstGeom>
          <a:gradFill flip="none" rotWithShape="1">
            <a:gsLst>
              <a:gs pos="0">
                <a:schemeClr val="bg2">
                  <a:lumMod val="75000"/>
                  <a:tint val="66000"/>
                  <a:satMod val="160000"/>
                </a:schemeClr>
              </a:gs>
              <a:gs pos="50000">
                <a:schemeClr val="bg2">
                  <a:lumMod val="75000"/>
                  <a:tint val="44500"/>
                  <a:satMod val="160000"/>
                </a:schemeClr>
              </a:gs>
              <a:gs pos="100000">
                <a:schemeClr val="bg2">
                  <a:lumMod val="75000"/>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Connettore 2 5">
            <a:extLst>
              <a:ext uri="{FF2B5EF4-FFF2-40B4-BE49-F238E27FC236}">
                <a16:creationId xmlns:a16="http://schemas.microsoft.com/office/drawing/2014/main" id="{ABAD29F1-F0C1-4A97-9048-FA23AB3D45D2}"/>
              </a:ext>
            </a:extLst>
          </p:cNvPr>
          <p:cNvCxnSpPr>
            <a:cxnSpLocks/>
          </p:cNvCxnSpPr>
          <p:nvPr/>
        </p:nvCxnSpPr>
        <p:spPr>
          <a:xfrm>
            <a:off x="1910080" y="2228074"/>
            <a:ext cx="1625600" cy="1378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FA65671E-61D2-48C2-9BE7-4B7BD76A7073}"/>
              </a:ext>
            </a:extLst>
          </p:cNvPr>
          <p:cNvCxnSpPr>
            <a:cxnSpLocks/>
          </p:cNvCxnSpPr>
          <p:nvPr/>
        </p:nvCxnSpPr>
        <p:spPr>
          <a:xfrm flipV="1">
            <a:off x="3728720" y="2283089"/>
            <a:ext cx="1595120" cy="12954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BD2DB360-68F7-4F5A-9FEC-F89C9C080FFE}"/>
              </a:ext>
            </a:extLst>
          </p:cNvPr>
          <p:cNvCxnSpPr>
            <a:cxnSpLocks/>
          </p:cNvCxnSpPr>
          <p:nvPr/>
        </p:nvCxnSpPr>
        <p:spPr>
          <a:xfrm>
            <a:off x="3657600" y="3961137"/>
            <a:ext cx="955040" cy="1442720"/>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E1EDBC11-1058-4893-BF8F-42268EDDFBEF}"/>
              </a:ext>
            </a:extLst>
          </p:cNvPr>
          <p:cNvSpPr txBox="1"/>
          <p:nvPr/>
        </p:nvSpPr>
        <p:spPr>
          <a:xfrm>
            <a:off x="5821680" y="5260585"/>
            <a:ext cx="11277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substrato</a:t>
            </a:r>
          </a:p>
        </p:txBody>
      </p:sp>
      <p:sp>
        <p:nvSpPr>
          <p:cNvPr id="29" name="Cilindro 28">
            <a:extLst>
              <a:ext uri="{FF2B5EF4-FFF2-40B4-BE49-F238E27FC236}">
                <a16:creationId xmlns:a16="http://schemas.microsoft.com/office/drawing/2014/main" id="{94FBEC07-2D4F-4BFA-B4BE-0A0B6C46181A}"/>
              </a:ext>
            </a:extLst>
          </p:cNvPr>
          <p:cNvSpPr/>
          <p:nvPr/>
        </p:nvSpPr>
        <p:spPr>
          <a:xfrm rot="2729127">
            <a:off x="5291864" y="1465098"/>
            <a:ext cx="1887117" cy="603191"/>
          </a:xfrm>
          <a:prstGeom prst="can">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asellaDiTesto 29">
            <a:extLst>
              <a:ext uri="{FF2B5EF4-FFF2-40B4-BE49-F238E27FC236}">
                <a16:creationId xmlns:a16="http://schemas.microsoft.com/office/drawing/2014/main" id="{3ADC03EC-2646-4744-98B9-30EAECB834E3}"/>
              </a:ext>
            </a:extLst>
          </p:cNvPr>
          <p:cNvSpPr txBox="1"/>
          <p:nvPr/>
        </p:nvSpPr>
        <p:spPr>
          <a:xfrm rot="2703964">
            <a:off x="5648960" y="1622667"/>
            <a:ext cx="10713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detector</a:t>
            </a:r>
          </a:p>
        </p:txBody>
      </p:sp>
      <mc:AlternateContent xmlns:mc="http://schemas.openxmlformats.org/markup-compatibility/2006" xmlns:a14="http://schemas.microsoft.com/office/drawing/2010/main">
        <mc:Choice Requires="a14">
          <p:sp>
            <p:nvSpPr>
              <p:cNvPr id="31" name="CasellaDiTesto 30">
                <a:extLst>
                  <a:ext uri="{FF2B5EF4-FFF2-40B4-BE49-F238E27FC236}">
                    <a16:creationId xmlns:a16="http://schemas.microsoft.com/office/drawing/2014/main" id="{41A71D92-17A0-4755-9F8B-5D35E39BDDCA}"/>
                  </a:ext>
                </a:extLst>
              </p:cNvPr>
              <p:cNvSpPr txBox="1"/>
              <p:nvPr/>
            </p:nvSpPr>
            <p:spPr>
              <a:xfrm>
                <a:off x="7528560" y="943094"/>
                <a:ext cx="4389120" cy="259244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Raggio iniziale: descritto dal quaternione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s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associato al vettore di Stokes iniziale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Substrato: descritto dal quaternione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h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ricavato dalla matrice di Jones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Raggio finale: descritto dal quaternione </a:t>
                </a:r>
                <a14:m>
                  <m:oMath xmlns:m="http://schemas.openxmlformats.org/officeDocument/2006/math">
                    <m:sSup>
                      <m:sSup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ricavato tramite il prodotto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𝒔</m:t>
                          </m:r>
                        </m:e>
                        <m: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𝒔</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CasellaDiTesto 30">
                <a:extLst>
                  <a:ext uri="{FF2B5EF4-FFF2-40B4-BE49-F238E27FC236}">
                    <a16:creationId xmlns:a16="http://schemas.microsoft.com/office/drawing/2014/main" id="{41A71D92-17A0-4755-9F8B-5D35E39BDDCA}"/>
                  </a:ext>
                </a:extLst>
              </p:cNvPr>
              <p:cNvSpPr txBox="1">
                <a:spLocks noRot="1" noChangeAspect="1" noMove="1" noResize="1" noEditPoints="1" noAdjustHandles="1" noChangeArrowheads="1" noChangeShapeType="1" noTextEdit="1"/>
              </p:cNvSpPr>
              <p:nvPr/>
            </p:nvSpPr>
            <p:spPr>
              <a:xfrm>
                <a:off x="7528560" y="943094"/>
                <a:ext cx="4389120" cy="2592441"/>
              </a:xfrm>
              <a:prstGeom prst="rect">
                <a:avLst/>
              </a:prstGeom>
              <a:blipFill>
                <a:blip r:embed="rId4"/>
                <a:stretch>
                  <a:fillRect l="-833" t="-141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CasellaDiTesto 32">
                <a:extLst>
                  <a:ext uri="{FF2B5EF4-FFF2-40B4-BE49-F238E27FC236}">
                    <a16:creationId xmlns:a16="http://schemas.microsoft.com/office/drawing/2014/main" id="{7FFDC190-90AD-4F82-9855-CC97C133B591}"/>
                  </a:ext>
                </a:extLst>
              </p:cNvPr>
              <p:cNvSpPr txBox="1"/>
              <p:nvPr/>
            </p:nvSpPr>
            <p:spPr>
              <a:xfrm>
                <a:off x="1491762" y="2100814"/>
                <a:ext cx="16831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𝒔</m:t>
                      </m:r>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CasellaDiTesto 32">
                <a:extLst>
                  <a:ext uri="{FF2B5EF4-FFF2-40B4-BE49-F238E27FC236}">
                    <a16:creationId xmlns:a16="http://schemas.microsoft.com/office/drawing/2014/main" id="{7FFDC190-90AD-4F82-9855-CC97C133B591}"/>
                  </a:ext>
                </a:extLst>
              </p:cNvPr>
              <p:cNvSpPr txBox="1">
                <a:spLocks noRot="1" noChangeAspect="1" noMove="1" noResize="1" noEditPoints="1" noAdjustHandles="1" noChangeArrowheads="1" noChangeShapeType="1" noTextEdit="1"/>
              </p:cNvSpPr>
              <p:nvPr/>
            </p:nvSpPr>
            <p:spPr>
              <a:xfrm>
                <a:off x="1491762" y="2100814"/>
                <a:ext cx="168315" cy="276999"/>
              </a:xfrm>
              <a:prstGeom prst="rect">
                <a:avLst/>
              </a:prstGeom>
              <a:blipFill>
                <a:blip r:embed="rId5"/>
                <a:stretch>
                  <a:fillRect l="-22222" r="-2222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4" name="CasellaDiTesto 33">
                <a:extLst>
                  <a:ext uri="{FF2B5EF4-FFF2-40B4-BE49-F238E27FC236}">
                    <a16:creationId xmlns:a16="http://schemas.microsoft.com/office/drawing/2014/main" id="{2B0F1C40-6876-4D2F-89DA-ABED2A9B05B4}"/>
                  </a:ext>
                </a:extLst>
              </p:cNvPr>
              <p:cNvSpPr txBox="1"/>
              <p:nvPr/>
            </p:nvSpPr>
            <p:spPr>
              <a:xfrm>
                <a:off x="4794794" y="2239313"/>
                <a:ext cx="23718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CasellaDiTesto 33">
                <a:extLst>
                  <a:ext uri="{FF2B5EF4-FFF2-40B4-BE49-F238E27FC236}">
                    <a16:creationId xmlns:a16="http://schemas.microsoft.com/office/drawing/2014/main" id="{2B0F1C40-6876-4D2F-89DA-ABED2A9B05B4}"/>
                  </a:ext>
                </a:extLst>
              </p:cNvPr>
              <p:cNvSpPr txBox="1">
                <a:spLocks noRot="1" noChangeAspect="1" noMove="1" noResize="1" noEditPoints="1" noAdjustHandles="1" noChangeArrowheads="1" noChangeShapeType="1" noTextEdit="1"/>
              </p:cNvSpPr>
              <p:nvPr/>
            </p:nvSpPr>
            <p:spPr>
              <a:xfrm>
                <a:off x="4794794" y="2239313"/>
                <a:ext cx="237180" cy="276999"/>
              </a:xfrm>
              <a:prstGeom prst="rect">
                <a:avLst/>
              </a:prstGeom>
              <a:blipFill>
                <a:blip r:embed="rId6"/>
                <a:stretch>
                  <a:fillRect l="-15789" r="-526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01219120-4824-42BB-845F-4F3239CC892F}"/>
                  </a:ext>
                </a:extLst>
              </p:cNvPr>
              <p:cNvSpPr txBox="1"/>
              <p:nvPr/>
            </p:nvSpPr>
            <p:spPr>
              <a:xfrm>
                <a:off x="7184619" y="4561726"/>
                <a:ext cx="8292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CasellaDiTesto 15">
                <a:extLst>
                  <a:ext uri="{FF2B5EF4-FFF2-40B4-BE49-F238E27FC236}">
                    <a16:creationId xmlns:a16="http://schemas.microsoft.com/office/drawing/2014/main" id="{01219120-4824-42BB-845F-4F3239CC892F}"/>
                  </a:ext>
                </a:extLst>
              </p:cNvPr>
              <p:cNvSpPr txBox="1">
                <a:spLocks noRot="1" noChangeAspect="1" noMove="1" noResize="1" noEditPoints="1" noAdjustHandles="1" noChangeArrowheads="1" noChangeShapeType="1" noTextEdit="1"/>
              </p:cNvSpPr>
              <p:nvPr/>
            </p:nvSpPr>
            <p:spPr>
              <a:xfrm>
                <a:off x="7184619" y="4561726"/>
                <a:ext cx="829224" cy="369332"/>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140977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Film sottile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Rettangolo 1">
            <a:extLst>
              <a:ext uri="{FF2B5EF4-FFF2-40B4-BE49-F238E27FC236}">
                <a16:creationId xmlns:a16="http://schemas.microsoft.com/office/drawing/2014/main" id="{5A93CDB5-7D53-4DA4-A447-C50122A88DA9}"/>
              </a:ext>
            </a:extLst>
          </p:cNvPr>
          <p:cNvSpPr/>
          <p:nvPr/>
        </p:nvSpPr>
        <p:spPr>
          <a:xfrm>
            <a:off x="510539" y="3967290"/>
            <a:ext cx="6441440" cy="1652981"/>
          </a:xfrm>
          <a:prstGeom prst="rect">
            <a:avLst/>
          </a:prstGeom>
          <a:gradFill flip="none" rotWithShape="1">
            <a:gsLst>
              <a:gs pos="0">
                <a:schemeClr val="bg2">
                  <a:lumMod val="75000"/>
                  <a:tint val="66000"/>
                  <a:satMod val="160000"/>
                </a:schemeClr>
              </a:gs>
              <a:gs pos="50000">
                <a:schemeClr val="bg2">
                  <a:lumMod val="75000"/>
                  <a:tint val="44500"/>
                  <a:satMod val="160000"/>
                </a:schemeClr>
              </a:gs>
              <a:gs pos="100000">
                <a:schemeClr val="bg2">
                  <a:lumMod val="75000"/>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Connettore 2 5">
            <a:extLst>
              <a:ext uri="{FF2B5EF4-FFF2-40B4-BE49-F238E27FC236}">
                <a16:creationId xmlns:a16="http://schemas.microsoft.com/office/drawing/2014/main" id="{ABAD29F1-F0C1-4A97-9048-FA23AB3D45D2}"/>
              </a:ext>
            </a:extLst>
          </p:cNvPr>
          <p:cNvCxnSpPr>
            <a:cxnSpLocks/>
          </p:cNvCxnSpPr>
          <p:nvPr/>
        </p:nvCxnSpPr>
        <p:spPr>
          <a:xfrm>
            <a:off x="891772" y="1900812"/>
            <a:ext cx="1625600" cy="1378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FA65671E-61D2-48C2-9BE7-4B7BD76A7073}"/>
              </a:ext>
            </a:extLst>
          </p:cNvPr>
          <p:cNvCxnSpPr>
            <a:cxnSpLocks/>
          </p:cNvCxnSpPr>
          <p:nvPr/>
        </p:nvCxnSpPr>
        <p:spPr>
          <a:xfrm flipV="1">
            <a:off x="2964410" y="2027520"/>
            <a:ext cx="1494398" cy="1257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BD2DB360-68F7-4F5A-9FEC-F89C9C080FFE}"/>
              </a:ext>
            </a:extLst>
          </p:cNvPr>
          <p:cNvCxnSpPr>
            <a:cxnSpLocks/>
          </p:cNvCxnSpPr>
          <p:nvPr/>
        </p:nvCxnSpPr>
        <p:spPr>
          <a:xfrm>
            <a:off x="2773680" y="4088635"/>
            <a:ext cx="955040" cy="1442720"/>
          </a:xfrm>
          <a:prstGeom prst="straightConnector1">
            <a:avLst/>
          </a:prstGeom>
          <a:ln w="285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E1EDBC11-1058-4893-BF8F-42268EDDFBEF}"/>
              </a:ext>
            </a:extLst>
          </p:cNvPr>
          <p:cNvSpPr txBox="1"/>
          <p:nvPr/>
        </p:nvSpPr>
        <p:spPr>
          <a:xfrm>
            <a:off x="5821680" y="5260585"/>
            <a:ext cx="11277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substrato</a:t>
            </a:r>
          </a:p>
        </p:txBody>
      </p:sp>
      <p:sp>
        <p:nvSpPr>
          <p:cNvPr id="29" name="Cilindro 28">
            <a:extLst>
              <a:ext uri="{FF2B5EF4-FFF2-40B4-BE49-F238E27FC236}">
                <a16:creationId xmlns:a16="http://schemas.microsoft.com/office/drawing/2014/main" id="{94FBEC07-2D4F-4BFA-B4BE-0A0B6C46181A}"/>
              </a:ext>
            </a:extLst>
          </p:cNvPr>
          <p:cNvSpPr/>
          <p:nvPr/>
        </p:nvSpPr>
        <p:spPr>
          <a:xfrm rot="2729127">
            <a:off x="5291864" y="1465098"/>
            <a:ext cx="1887117" cy="603191"/>
          </a:xfrm>
          <a:prstGeom prst="can">
            <a:avLst/>
          </a:prstGeom>
          <a:solidFill>
            <a:srgbClr val="00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asellaDiTesto 29">
            <a:extLst>
              <a:ext uri="{FF2B5EF4-FFF2-40B4-BE49-F238E27FC236}">
                <a16:creationId xmlns:a16="http://schemas.microsoft.com/office/drawing/2014/main" id="{3ADC03EC-2646-4744-98B9-30EAECB834E3}"/>
              </a:ext>
            </a:extLst>
          </p:cNvPr>
          <p:cNvSpPr txBox="1"/>
          <p:nvPr/>
        </p:nvSpPr>
        <p:spPr>
          <a:xfrm rot="2703964">
            <a:off x="5648960" y="1622667"/>
            <a:ext cx="10713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detector</a:t>
            </a:r>
          </a:p>
        </p:txBody>
      </p:sp>
      <p:sp>
        <p:nvSpPr>
          <p:cNvPr id="3" name="Rettangolo 2">
            <a:extLst>
              <a:ext uri="{FF2B5EF4-FFF2-40B4-BE49-F238E27FC236}">
                <a16:creationId xmlns:a16="http://schemas.microsoft.com/office/drawing/2014/main" id="{977DA074-964C-41C1-AD4B-05AD8AE4A29E}"/>
              </a:ext>
            </a:extLst>
          </p:cNvPr>
          <p:cNvSpPr/>
          <p:nvPr/>
        </p:nvSpPr>
        <p:spPr>
          <a:xfrm>
            <a:off x="508000" y="3454400"/>
            <a:ext cx="6441440" cy="512890"/>
          </a:xfrm>
          <a:prstGeom prst="rect">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ttore 2 4">
            <a:extLst>
              <a:ext uri="{FF2B5EF4-FFF2-40B4-BE49-F238E27FC236}">
                <a16:creationId xmlns:a16="http://schemas.microsoft.com/office/drawing/2014/main" id="{35CB6B9B-6D78-45D3-BDC7-525107183903}"/>
              </a:ext>
            </a:extLst>
          </p:cNvPr>
          <p:cNvCxnSpPr>
            <a:cxnSpLocks/>
          </p:cNvCxnSpPr>
          <p:nvPr/>
        </p:nvCxnSpPr>
        <p:spPr>
          <a:xfrm>
            <a:off x="2517372" y="3502604"/>
            <a:ext cx="167639" cy="33946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45E2E7F1-2305-42CE-8700-B047D19083C4}"/>
              </a:ext>
            </a:extLst>
          </p:cNvPr>
          <p:cNvCxnSpPr>
            <a:cxnSpLocks/>
          </p:cNvCxnSpPr>
          <p:nvPr/>
        </p:nvCxnSpPr>
        <p:spPr>
          <a:xfrm flipV="1">
            <a:off x="2796771" y="3505281"/>
            <a:ext cx="167639" cy="33946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1C706932-F4D9-4FF3-80DC-1EE7AEE7B849}"/>
              </a:ext>
            </a:extLst>
          </p:cNvPr>
          <p:cNvCxnSpPr>
            <a:cxnSpLocks/>
          </p:cNvCxnSpPr>
          <p:nvPr/>
        </p:nvCxnSpPr>
        <p:spPr>
          <a:xfrm>
            <a:off x="2999969" y="3499927"/>
            <a:ext cx="167639" cy="339468"/>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C8C01C17-6DA4-4A6A-A2C5-1DC5DAD8549B}"/>
              </a:ext>
            </a:extLst>
          </p:cNvPr>
          <p:cNvCxnSpPr>
            <a:cxnSpLocks/>
          </p:cNvCxnSpPr>
          <p:nvPr/>
        </p:nvCxnSpPr>
        <p:spPr>
          <a:xfrm flipV="1">
            <a:off x="3279368" y="3502604"/>
            <a:ext cx="167639" cy="339468"/>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8D253DA9-9242-42FE-9C61-8C37480ECFE7}"/>
              </a:ext>
            </a:extLst>
          </p:cNvPr>
          <p:cNvCxnSpPr>
            <a:cxnSpLocks/>
          </p:cNvCxnSpPr>
          <p:nvPr/>
        </p:nvCxnSpPr>
        <p:spPr>
          <a:xfrm>
            <a:off x="3500356" y="3503635"/>
            <a:ext cx="167639" cy="339468"/>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BA8F482C-12C3-461E-A6B0-C0ED7C024F52}"/>
              </a:ext>
            </a:extLst>
          </p:cNvPr>
          <p:cNvCxnSpPr>
            <a:cxnSpLocks/>
          </p:cNvCxnSpPr>
          <p:nvPr/>
        </p:nvCxnSpPr>
        <p:spPr>
          <a:xfrm flipV="1">
            <a:off x="3779755" y="3506312"/>
            <a:ext cx="167639" cy="339468"/>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FB328A18-43E2-447A-992A-B5DB0C3F38E6}"/>
              </a:ext>
            </a:extLst>
          </p:cNvPr>
          <p:cNvCxnSpPr>
            <a:cxnSpLocks/>
          </p:cNvCxnSpPr>
          <p:nvPr/>
        </p:nvCxnSpPr>
        <p:spPr>
          <a:xfrm flipV="1">
            <a:off x="3447007" y="2079502"/>
            <a:ext cx="1429239" cy="12340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a:extLst>
              <a:ext uri="{FF2B5EF4-FFF2-40B4-BE49-F238E27FC236}">
                <a16:creationId xmlns:a16="http://schemas.microsoft.com/office/drawing/2014/main" id="{AA9A2769-C22B-4DC0-9151-6B6391C91A63}"/>
              </a:ext>
            </a:extLst>
          </p:cNvPr>
          <p:cNvCxnSpPr>
            <a:cxnSpLocks/>
          </p:cNvCxnSpPr>
          <p:nvPr/>
        </p:nvCxnSpPr>
        <p:spPr>
          <a:xfrm flipV="1">
            <a:off x="3970249" y="2134262"/>
            <a:ext cx="1388594" cy="11796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ttore 2 43">
            <a:extLst>
              <a:ext uri="{FF2B5EF4-FFF2-40B4-BE49-F238E27FC236}">
                <a16:creationId xmlns:a16="http://schemas.microsoft.com/office/drawing/2014/main" id="{D9914B02-73A5-495E-AADA-01720ED75168}"/>
              </a:ext>
            </a:extLst>
          </p:cNvPr>
          <p:cNvCxnSpPr>
            <a:cxnSpLocks/>
          </p:cNvCxnSpPr>
          <p:nvPr/>
        </p:nvCxnSpPr>
        <p:spPr>
          <a:xfrm>
            <a:off x="3261358" y="4082802"/>
            <a:ext cx="955040" cy="1442720"/>
          </a:xfrm>
          <a:prstGeom prst="straightConnector1">
            <a:avLst/>
          </a:prstGeom>
          <a:ln w="28575">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E0A849F6-6EF5-4809-AC87-156DFF846835}"/>
              </a:ext>
            </a:extLst>
          </p:cNvPr>
          <p:cNvCxnSpPr>
            <a:cxnSpLocks/>
          </p:cNvCxnSpPr>
          <p:nvPr/>
        </p:nvCxnSpPr>
        <p:spPr>
          <a:xfrm>
            <a:off x="3722597" y="4078989"/>
            <a:ext cx="955040" cy="1442720"/>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403F04AA-CD34-4E94-AD24-7C5010859228}"/>
              </a:ext>
            </a:extLst>
          </p:cNvPr>
          <p:cNvCxnSpPr/>
          <p:nvPr/>
        </p:nvCxnSpPr>
        <p:spPr>
          <a:xfrm>
            <a:off x="7112002" y="3454400"/>
            <a:ext cx="84327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Connettore diritto 47">
            <a:extLst>
              <a:ext uri="{FF2B5EF4-FFF2-40B4-BE49-F238E27FC236}">
                <a16:creationId xmlns:a16="http://schemas.microsoft.com/office/drawing/2014/main" id="{B8F80293-1965-436B-A660-E9958474513A}"/>
              </a:ext>
            </a:extLst>
          </p:cNvPr>
          <p:cNvCxnSpPr/>
          <p:nvPr/>
        </p:nvCxnSpPr>
        <p:spPr>
          <a:xfrm>
            <a:off x="7112002" y="5610111"/>
            <a:ext cx="843278"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Connettore diritto 48">
            <a:extLst>
              <a:ext uri="{FF2B5EF4-FFF2-40B4-BE49-F238E27FC236}">
                <a16:creationId xmlns:a16="http://schemas.microsoft.com/office/drawing/2014/main" id="{A6151B13-D617-4289-941A-067B4E81E560}"/>
              </a:ext>
            </a:extLst>
          </p:cNvPr>
          <p:cNvCxnSpPr/>
          <p:nvPr/>
        </p:nvCxnSpPr>
        <p:spPr>
          <a:xfrm>
            <a:off x="7112002" y="3967290"/>
            <a:ext cx="843278" cy="0"/>
          </a:xfrm>
          <a:prstGeom prst="line">
            <a:avLst/>
          </a:prstGeom>
          <a:ln>
            <a:solidFill>
              <a:srgbClr val="0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CasellaDiTesto 49">
                <a:extLst>
                  <a:ext uri="{FF2B5EF4-FFF2-40B4-BE49-F238E27FC236}">
                    <a16:creationId xmlns:a16="http://schemas.microsoft.com/office/drawing/2014/main" id="{3BAF2A90-14CB-43BA-A29A-28D04146DC87}"/>
                  </a:ext>
                </a:extLst>
              </p:cNvPr>
              <p:cNvSpPr txBox="1"/>
              <p:nvPr/>
            </p:nvSpPr>
            <p:spPr>
              <a:xfrm>
                <a:off x="7104389" y="2992966"/>
                <a:ext cx="4571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CasellaDiTesto 49">
                <a:extLst>
                  <a:ext uri="{FF2B5EF4-FFF2-40B4-BE49-F238E27FC236}">
                    <a16:creationId xmlns:a16="http://schemas.microsoft.com/office/drawing/2014/main" id="{3BAF2A90-14CB-43BA-A29A-28D04146DC87}"/>
                  </a:ext>
                </a:extLst>
              </p:cNvPr>
              <p:cNvSpPr txBox="1">
                <a:spLocks noRot="1" noChangeAspect="1" noMove="1" noResize="1" noEditPoints="1" noAdjustHandles="1" noChangeArrowheads="1" noChangeShapeType="1" noTextEdit="1"/>
              </p:cNvSpPr>
              <p:nvPr/>
            </p:nvSpPr>
            <p:spPr>
              <a:xfrm>
                <a:off x="7104389" y="2992966"/>
                <a:ext cx="457198" cy="369332"/>
              </a:xfrm>
              <a:prstGeom prst="rect">
                <a:avLst/>
              </a:prstGeom>
              <a:blipFill>
                <a:blip r:embed="rId4"/>
                <a:stretch>
                  <a:fillRect r="-57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1" name="CasellaDiTesto 50">
                <a:extLst>
                  <a:ext uri="{FF2B5EF4-FFF2-40B4-BE49-F238E27FC236}">
                    <a16:creationId xmlns:a16="http://schemas.microsoft.com/office/drawing/2014/main" id="{66942A73-711C-4549-9DA4-D8E7690FBF2F}"/>
                  </a:ext>
                </a:extLst>
              </p:cNvPr>
              <p:cNvSpPr txBox="1"/>
              <p:nvPr/>
            </p:nvSpPr>
            <p:spPr>
              <a:xfrm>
                <a:off x="7099187" y="3501828"/>
                <a:ext cx="7111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CasellaDiTesto 50">
                <a:extLst>
                  <a:ext uri="{FF2B5EF4-FFF2-40B4-BE49-F238E27FC236}">
                    <a16:creationId xmlns:a16="http://schemas.microsoft.com/office/drawing/2014/main" id="{66942A73-711C-4549-9DA4-D8E7690FBF2F}"/>
                  </a:ext>
                </a:extLst>
              </p:cNvPr>
              <p:cNvSpPr txBox="1">
                <a:spLocks noRot="1" noChangeAspect="1" noMove="1" noResize="1" noEditPoints="1" noAdjustHandles="1" noChangeArrowheads="1" noChangeShapeType="1" noTextEdit="1"/>
              </p:cNvSpPr>
              <p:nvPr/>
            </p:nvSpPr>
            <p:spPr>
              <a:xfrm>
                <a:off x="7099187" y="3501828"/>
                <a:ext cx="711196"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2" name="CasellaDiTesto 51">
                <a:extLst>
                  <a:ext uri="{FF2B5EF4-FFF2-40B4-BE49-F238E27FC236}">
                    <a16:creationId xmlns:a16="http://schemas.microsoft.com/office/drawing/2014/main" id="{8124891D-0037-4FF9-9DCD-6F0C85DF0CA5}"/>
                  </a:ext>
                </a:extLst>
              </p:cNvPr>
              <p:cNvSpPr txBox="1"/>
              <p:nvPr/>
            </p:nvSpPr>
            <p:spPr>
              <a:xfrm>
                <a:off x="7184619" y="4604035"/>
                <a:ext cx="4571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sub>
                      </m:sSub>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CasellaDiTesto 51">
                <a:extLst>
                  <a:ext uri="{FF2B5EF4-FFF2-40B4-BE49-F238E27FC236}">
                    <a16:creationId xmlns:a16="http://schemas.microsoft.com/office/drawing/2014/main" id="{8124891D-0037-4FF9-9DCD-6F0C85DF0CA5}"/>
                  </a:ext>
                </a:extLst>
              </p:cNvPr>
              <p:cNvSpPr txBox="1">
                <a:spLocks noRot="1" noChangeAspect="1" noMove="1" noResize="1" noEditPoints="1" noAdjustHandles="1" noChangeArrowheads="1" noChangeShapeType="1" noTextEdit="1"/>
              </p:cNvSpPr>
              <p:nvPr/>
            </p:nvSpPr>
            <p:spPr>
              <a:xfrm>
                <a:off x="7184619" y="4604035"/>
                <a:ext cx="457198" cy="369332"/>
              </a:xfrm>
              <a:prstGeom prst="rect">
                <a:avLst/>
              </a:prstGeom>
              <a:blipFill>
                <a:blip r:embed="rId6"/>
                <a:stretch>
                  <a:fillRect r="-48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5A5EB369-041E-45A4-B76D-4046063B33D1}"/>
                  </a:ext>
                </a:extLst>
              </p:cNvPr>
              <p:cNvSpPr txBox="1"/>
              <p:nvPr/>
            </p:nvSpPr>
            <p:spPr>
              <a:xfrm>
                <a:off x="8338828" y="943094"/>
                <a:ext cx="3578852" cy="53624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Descrivo il mezzo attraversato da ogni singolo raggio col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prodotto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dei quaternioni relativi agli elementi attraversati</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𝒔</m:t>
                          </m:r>
                        </m:sub>
                      </m:sSub>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𝒄</m:t>
                          </m:r>
                        </m:sub>
                      </m:sSub>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𝟎</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Descrivo l’interferenza tra raggi come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somma</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dei quaternioni dei associati ai percorsi dei singoli raggi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𝟑</m:t>
                        </m:r>
                      </m:sub>
                    </m:sSub>
                  </m:oMath>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Ottengo il quaternione corrispondente al raggio finale come nel caso precedente</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𝒔</m:t>
                          </m:r>
                        </m:e>
                        <m: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𝒔</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𝒉</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3" name="CasellaDiTesto 52">
                <a:extLst>
                  <a:ext uri="{FF2B5EF4-FFF2-40B4-BE49-F238E27FC236}">
                    <a16:creationId xmlns:a16="http://schemas.microsoft.com/office/drawing/2014/main" id="{5A5EB369-041E-45A4-B76D-4046063B33D1}"/>
                  </a:ext>
                </a:extLst>
              </p:cNvPr>
              <p:cNvSpPr txBox="1">
                <a:spLocks noRot="1" noChangeAspect="1" noMove="1" noResize="1" noEditPoints="1" noAdjustHandles="1" noChangeArrowheads="1" noChangeShapeType="1" noTextEdit="1"/>
              </p:cNvSpPr>
              <p:nvPr/>
            </p:nvSpPr>
            <p:spPr>
              <a:xfrm>
                <a:off x="8338828" y="943094"/>
                <a:ext cx="3578852" cy="5362430"/>
              </a:xfrm>
              <a:prstGeom prst="rect">
                <a:avLst/>
              </a:prstGeom>
              <a:blipFill>
                <a:blip r:embed="rId7"/>
                <a:stretch>
                  <a:fillRect l="-1193" t="-683" r="-187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4" name="CasellaDiTesto 53">
                <a:extLst>
                  <a:ext uri="{FF2B5EF4-FFF2-40B4-BE49-F238E27FC236}">
                    <a16:creationId xmlns:a16="http://schemas.microsoft.com/office/drawing/2014/main" id="{BBB165CF-897A-4BF1-AB81-3E46E3B4BCF3}"/>
                  </a:ext>
                </a:extLst>
              </p:cNvPr>
              <p:cNvSpPr txBox="1"/>
              <p:nvPr/>
            </p:nvSpPr>
            <p:spPr>
              <a:xfrm>
                <a:off x="4306841" y="1678854"/>
                <a:ext cx="32679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𝒉</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4" name="CasellaDiTesto 53">
                <a:extLst>
                  <a:ext uri="{FF2B5EF4-FFF2-40B4-BE49-F238E27FC236}">
                    <a16:creationId xmlns:a16="http://schemas.microsoft.com/office/drawing/2014/main" id="{BBB165CF-897A-4BF1-AB81-3E46E3B4BCF3}"/>
                  </a:ext>
                </a:extLst>
              </p:cNvPr>
              <p:cNvSpPr txBox="1">
                <a:spLocks noRot="1" noChangeAspect="1" noMove="1" noResize="1" noEditPoints="1" noAdjustHandles="1" noChangeArrowheads="1" noChangeShapeType="1" noTextEdit="1"/>
              </p:cNvSpPr>
              <p:nvPr/>
            </p:nvSpPr>
            <p:spPr>
              <a:xfrm>
                <a:off x="4306841" y="1678854"/>
                <a:ext cx="326791" cy="276999"/>
              </a:xfrm>
              <a:prstGeom prst="rect">
                <a:avLst/>
              </a:prstGeom>
              <a:blipFill>
                <a:blip r:embed="rId8"/>
                <a:stretch>
                  <a:fillRect l="-15094" r="-3774" b="-152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5" name="CasellaDiTesto 54">
                <a:extLst>
                  <a:ext uri="{FF2B5EF4-FFF2-40B4-BE49-F238E27FC236}">
                    <a16:creationId xmlns:a16="http://schemas.microsoft.com/office/drawing/2014/main" id="{7BE4FE78-B56F-4FCA-BD1C-A7C45223107C}"/>
                  </a:ext>
                </a:extLst>
              </p:cNvPr>
              <p:cNvSpPr txBox="1"/>
              <p:nvPr/>
            </p:nvSpPr>
            <p:spPr>
              <a:xfrm>
                <a:off x="4745428" y="1726189"/>
                <a:ext cx="32679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𝒉</m:t>
                          </m:r>
                        </m:e>
                        <m:sub>
                          <m:r>
                            <a:rPr kumimoji="0" lang="it-IT" sz="18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CasellaDiTesto 54">
                <a:extLst>
                  <a:ext uri="{FF2B5EF4-FFF2-40B4-BE49-F238E27FC236}">
                    <a16:creationId xmlns:a16="http://schemas.microsoft.com/office/drawing/2014/main" id="{7BE4FE78-B56F-4FCA-BD1C-A7C45223107C}"/>
                  </a:ext>
                </a:extLst>
              </p:cNvPr>
              <p:cNvSpPr txBox="1">
                <a:spLocks noRot="1" noChangeAspect="1" noMove="1" noResize="1" noEditPoints="1" noAdjustHandles="1" noChangeArrowheads="1" noChangeShapeType="1" noTextEdit="1"/>
              </p:cNvSpPr>
              <p:nvPr/>
            </p:nvSpPr>
            <p:spPr>
              <a:xfrm>
                <a:off x="4745428" y="1726189"/>
                <a:ext cx="326791" cy="276999"/>
              </a:xfrm>
              <a:prstGeom prst="rect">
                <a:avLst/>
              </a:prstGeom>
              <a:blipFill>
                <a:blip r:embed="rId9"/>
                <a:stretch>
                  <a:fillRect l="-14815" r="-3704" b="-152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6" name="CasellaDiTesto 55">
                <a:extLst>
                  <a:ext uri="{FF2B5EF4-FFF2-40B4-BE49-F238E27FC236}">
                    <a16:creationId xmlns:a16="http://schemas.microsoft.com/office/drawing/2014/main" id="{6154B6C0-05FA-487D-A39C-81D559BBCE58}"/>
                  </a:ext>
                </a:extLst>
              </p:cNvPr>
              <p:cNvSpPr txBox="1"/>
              <p:nvPr/>
            </p:nvSpPr>
            <p:spPr>
              <a:xfrm>
                <a:off x="5155819" y="1769591"/>
                <a:ext cx="32679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𝒉</m:t>
                          </m:r>
                        </m:e>
                        <m:sub>
                          <m:r>
                            <a:rPr kumimoji="0" lang="it-IT"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3</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6" name="CasellaDiTesto 55">
                <a:extLst>
                  <a:ext uri="{FF2B5EF4-FFF2-40B4-BE49-F238E27FC236}">
                    <a16:creationId xmlns:a16="http://schemas.microsoft.com/office/drawing/2014/main" id="{6154B6C0-05FA-487D-A39C-81D559BBCE58}"/>
                  </a:ext>
                </a:extLst>
              </p:cNvPr>
              <p:cNvSpPr txBox="1">
                <a:spLocks noRot="1" noChangeAspect="1" noMove="1" noResize="1" noEditPoints="1" noAdjustHandles="1" noChangeArrowheads="1" noChangeShapeType="1" noTextEdit="1"/>
              </p:cNvSpPr>
              <p:nvPr/>
            </p:nvSpPr>
            <p:spPr>
              <a:xfrm>
                <a:off x="5155819" y="1769591"/>
                <a:ext cx="326791" cy="276999"/>
              </a:xfrm>
              <a:prstGeom prst="rect">
                <a:avLst/>
              </a:prstGeom>
              <a:blipFill>
                <a:blip r:embed="rId10"/>
                <a:stretch>
                  <a:fillRect l="-16981" r="-3774" b="-15217"/>
                </a:stretch>
              </a:blipFill>
            </p:spPr>
            <p:txBody>
              <a:bodyPr/>
              <a:lstStyle/>
              <a:p>
                <a:r>
                  <a:rPr lang="it-IT">
                    <a:noFill/>
                  </a:rPr>
                  <a:t> </a:t>
                </a:r>
              </a:p>
            </p:txBody>
          </p:sp>
        </mc:Fallback>
      </mc:AlternateContent>
    </p:spTree>
    <p:extLst>
      <p:ext uri="{BB962C8B-B14F-4D97-AF65-F5344CB8AC3E}">
        <p14:creationId xmlns:p14="http://schemas.microsoft.com/office/powerpoint/2010/main" val="3829713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ccia in giù 42">
            <a:extLst>
              <a:ext uri="{FF2B5EF4-FFF2-40B4-BE49-F238E27FC236}">
                <a16:creationId xmlns:a16="http://schemas.microsoft.com/office/drawing/2014/main" id="{407CE571-1AD6-4F47-8E16-F5EB3E0E2DAD}"/>
              </a:ext>
            </a:extLst>
          </p:cNvPr>
          <p:cNvSpPr/>
          <p:nvPr/>
        </p:nvSpPr>
        <p:spPr>
          <a:xfrm rot="19807080">
            <a:off x="2862861" y="4457774"/>
            <a:ext cx="873760" cy="1376459"/>
          </a:xfrm>
          <a:prstGeom prst="downArrow">
            <a:avLst>
              <a:gd name="adj1" fmla="val 46995"/>
              <a:gd name="adj2" fmla="val 50000"/>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white"/>
                </a:solidFill>
                <a:effectLst/>
                <a:uLnTx/>
                <a:uFillTx/>
                <a:latin typeface="Calibri" panose="020F0502020204030204"/>
                <a:ea typeface="+mn-ea"/>
                <a:cs typeface="+mn-cs"/>
              </a:rPr>
              <a:t>Cut-off</a:t>
            </a:r>
            <a:endPar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6" name="Parallelogramma 35">
            <a:extLst>
              <a:ext uri="{FF2B5EF4-FFF2-40B4-BE49-F238E27FC236}">
                <a16:creationId xmlns:a16="http://schemas.microsoft.com/office/drawing/2014/main" id="{871FD1F8-7237-4520-B3B6-5878AE3E39B4}"/>
              </a:ext>
            </a:extLst>
          </p:cNvPr>
          <p:cNvSpPr/>
          <p:nvPr/>
        </p:nvSpPr>
        <p:spPr>
          <a:xfrm>
            <a:off x="345440" y="3468904"/>
            <a:ext cx="6106160" cy="1376459"/>
          </a:xfrm>
          <a:prstGeom prst="parallelogram">
            <a:avLst>
              <a:gd name="adj" fmla="val 126176"/>
            </a:avLst>
          </a:prstGeom>
          <a:solidFill>
            <a:srgbClr val="FFC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ccia in giù 41">
            <a:extLst>
              <a:ext uri="{FF2B5EF4-FFF2-40B4-BE49-F238E27FC236}">
                <a16:creationId xmlns:a16="http://schemas.microsoft.com/office/drawing/2014/main" id="{21188464-12EF-458D-AA15-8B01C4CF0CAC}"/>
              </a:ext>
            </a:extLst>
          </p:cNvPr>
          <p:cNvSpPr/>
          <p:nvPr/>
        </p:nvSpPr>
        <p:spPr>
          <a:xfrm rot="19807080">
            <a:off x="2113604" y="2712619"/>
            <a:ext cx="873760" cy="1376459"/>
          </a:xfrm>
          <a:prstGeom prst="downArrow">
            <a:avLst>
              <a:gd name="adj1" fmla="val 46995"/>
              <a:gd name="adj2" fmla="val 50000"/>
            </a:avLst>
          </a:prstGeom>
          <a:solidFill>
            <a:srgbClr val="FF0000">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Parallelogramma 12">
            <a:extLst>
              <a:ext uri="{FF2B5EF4-FFF2-40B4-BE49-F238E27FC236}">
                <a16:creationId xmlns:a16="http://schemas.microsoft.com/office/drawing/2014/main" id="{108D94D6-0481-492C-84F9-B1891DF648A7}"/>
              </a:ext>
            </a:extLst>
          </p:cNvPr>
          <p:cNvSpPr/>
          <p:nvPr/>
        </p:nvSpPr>
        <p:spPr>
          <a:xfrm>
            <a:off x="345440" y="1599685"/>
            <a:ext cx="6106160" cy="1376459"/>
          </a:xfrm>
          <a:prstGeom prst="parallelogram">
            <a:avLst>
              <a:gd name="adj" fmla="val 126176"/>
            </a:avLst>
          </a:prstGeom>
          <a:solidFill>
            <a:srgbClr val="FFC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ccia in giù 13">
            <a:extLst>
              <a:ext uri="{FF2B5EF4-FFF2-40B4-BE49-F238E27FC236}">
                <a16:creationId xmlns:a16="http://schemas.microsoft.com/office/drawing/2014/main" id="{98A41484-BCE2-4C1C-91DD-D46EDB03BD13}"/>
              </a:ext>
            </a:extLst>
          </p:cNvPr>
          <p:cNvSpPr/>
          <p:nvPr/>
        </p:nvSpPr>
        <p:spPr>
          <a:xfrm rot="19807080">
            <a:off x="1337879" y="1049514"/>
            <a:ext cx="873760" cy="1454225"/>
          </a:xfrm>
          <a:prstGeom prst="downArrow">
            <a:avLst>
              <a:gd name="adj1" fmla="val 46995"/>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asellaDiTesto 15">
            <a:extLst>
              <a:ext uri="{FF2B5EF4-FFF2-40B4-BE49-F238E27FC236}">
                <a16:creationId xmlns:a16="http://schemas.microsoft.com/office/drawing/2014/main" id="{0445FED6-A12F-4F61-BD63-249A1D5A92BE}"/>
              </a:ext>
            </a:extLst>
          </p:cNvPr>
          <p:cNvSpPr txBox="1"/>
          <p:nvPr/>
        </p:nvSpPr>
        <p:spPr>
          <a:xfrm>
            <a:off x="7380452" y="1599685"/>
            <a:ext cx="414528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Considero i raggi riflessi e trasmessi dall’interazione con un’interfaccia se la loro intensità è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maggiore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della precisione fissata dell’</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ellissometro</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Trascuro i raggi prodotti dall’interazione con l’interfaccia se le intensità sono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minori</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della precisione dell’</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ellissometro</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Segno di moltiplicazione 16">
            <a:extLst>
              <a:ext uri="{FF2B5EF4-FFF2-40B4-BE49-F238E27FC236}">
                <a16:creationId xmlns:a16="http://schemas.microsoft.com/office/drawing/2014/main" id="{DEA685F9-07D4-4E19-97E7-8D6D522DF7C6}"/>
              </a:ext>
            </a:extLst>
          </p:cNvPr>
          <p:cNvSpPr/>
          <p:nvPr/>
        </p:nvSpPr>
        <p:spPr>
          <a:xfrm>
            <a:off x="2314869" y="4071773"/>
            <a:ext cx="1914600" cy="2051979"/>
          </a:xfrm>
          <a:prstGeom prst="mathMultiply">
            <a:avLst>
              <a:gd name="adj1" fmla="val 4859"/>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ccia in giù 56">
            <a:extLst>
              <a:ext uri="{FF2B5EF4-FFF2-40B4-BE49-F238E27FC236}">
                <a16:creationId xmlns:a16="http://schemas.microsoft.com/office/drawing/2014/main" id="{23B46740-C5B7-4338-8EC1-BCE4C9D82297}"/>
              </a:ext>
            </a:extLst>
          </p:cNvPr>
          <p:cNvSpPr/>
          <p:nvPr/>
        </p:nvSpPr>
        <p:spPr>
          <a:xfrm rot="19702650">
            <a:off x="4422362" y="2843633"/>
            <a:ext cx="873760" cy="1376459"/>
          </a:xfrm>
          <a:prstGeom prst="downArrow">
            <a:avLst>
              <a:gd name="adj1" fmla="val 46995"/>
              <a:gd name="adj2" fmla="val 50000"/>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ccia in giù 55">
            <a:extLst>
              <a:ext uri="{FF2B5EF4-FFF2-40B4-BE49-F238E27FC236}">
                <a16:creationId xmlns:a16="http://schemas.microsoft.com/office/drawing/2014/main" id="{55C24172-1E07-4FE1-A7F5-04A63EA1C7FC}"/>
              </a:ext>
            </a:extLst>
          </p:cNvPr>
          <p:cNvSpPr/>
          <p:nvPr/>
        </p:nvSpPr>
        <p:spPr>
          <a:xfrm rot="12890252">
            <a:off x="3295095" y="2748091"/>
            <a:ext cx="873760" cy="1376459"/>
          </a:xfrm>
          <a:prstGeom prst="downArrow">
            <a:avLst>
              <a:gd name="adj1" fmla="val 46995"/>
              <a:gd name="adj2" fmla="val 50000"/>
            </a:avLst>
          </a:prstGeom>
          <a:solidFill>
            <a:srgbClr val="FF0000">
              <a:alpha val="6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Segno di moltiplicazione 58">
            <a:extLst>
              <a:ext uri="{FF2B5EF4-FFF2-40B4-BE49-F238E27FC236}">
                <a16:creationId xmlns:a16="http://schemas.microsoft.com/office/drawing/2014/main" id="{1F2BD028-8C38-496E-B101-0C800B13A595}"/>
              </a:ext>
            </a:extLst>
          </p:cNvPr>
          <p:cNvSpPr/>
          <p:nvPr/>
        </p:nvSpPr>
        <p:spPr>
          <a:xfrm>
            <a:off x="3909094" y="2557445"/>
            <a:ext cx="1914600" cy="2051979"/>
          </a:xfrm>
          <a:prstGeom prst="mathMultiply">
            <a:avLst>
              <a:gd name="adj1" fmla="val 4859"/>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ccia in giù 59">
            <a:extLst>
              <a:ext uri="{FF2B5EF4-FFF2-40B4-BE49-F238E27FC236}">
                <a16:creationId xmlns:a16="http://schemas.microsoft.com/office/drawing/2014/main" id="{6868DBD1-EC5D-441F-90D6-FF9B91488DF2}"/>
              </a:ext>
            </a:extLst>
          </p:cNvPr>
          <p:cNvSpPr/>
          <p:nvPr/>
        </p:nvSpPr>
        <p:spPr>
          <a:xfrm rot="12890252">
            <a:off x="4360782" y="1149239"/>
            <a:ext cx="873760" cy="1376459"/>
          </a:xfrm>
          <a:prstGeom prst="downArrow">
            <a:avLst>
              <a:gd name="adj1" fmla="val 46995"/>
              <a:gd name="adj2" fmla="val 50000"/>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150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Struttura del codice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Rettangolo arrotondato 1">
            <a:extLst>
              <a:ext uri="{FF2B5EF4-FFF2-40B4-BE49-F238E27FC236}">
                <a16:creationId xmlns:a16="http://schemas.microsoft.com/office/drawing/2014/main" id="{D77CD31B-F653-F743-AEA9-86AA738FA18E}"/>
              </a:ext>
            </a:extLst>
          </p:cNvPr>
          <p:cNvSpPr/>
          <p:nvPr/>
        </p:nvSpPr>
        <p:spPr>
          <a:xfrm>
            <a:off x="357808" y="907220"/>
            <a:ext cx="3273287" cy="914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rgbClr val="4472C4">
                    <a:lumMod val="75000"/>
                  </a:srgbClr>
                </a:solidFill>
                <a:effectLst/>
                <a:uLnTx/>
                <a:uFillTx/>
                <a:latin typeface="PT Serif Caption" panose="02060603050505020204" pitchFamily="18" charset="77"/>
                <a:ea typeface="+mn-ea"/>
                <a:cs typeface="+mn-cs"/>
              </a:rPr>
              <a:t>Sorgente</a:t>
            </a:r>
          </a:p>
        </p:txBody>
      </p:sp>
      <p:sp>
        <p:nvSpPr>
          <p:cNvPr id="8" name="Rettangolo arrotondato 7">
            <a:extLst>
              <a:ext uri="{FF2B5EF4-FFF2-40B4-BE49-F238E27FC236}">
                <a16:creationId xmlns:a16="http://schemas.microsoft.com/office/drawing/2014/main" id="{6A546F75-38F7-1649-8463-4C281C1BFE1D}"/>
              </a:ext>
            </a:extLst>
          </p:cNvPr>
          <p:cNvSpPr/>
          <p:nvPr/>
        </p:nvSpPr>
        <p:spPr>
          <a:xfrm>
            <a:off x="357805" y="2532543"/>
            <a:ext cx="3273287" cy="129948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rgbClr val="4472C4">
                    <a:lumMod val="75000"/>
                  </a:srgbClr>
                </a:solidFill>
                <a:effectLst/>
                <a:uLnTx/>
                <a:uFillTx/>
                <a:latin typeface="PT Serif Caption" panose="02060603050505020204" pitchFamily="18" charset="77"/>
                <a:ea typeface="+mn-ea"/>
                <a:cs typeface="+mn-cs"/>
              </a:rPr>
              <a:t>Interazione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rgbClr val="4472C4">
                    <a:lumMod val="75000"/>
                  </a:srgbClr>
                </a:solidFill>
                <a:effectLst/>
                <a:uLnTx/>
                <a:uFillTx/>
                <a:latin typeface="PT Serif Caption" panose="02060603050505020204" pitchFamily="18" charset="77"/>
                <a:ea typeface="+mn-ea"/>
                <a:cs typeface="+mn-cs"/>
              </a:rPr>
              <a:t>con il campione</a:t>
            </a:r>
          </a:p>
        </p:txBody>
      </p:sp>
      <p:sp>
        <p:nvSpPr>
          <p:cNvPr id="12" name="Rettangolo arrotondato 11">
            <a:extLst>
              <a:ext uri="{FF2B5EF4-FFF2-40B4-BE49-F238E27FC236}">
                <a16:creationId xmlns:a16="http://schemas.microsoft.com/office/drawing/2014/main" id="{DC8841E7-CFA4-1346-97BC-7294BED61A8B}"/>
              </a:ext>
            </a:extLst>
          </p:cNvPr>
          <p:cNvSpPr/>
          <p:nvPr/>
        </p:nvSpPr>
        <p:spPr>
          <a:xfrm>
            <a:off x="357808" y="4544391"/>
            <a:ext cx="3273287" cy="914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200" b="0" i="0" u="none" strike="noStrike" kern="1200" cap="none" spc="0" normalizeH="0" baseline="0" noProof="0" dirty="0">
                <a:ln>
                  <a:noFill/>
                </a:ln>
                <a:solidFill>
                  <a:srgbClr val="4472C4">
                    <a:lumMod val="75000"/>
                  </a:srgbClr>
                </a:solidFill>
                <a:effectLst/>
                <a:uLnTx/>
                <a:uFillTx/>
                <a:latin typeface="PT Serif Caption" panose="02060603050505020204" pitchFamily="18" charset="77"/>
                <a:ea typeface="+mn-ea"/>
                <a:cs typeface="+mn-cs"/>
              </a:rPr>
              <a:t>Grandezze </a:t>
            </a:r>
            <a:r>
              <a:rPr kumimoji="0" lang="it-IT" sz="2200" b="0" i="0" u="none" strike="noStrike" kern="1200" cap="none" spc="0" normalizeH="0" baseline="0" noProof="0" dirty="0" err="1">
                <a:ln>
                  <a:noFill/>
                </a:ln>
                <a:solidFill>
                  <a:srgbClr val="4472C4">
                    <a:lumMod val="75000"/>
                  </a:srgbClr>
                </a:solidFill>
                <a:effectLst/>
                <a:uLnTx/>
                <a:uFillTx/>
                <a:latin typeface="PT Serif Caption" panose="02060603050505020204" pitchFamily="18" charset="77"/>
                <a:ea typeface="+mn-ea"/>
                <a:cs typeface="+mn-cs"/>
              </a:rPr>
              <a:t>ellissometriche</a:t>
            </a:r>
            <a:endParaRPr kumimoji="0" lang="it-IT" sz="2200" b="0" i="0" u="none" strike="noStrike" kern="1200" cap="none" spc="0" normalizeH="0" baseline="0" noProof="0" dirty="0">
              <a:ln>
                <a:noFill/>
              </a:ln>
              <a:solidFill>
                <a:srgbClr val="4472C4">
                  <a:lumMod val="75000"/>
                </a:srgbClr>
              </a:solidFill>
              <a:effectLst/>
              <a:uLnTx/>
              <a:uFillTx/>
              <a:latin typeface="PT Serif Caption" panose="02060603050505020204" pitchFamily="18" charset="77"/>
              <a:ea typeface="+mn-ea"/>
              <a:cs typeface="+mn-cs"/>
            </a:endParaRPr>
          </a:p>
        </p:txBody>
      </p:sp>
      <p:sp>
        <p:nvSpPr>
          <p:cNvPr id="3" name="Freccia giù 2">
            <a:extLst>
              <a:ext uri="{FF2B5EF4-FFF2-40B4-BE49-F238E27FC236}">
                <a16:creationId xmlns:a16="http://schemas.microsoft.com/office/drawing/2014/main" id="{872AA379-0B2B-734B-B3D1-0DD6015B4355}"/>
              </a:ext>
            </a:extLst>
          </p:cNvPr>
          <p:cNvSpPr/>
          <p:nvPr/>
        </p:nvSpPr>
        <p:spPr>
          <a:xfrm>
            <a:off x="1470990" y="1821620"/>
            <a:ext cx="1046921" cy="70948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ccia giù 12">
            <a:extLst>
              <a:ext uri="{FF2B5EF4-FFF2-40B4-BE49-F238E27FC236}">
                <a16:creationId xmlns:a16="http://schemas.microsoft.com/office/drawing/2014/main" id="{2A1C8A7A-5A0B-FE42-84B1-937104E7AB9B}"/>
              </a:ext>
            </a:extLst>
          </p:cNvPr>
          <p:cNvSpPr/>
          <p:nvPr/>
        </p:nvSpPr>
        <p:spPr>
          <a:xfrm>
            <a:off x="1470989" y="3832030"/>
            <a:ext cx="1046921" cy="71092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Connettore 1 4">
            <a:extLst>
              <a:ext uri="{FF2B5EF4-FFF2-40B4-BE49-F238E27FC236}">
                <a16:creationId xmlns:a16="http://schemas.microsoft.com/office/drawing/2014/main" id="{77CB7AF6-CD78-8A42-9FE9-55DFA57D93F3}"/>
              </a:ext>
            </a:extLst>
          </p:cNvPr>
          <p:cNvCxnSpPr/>
          <p:nvPr/>
        </p:nvCxnSpPr>
        <p:spPr>
          <a:xfrm>
            <a:off x="4306957" y="2133601"/>
            <a:ext cx="73377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ttore 1 14">
            <a:extLst>
              <a:ext uri="{FF2B5EF4-FFF2-40B4-BE49-F238E27FC236}">
                <a16:creationId xmlns:a16="http://schemas.microsoft.com/office/drawing/2014/main" id="{8AD129FB-7C5A-7F42-8BD2-60382A638018}"/>
              </a:ext>
            </a:extLst>
          </p:cNvPr>
          <p:cNvCxnSpPr/>
          <p:nvPr/>
        </p:nvCxnSpPr>
        <p:spPr>
          <a:xfrm>
            <a:off x="4313585" y="4247323"/>
            <a:ext cx="7337729"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EDF51964-4CD9-E049-999C-C7552B7FA29C}"/>
              </a:ext>
            </a:extLst>
          </p:cNvPr>
          <p:cNvSpPr txBox="1"/>
          <p:nvPr/>
        </p:nvSpPr>
        <p:spPr>
          <a:xfrm>
            <a:off x="4313585" y="1223429"/>
            <a:ext cx="187307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Classe sorgente</a:t>
            </a:r>
          </a:p>
        </p:txBody>
      </p:sp>
      <p:sp>
        <p:nvSpPr>
          <p:cNvPr id="16" name="CasellaDiTesto 15">
            <a:extLst>
              <a:ext uri="{FF2B5EF4-FFF2-40B4-BE49-F238E27FC236}">
                <a16:creationId xmlns:a16="http://schemas.microsoft.com/office/drawing/2014/main" id="{D6A69767-19E4-8440-8759-ADA990946AB7}"/>
              </a:ext>
            </a:extLst>
          </p:cNvPr>
          <p:cNvSpPr txBox="1"/>
          <p:nvPr/>
        </p:nvSpPr>
        <p:spPr>
          <a:xfrm>
            <a:off x="4310162" y="2606576"/>
            <a:ext cx="2123530" cy="12311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Classe interazione</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Propagazione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Interferenza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7" name="CasellaDiTesto 16">
            <a:extLst>
              <a:ext uri="{FF2B5EF4-FFF2-40B4-BE49-F238E27FC236}">
                <a16:creationId xmlns:a16="http://schemas.microsoft.com/office/drawing/2014/main" id="{61FCCBD9-02BF-D947-8D43-9A74E6FA9D90}"/>
              </a:ext>
            </a:extLst>
          </p:cNvPr>
          <p:cNvSpPr txBox="1"/>
          <p:nvPr/>
        </p:nvSpPr>
        <p:spPr>
          <a:xfrm>
            <a:off x="4313585" y="4663956"/>
            <a:ext cx="2129942" cy="123110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Classe interazione: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Grandell</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8" name="CasellaDiTesto 17">
            <a:extLst>
              <a:ext uri="{FF2B5EF4-FFF2-40B4-BE49-F238E27FC236}">
                <a16:creationId xmlns:a16="http://schemas.microsoft.com/office/drawing/2014/main" id="{45EF2985-7A6F-9F44-B242-C0472386D2B1}"/>
              </a:ext>
            </a:extLst>
          </p:cNvPr>
          <p:cNvSpPr txBox="1"/>
          <p:nvPr/>
        </p:nvSpPr>
        <p:spPr>
          <a:xfrm>
            <a:off x="8132151" y="2743641"/>
            <a:ext cx="2337346"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Classi ausiliarie:</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Campione</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Jones</a:t>
            </a:r>
          </a:p>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Biquaternion</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036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Modello fisico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3" name="Immagine 2">
            <a:extLst>
              <a:ext uri="{FF2B5EF4-FFF2-40B4-BE49-F238E27FC236}">
                <a16:creationId xmlns:a16="http://schemas.microsoft.com/office/drawing/2014/main" id="{DB0AF05E-F7CA-5343-9D9A-A7D14A128A16}"/>
              </a:ext>
            </a:extLst>
          </p:cNvPr>
          <p:cNvPicPr>
            <a:picLocks noChangeAspect="1"/>
          </p:cNvPicPr>
          <p:nvPr/>
        </p:nvPicPr>
        <p:blipFill>
          <a:blip r:embed="rId4"/>
          <a:stretch>
            <a:fillRect/>
          </a:stretch>
        </p:blipFill>
        <p:spPr>
          <a:xfrm>
            <a:off x="3606800" y="1188671"/>
            <a:ext cx="5395383" cy="3853845"/>
          </a:xfrm>
          <a:prstGeom prst="rect">
            <a:avLst/>
          </a:prstGeom>
        </p:spPr>
      </p:pic>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31465101-08E1-C24D-9839-1FD3F7614CB1}"/>
                  </a:ext>
                </a:extLst>
              </p:cNvPr>
              <p:cNvSpPr txBox="1"/>
              <p:nvPr/>
            </p:nvSpPr>
            <p:spPr>
              <a:xfrm>
                <a:off x="833768" y="1004005"/>
                <a:ext cx="2773032" cy="3693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Sorgente </a:t>
                </a:r>
                <a:r>
                  <a:rPr kumimoji="0" lang="it-IT" sz="1800" b="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a:t>
                </a:r>
                <a14:m>
                  <m:oMath xmlns:m="http://schemas.openxmlformats.org/officeDocument/2006/math">
                    <m:r>
                      <m:rPr>
                        <m:sty m:val="p"/>
                      </m:r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λ</m:t>
                    </m:r>
                  </m:oMath>
                </a14:m>
                <a:r>
                  <a:rPr kumimoji="0" lang="it-IT" sz="1800" b="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a:t>
                </a:r>
              </a:p>
            </p:txBody>
          </p:sp>
        </mc:Choice>
        <mc:Fallback xmlns="">
          <p:sp>
            <p:nvSpPr>
              <p:cNvPr id="24" name="CasellaDiTesto 23">
                <a:extLst>
                  <a:ext uri="{FF2B5EF4-FFF2-40B4-BE49-F238E27FC236}">
                    <a16:creationId xmlns:a16="http://schemas.microsoft.com/office/drawing/2014/main" id="{31465101-08E1-C24D-9839-1FD3F7614CB1}"/>
                  </a:ext>
                </a:extLst>
              </p:cNvPr>
              <p:cNvSpPr txBox="1">
                <a:spLocks noRot="1" noChangeAspect="1" noMove="1" noResize="1" noEditPoints="1" noAdjustHandles="1" noChangeArrowheads="1" noChangeShapeType="1" noTextEdit="1"/>
              </p:cNvSpPr>
              <p:nvPr/>
            </p:nvSpPr>
            <p:spPr>
              <a:xfrm>
                <a:off x="833768" y="1004005"/>
                <a:ext cx="2773032" cy="369332"/>
              </a:xfrm>
              <a:prstGeom prst="rect">
                <a:avLst/>
              </a:prstGeom>
              <a:blipFill>
                <a:blip r:embed="rId5"/>
                <a:stretch>
                  <a:fillRect l="-1974" t="-8197" b="-26230"/>
                </a:stretch>
              </a:blipFill>
              <a:ln>
                <a:headEnd type="none" w="med" len="med"/>
                <a:tailEnd type="none" w="med" len="med"/>
              </a:ln>
            </p:spPr>
            <p:txBody>
              <a:bodyPr/>
              <a:lstStyle/>
              <a:p>
                <a:r>
                  <a:rPr lang="it-IT">
                    <a:noFill/>
                  </a:rPr>
                  <a:t> </a:t>
                </a:r>
              </a:p>
            </p:txBody>
          </p:sp>
        </mc:Fallback>
      </mc:AlternateContent>
      <p:sp>
        <p:nvSpPr>
          <p:cNvPr id="27" name="CasellaDiTesto 26">
            <a:extLst>
              <a:ext uri="{FF2B5EF4-FFF2-40B4-BE49-F238E27FC236}">
                <a16:creationId xmlns:a16="http://schemas.microsoft.com/office/drawing/2014/main" id="{F042FA3C-FDDE-0B42-9351-FD9E977154C3}"/>
              </a:ext>
            </a:extLst>
          </p:cNvPr>
          <p:cNvSpPr txBox="1"/>
          <p:nvPr/>
        </p:nvSpPr>
        <p:spPr>
          <a:xfrm>
            <a:off x="833768" y="1838926"/>
            <a:ext cx="2502099" cy="304698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La sorgente definisce un raggio incidente sul campione a lunghezza d’onda e polarizzazione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definita</a:t>
            </a:r>
          </a:p>
        </p:txBody>
      </p:sp>
    </p:spTree>
    <p:extLst>
      <p:ext uri="{BB962C8B-B14F-4D97-AF65-F5344CB8AC3E}">
        <p14:creationId xmlns:p14="http://schemas.microsoft.com/office/powerpoint/2010/main" val="423343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Modello fisico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3" name="Immagine 2">
            <a:extLst>
              <a:ext uri="{FF2B5EF4-FFF2-40B4-BE49-F238E27FC236}">
                <a16:creationId xmlns:a16="http://schemas.microsoft.com/office/drawing/2014/main" id="{DB0AF05E-F7CA-5343-9D9A-A7D14A128A16}"/>
              </a:ext>
            </a:extLst>
          </p:cNvPr>
          <p:cNvPicPr>
            <a:picLocks noChangeAspect="1"/>
          </p:cNvPicPr>
          <p:nvPr/>
        </p:nvPicPr>
        <p:blipFill>
          <a:blip r:embed="rId4"/>
          <a:stretch>
            <a:fillRect/>
          </a:stretch>
        </p:blipFill>
        <p:spPr>
          <a:xfrm>
            <a:off x="3606800" y="1188671"/>
            <a:ext cx="5395383" cy="3853845"/>
          </a:xfrm>
          <a:prstGeom prst="rect">
            <a:avLst/>
          </a:prstGeom>
        </p:spPr>
      </p:pic>
      <p:pic>
        <p:nvPicPr>
          <p:cNvPr id="5" name="Immagine 4">
            <a:extLst>
              <a:ext uri="{FF2B5EF4-FFF2-40B4-BE49-F238E27FC236}">
                <a16:creationId xmlns:a16="http://schemas.microsoft.com/office/drawing/2014/main" id="{DB31DC4B-3C04-7C4B-B4E0-09F8518ADE9B}"/>
              </a:ext>
            </a:extLst>
          </p:cNvPr>
          <p:cNvPicPr>
            <a:picLocks noChangeAspect="1"/>
          </p:cNvPicPr>
          <p:nvPr/>
        </p:nvPicPr>
        <p:blipFill>
          <a:blip r:embed="rId5"/>
          <a:stretch>
            <a:fillRect/>
          </a:stretch>
        </p:blipFill>
        <p:spPr>
          <a:xfrm>
            <a:off x="97369" y="3115593"/>
            <a:ext cx="3707457" cy="2545613"/>
          </a:xfrm>
          <a:prstGeom prst="rect">
            <a:avLst/>
          </a:prstGeom>
        </p:spPr>
      </p:pic>
      <p:sp>
        <p:nvSpPr>
          <p:cNvPr id="6" name="Ovale 5">
            <a:extLst>
              <a:ext uri="{FF2B5EF4-FFF2-40B4-BE49-F238E27FC236}">
                <a16:creationId xmlns:a16="http://schemas.microsoft.com/office/drawing/2014/main" id="{21F1A54F-E827-B540-AB7B-0805DC295FD0}"/>
              </a:ext>
            </a:extLst>
          </p:cNvPr>
          <p:cNvSpPr/>
          <p:nvPr/>
        </p:nvSpPr>
        <p:spPr>
          <a:xfrm>
            <a:off x="67739" y="2895600"/>
            <a:ext cx="3759200" cy="298681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4472C4"/>
              </a:solidFill>
              <a:effectLst/>
              <a:uLnTx/>
              <a:uFillTx/>
              <a:latin typeface="Calibri" panose="020F0502020204030204"/>
              <a:ea typeface="+mn-ea"/>
              <a:cs typeface="+mn-cs"/>
            </a:endParaRPr>
          </a:p>
        </p:txBody>
      </p:sp>
      <p:sp>
        <p:nvSpPr>
          <p:cNvPr id="12" name="Ovale 11">
            <a:extLst>
              <a:ext uri="{FF2B5EF4-FFF2-40B4-BE49-F238E27FC236}">
                <a16:creationId xmlns:a16="http://schemas.microsoft.com/office/drawing/2014/main" id="{C94C937F-1DE8-5449-A4ED-80FCBBC98F64}"/>
              </a:ext>
            </a:extLst>
          </p:cNvPr>
          <p:cNvSpPr/>
          <p:nvPr/>
        </p:nvSpPr>
        <p:spPr>
          <a:xfrm>
            <a:off x="5693830" y="2652411"/>
            <a:ext cx="565151" cy="463182"/>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ttore 1 12">
            <a:extLst>
              <a:ext uri="{FF2B5EF4-FFF2-40B4-BE49-F238E27FC236}">
                <a16:creationId xmlns:a16="http://schemas.microsoft.com/office/drawing/2014/main" id="{B6A7E0CF-E81D-9047-9746-7388CEDF1BFA}"/>
              </a:ext>
            </a:extLst>
          </p:cNvPr>
          <p:cNvCxnSpPr>
            <a:stCxn id="6" idx="0"/>
            <a:endCxn id="12" idx="0"/>
          </p:cNvCxnSpPr>
          <p:nvPr/>
        </p:nvCxnSpPr>
        <p:spPr>
          <a:xfrm flipV="1">
            <a:off x="1947339" y="2652411"/>
            <a:ext cx="4029067" cy="24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ttore 1 14">
            <a:extLst>
              <a:ext uri="{FF2B5EF4-FFF2-40B4-BE49-F238E27FC236}">
                <a16:creationId xmlns:a16="http://schemas.microsoft.com/office/drawing/2014/main" id="{358C6890-1442-C840-B101-20AE9B177853}"/>
              </a:ext>
            </a:extLst>
          </p:cNvPr>
          <p:cNvCxnSpPr>
            <a:stCxn id="6" idx="5"/>
            <a:endCxn id="12" idx="5"/>
          </p:cNvCxnSpPr>
          <p:nvPr/>
        </p:nvCxnSpPr>
        <p:spPr>
          <a:xfrm flipV="1">
            <a:off x="3276417" y="3047762"/>
            <a:ext cx="2899800" cy="2397247"/>
          </a:xfrm>
          <a:prstGeom prst="line">
            <a:avLst/>
          </a:prstGeom>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0E90FB0B-A02A-664F-81CE-5ACA3ED548B3}"/>
              </a:ext>
            </a:extLst>
          </p:cNvPr>
          <p:cNvSpPr txBox="1"/>
          <p:nvPr/>
        </p:nvSpPr>
        <p:spPr>
          <a:xfrm>
            <a:off x="3856569" y="4917030"/>
            <a:ext cx="3509431" cy="9233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Calcolo delle matrici di </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jones</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per i diversi raggi creati all’interfaccia</a:t>
            </a:r>
          </a:p>
        </p:txBody>
      </p:sp>
      <p:sp>
        <p:nvSpPr>
          <p:cNvPr id="20" name="Freccia destra 19">
            <a:extLst>
              <a:ext uri="{FF2B5EF4-FFF2-40B4-BE49-F238E27FC236}">
                <a16:creationId xmlns:a16="http://schemas.microsoft.com/office/drawing/2014/main" id="{927C2F65-F9BD-B944-B7D3-92413CA090C6}"/>
              </a:ext>
            </a:extLst>
          </p:cNvPr>
          <p:cNvSpPr/>
          <p:nvPr/>
        </p:nvSpPr>
        <p:spPr>
          <a:xfrm rot="2102904">
            <a:off x="3365746" y="4874582"/>
            <a:ext cx="537997" cy="46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asellaDiTesto 1">
            <a:extLst>
              <a:ext uri="{FF2B5EF4-FFF2-40B4-BE49-F238E27FC236}">
                <a16:creationId xmlns:a16="http://schemas.microsoft.com/office/drawing/2014/main" id="{CB4BB015-DDC5-E94C-A273-44810493BC01}"/>
              </a:ext>
            </a:extLst>
          </p:cNvPr>
          <p:cNvSpPr txBox="1"/>
          <p:nvPr/>
        </p:nvSpPr>
        <p:spPr>
          <a:xfrm>
            <a:off x="8928947" y="3696512"/>
            <a:ext cx="196426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J</a:t>
            </a:r>
            <a:r>
              <a:rPr kumimoji="0" lang="it-IT" sz="24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riflessione</a:t>
            </a:r>
          </a:p>
        </p:txBody>
      </p:sp>
      <p:sp>
        <p:nvSpPr>
          <p:cNvPr id="27" name="CasellaDiTesto 26">
            <a:extLst>
              <a:ext uri="{FF2B5EF4-FFF2-40B4-BE49-F238E27FC236}">
                <a16:creationId xmlns:a16="http://schemas.microsoft.com/office/drawing/2014/main" id="{FCC610B0-4AAC-AA48-BF55-240FB6A0264D}"/>
              </a:ext>
            </a:extLst>
          </p:cNvPr>
          <p:cNvSpPr txBox="1"/>
          <p:nvPr/>
        </p:nvSpPr>
        <p:spPr>
          <a:xfrm>
            <a:off x="8928947" y="4442992"/>
            <a:ext cx="196426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J</a:t>
            </a:r>
            <a:r>
              <a:rPr kumimoji="0" lang="it-IT" sz="24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rifrazione</a:t>
            </a:r>
          </a:p>
        </p:txBody>
      </p:sp>
      <p:sp>
        <p:nvSpPr>
          <p:cNvPr id="28" name="CasellaDiTesto 27">
            <a:extLst>
              <a:ext uri="{FF2B5EF4-FFF2-40B4-BE49-F238E27FC236}">
                <a16:creationId xmlns:a16="http://schemas.microsoft.com/office/drawing/2014/main" id="{3584C2F3-09CA-F54A-B036-823498237A16}"/>
              </a:ext>
            </a:extLst>
          </p:cNvPr>
          <p:cNvSpPr txBox="1"/>
          <p:nvPr/>
        </p:nvSpPr>
        <p:spPr>
          <a:xfrm>
            <a:off x="8928947" y="5135939"/>
            <a:ext cx="229606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J</a:t>
            </a:r>
            <a:r>
              <a:rPr kumimoji="0" lang="it-IT" sz="24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trasmissione</a:t>
            </a:r>
          </a:p>
        </p:txBody>
      </p:sp>
      <p:cxnSp>
        <p:nvCxnSpPr>
          <p:cNvPr id="8" name="Connettore 2 7">
            <a:extLst>
              <a:ext uri="{FF2B5EF4-FFF2-40B4-BE49-F238E27FC236}">
                <a16:creationId xmlns:a16="http://schemas.microsoft.com/office/drawing/2014/main" id="{95E48702-741B-F948-972C-0A6E0C0B50FC}"/>
              </a:ext>
            </a:extLst>
          </p:cNvPr>
          <p:cNvCxnSpPr>
            <a:stCxn id="16" idx="3"/>
          </p:cNvCxnSpPr>
          <p:nvPr/>
        </p:nvCxnSpPr>
        <p:spPr>
          <a:xfrm flipV="1">
            <a:off x="7366000" y="3996267"/>
            <a:ext cx="1562947" cy="138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083D371E-355B-6149-BADD-CE761B6DFA09}"/>
              </a:ext>
            </a:extLst>
          </p:cNvPr>
          <p:cNvCxnSpPr>
            <a:stCxn id="16" idx="3"/>
          </p:cNvCxnSpPr>
          <p:nvPr/>
        </p:nvCxnSpPr>
        <p:spPr>
          <a:xfrm flipV="1">
            <a:off x="7366000" y="4762316"/>
            <a:ext cx="1562947" cy="61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30C84E99-B4B0-6A46-9FF0-80DA7F4FC2D1}"/>
              </a:ext>
            </a:extLst>
          </p:cNvPr>
          <p:cNvCxnSpPr>
            <a:stCxn id="16" idx="3"/>
          </p:cNvCxnSpPr>
          <p:nvPr/>
        </p:nvCxnSpPr>
        <p:spPr>
          <a:xfrm>
            <a:off x="7366000" y="5378695"/>
            <a:ext cx="14393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sellaDiTesto 33">
            <a:extLst>
              <a:ext uri="{FF2B5EF4-FFF2-40B4-BE49-F238E27FC236}">
                <a16:creationId xmlns:a16="http://schemas.microsoft.com/office/drawing/2014/main" id="{A10FAFA8-47BE-4044-A3EF-7D6B1ED6714B}"/>
              </a:ext>
            </a:extLst>
          </p:cNvPr>
          <p:cNvSpPr txBox="1"/>
          <p:nvPr/>
        </p:nvSpPr>
        <p:spPr>
          <a:xfrm>
            <a:off x="833768" y="1004005"/>
            <a:ext cx="2773032" cy="461665"/>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Interazione</a:t>
            </a:r>
          </a:p>
        </p:txBody>
      </p:sp>
    </p:spTree>
    <p:extLst>
      <p:ext uri="{BB962C8B-B14F-4D97-AF65-F5344CB8AC3E}">
        <p14:creationId xmlns:p14="http://schemas.microsoft.com/office/powerpoint/2010/main" val="2255821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Modello fisico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3" name="Immagine 2">
            <a:extLst>
              <a:ext uri="{FF2B5EF4-FFF2-40B4-BE49-F238E27FC236}">
                <a16:creationId xmlns:a16="http://schemas.microsoft.com/office/drawing/2014/main" id="{DB0AF05E-F7CA-5343-9D9A-A7D14A128A16}"/>
              </a:ext>
            </a:extLst>
          </p:cNvPr>
          <p:cNvPicPr>
            <a:picLocks noChangeAspect="1"/>
          </p:cNvPicPr>
          <p:nvPr/>
        </p:nvPicPr>
        <p:blipFill>
          <a:blip r:embed="rId4"/>
          <a:stretch>
            <a:fillRect/>
          </a:stretch>
        </p:blipFill>
        <p:spPr>
          <a:xfrm>
            <a:off x="3606800" y="1188671"/>
            <a:ext cx="5395383" cy="3853845"/>
          </a:xfrm>
          <a:prstGeom prst="rect">
            <a:avLst/>
          </a:prstGeom>
        </p:spPr>
      </p:pic>
      <p:pic>
        <p:nvPicPr>
          <p:cNvPr id="5" name="Immagine 4">
            <a:extLst>
              <a:ext uri="{FF2B5EF4-FFF2-40B4-BE49-F238E27FC236}">
                <a16:creationId xmlns:a16="http://schemas.microsoft.com/office/drawing/2014/main" id="{DB31DC4B-3C04-7C4B-B4E0-09F8518ADE9B}"/>
              </a:ext>
            </a:extLst>
          </p:cNvPr>
          <p:cNvPicPr>
            <a:picLocks noChangeAspect="1"/>
          </p:cNvPicPr>
          <p:nvPr/>
        </p:nvPicPr>
        <p:blipFill>
          <a:blip r:embed="rId5"/>
          <a:stretch>
            <a:fillRect/>
          </a:stretch>
        </p:blipFill>
        <p:spPr>
          <a:xfrm>
            <a:off x="97369" y="3115593"/>
            <a:ext cx="3707457" cy="2545613"/>
          </a:xfrm>
          <a:prstGeom prst="rect">
            <a:avLst/>
          </a:prstGeom>
        </p:spPr>
      </p:pic>
      <p:sp>
        <p:nvSpPr>
          <p:cNvPr id="6" name="Ovale 5">
            <a:extLst>
              <a:ext uri="{FF2B5EF4-FFF2-40B4-BE49-F238E27FC236}">
                <a16:creationId xmlns:a16="http://schemas.microsoft.com/office/drawing/2014/main" id="{21F1A54F-E827-B540-AB7B-0805DC295FD0}"/>
              </a:ext>
            </a:extLst>
          </p:cNvPr>
          <p:cNvSpPr/>
          <p:nvPr/>
        </p:nvSpPr>
        <p:spPr>
          <a:xfrm>
            <a:off x="67739" y="2895600"/>
            <a:ext cx="3759200" cy="298681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4472C4"/>
              </a:solidFill>
              <a:effectLst/>
              <a:uLnTx/>
              <a:uFillTx/>
              <a:latin typeface="Calibri" panose="020F0502020204030204"/>
              <a:ea typeface="+mn-ea"/>
              <a:cs typeface="+mn-cs"/>
            </a:endParaRPr>
          </a:p>
        </p:txBody>
      </p:sp>
      <p:sp>
        <p:nvSpPr>
          <p:cNvPr id="12" name="Ovale 11">
            <a:extLst>
              <a:ext uri="{FF2B5EF4-FFF2-40B4-BE49-F238E27FC236}">
                <a16:creationId xmlns:a16="http://schemas.microsoft.com/office/drawing/2014/main" id="{C94C937F-1DE8-5449-A4ED-80FCBBC98F64}"/>
              </a:ext>
            </a:extLst>
          </p:cNvPr>
          <p:cNvSpPr/>
          <p:nvPr/>
        </p:nvSpPr>
        <p:spPr>
          <a:xfrm>
            <a:off x="5693830" y="2652411"/>
            <a:ext cx="565151" cy="463182"/>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ttore 1 12">
            <a:extLst>
              <a:ext uri="{FF2B5EF4-FFF2-40B4-BE49-F238E27FC236}">
                <a16:creationId xmlns:a16="http://schemas.microsoft.com/office/drawing/2014/main" id="{B6A7E0CF-E81D-9047-9746-7388CEDF1BFA}"/>
              </a:ext>
            </a:extLst>
          </p:cNvPr>
          <p:cNvCxnSpPr>
            <a:stCxn id="6" idx="0"/>
            <a:endCxn id="12" idx="0"/>
          </p:cNvCxnSpPr>
          <p:nvPr/>
        </p:nvCxnSpPr>
        <p:spPr>
          <a:xfrm flipV="1">
            <a:off x="1947339" y="2652411"/>
            <a:ext cx="4029067" cy="24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ttore 1 14">
            <a:extLst>
              <a:ext uri="{FF2B5EF4-FFF2-40B4-BE49-F238E27FC236}">
                <a16:creationId xmlns:a16="http://schemas.microsoft.com/office/drawing/2014/main" id="{358C6890-1442-C840-B101-20AE9B177853}"/>
              </a:ext>
            </a:extLst>
          </p:cNvPr>
          <p:cNvCxnSpPr>
            <a:stCxn id="6" idx="5"/>
            <a:endCxn id="12" idx="5"/>
          </p:cNvCxnSpPr>
          <p:nvPr/>
        </p:nvCxnSpPr>
        <p:spPr>
          <a:xfrm flipV="1">
            <a:off x="3276417" y="3047762"/>
            <a:ext cx="2899800" cy="2397247"/>
          </a:xfrm>
          <a:prstGeom prst="line">
            <a:avLst/>
          </a:prstGeom>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0E90FB0B-A02A-664F-81CE-5ACA3ED548B3}"/>
              </a:ext>
            </a:extLst>
          </p:cNvPr>
          <p:cNvSpPr txBox="1"/>
          <p:nvPr/>
        </p:nvSpPr>
        <p:spPr>
          <a:xfrm>
            <a:off x="3856569" y="4917030"/>
            <a:ext cx="3509431" cy="9233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Calcolo delle matrici di </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jones</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per i diversi raggi creati all’interfaccia</a:t>
            </a:r>
          </a:p>
        </p:txBody>
      </p:sp>
      <p:sp>
        <p:nvSpPr>
          <p:cNvPr id="18" name="CasellaDiTesto 17">
            <a:extLst>
              <a:ext uri="{FF2B5EF4-FFF2-40B4-BE49-F238E27FC236}">
                <a16:creationId xmlns:a16="http://schemas.microsoft.com/office/drawing/2014/main" id="{3BCBFDE9-3C4F-F840-B09D-3DFE355E7351}"/>
              </a:ext>
            </a:extLst>
          </p:cNvPr>
          <p:cNvSpPr txBox="1"/>
          <p:nvPr/>
        </p:nvSpPr>
        <p:spPr>
          <a:xfrm>
            <a:off x="7630179" y="4871752"/>
            <a:ext cx="3509431" cy="92333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Le matrici di </a:t>
            </a:r>
            <a:r>
              <a:rPr kumimoji="0" lang="it-IT" sz="18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jones</a:t>
            </a: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vengono convertite nei rispettivi quaternioni</a:t>
            </a:r>
          </a:p>
        </p:txBody>
      </p:sp>
      <p:sp>
        <p:nvSpPr>
          <p:cNvPr id="19" name="Freccia destra 18">
            <a:extLst>
              <a:ext uri="{FF2B5EF4-FFF2-40B4-BE49-F238E27FC236}">
                <a16:creationId xmlns:a16="http://schemas.microsoft.com/office/drawing/2014/main" id="{B52F812D-B47D-EB47-A1B4-1A9EAE7E50B5}"/>
              </a:ext>
            </a:extLst>
          </p:cNvPr>
          <p:cNvSpPr/>
          <p:nvPr/>
        </p:nvSpPr>
        <p:spPr>
          <a:xfrm>
            <a:off x="7366000" y="5073450"/>
            <a:ext cx="264180" cy="46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ccia destra 19">
            <a:extLst>
              <a:ext uri="{FF2B5EF4-FFF2-40B4-BE49-F238E27FC236}">
                <a16:creationId xmlns:a16="http://schemas.microsoft.com/office/drawing/2014/main" id="{927C2F65-F9BD-B944-B7D3-92413CA090C6}"/>
              </a:ext>
            </a:extLst>
          </p:cNvPr>
          <p:cNvSpPr/>
          <p:nvPr/>
        </p:nvSpPr>
        <p:spPr>
          <a:xfrm rot="2102904">
            <a:off x="3365746" y="4874582"/>
            <a:ext cx="537997" cy="46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CasellaDiTesto 26">
            <a:extLst>
              <a:ext uri="{FF2B5EF4-FFF2-40B4-BE49-F238E27FC236}">
                <a16:creationId xmlns:a16="http://schemas.microsoft.com/office/drawing/2014/main" id="{4C08BDC1-81F7-DC43-9184-DDA6B8C1B63F}"/>
              </a:ext>
            </a:extLst>
          </p:cNvPr>
          <p:cNvSpPr txBox="1"/>
          <p:nvPr/>
        </p:nvSpPr>
        <p:spPr>
          <a:xfrm>
            <a:off x="833768" y="1004005"/>
            <a:ext cx="2773032" cy="461665"/>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Interazione</a:t>
            </a:r>
          </a:p>
        </p:txBody>
      </p:sp>
      <p:sp>
        <p:nvSpPr>
          <p:cNvPr id="2" name="CasellaDiTesto 1">
            <a:extLst>
              <a:ext uri="{FF2B5EF4-FFF2-40B4-BE49-F238E27FC236}">
                <a16:creationId xmlns:a16="http://schemas.microsoft.com/office/drawing/2014/main" id="{965DBDDE-335B-E547-9A3F-3D3BB4EF6C3F}"/>
              </a:ext>
            </a:extLst>
          </p:cNvPr>
          <p:cNvSpPr txBox="1"/>
          <p:nvPr/>
        </p:nvSpPr>
        <p:spPr>
          <a:xfrm>
            <a:off x="8765860" y="2015679"/>
            <a:ext cx="3356281"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err="1">
                <a:ln>
                  <a:noFill/>
                </a:ln>
                <a:solidFill>
                  <a:prstClr val="black"/>
                </a:solidFill>
                <a:effectLst/>
                <a:uLnTx/>
                <a:uFillTx/>
                <a:latin typeface="Calibri" panose="020F0502020204030204"/>
                <a:ea typeface="+mn-ea"/>
                <a:cs typeface="+mn-cs"/>
              </a:rPr>
              <a:t>J</a:t>
            </a:r>
            <a:r>
              <a:rPr kumimoji="0" lang="it-IT" sz="2400" b="0" i="0" u="none" strike="noStrike" kern="1200" cap="none" spc="0" normalizeH="0" baseline="-25000" noProof="0" dirty="0" err="1">
                <a:ln>
                  <a:noFill/>
                </a:ln>
                <a:solidFill>
                  <a:prstClr val="black"/>
                </a:solidFill>
                <a:effectLst/>
                <a:uLnTx/>
                <a:uFillTx/>
                <a:latin typeface="Calibri" panose="020F0502020204030204"/>
                <a:ea typeface="+mn-ea"/>
                <a:cs typeface="+mn-cs"/>
              </a:rPr>
              <a:t>riflessione</a:t>
            </a:r>
            <a:r>
              <a:rPr kumimoji="0" lang="it-IT"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4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it-IT" sz="2400" b="0" i="0" u="none" strike="noStrike" kern="1200" cap="none" spc="0" normalizeH="0" baseline="-25000" noProof="0" dirty="0" err="1">
                <a:ln>
                  <a:noFill/>
                </a:ln>
                <a:solidFill>
                  <a:prstClr val="black"/>
                </a:solidFill>
                <a:effectLst/>
                <a:uLnTx/>
                <a:uFillTx/>
                <a:latin typeface="Calibri" panose="020F0502020204030204"/>
                <a:ea typeface="+mn-ea"/>
                <a:cs typeface="+mn-cs"/>
              </a:rPr>
              <a:t>riflessione</a:t>
            </a:r>
            <a:endParaRPr kumimoji="0" lang="it-IT"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err="1">
                <a:ln>
                  <a:noFill/>
                </a:ln>
                <a:solidFill>
                  <a:prstClr val="black"/>
                </a:solidFill>
                <a:effectLst/>
                <a:uLnTx/>
                <a:uFillTx/>
                <a:latin typeface="Calibri" panose="020F0502020204030204"/>
                <a:ea typeface="+mn-ea"/>
                <a:cs typeface="+mn-cs"/>
              </a:rPr>
              <a:t>J</a:t>
            </a:r>
            <a:r>
              <a:rPr kumimoji="0" lang="it-IT" sz="2400" b="0" i="0" u="none" strike="noStrike" kern="1200" cap="none" spc="0" normalizeH="0" baseline="-25000" noProof="0" dirty="0" err="1">
                <a:ln>
                  <a:noFill/>
                </a:ln>
                <a:solidFill>
                  <a:prstClr val="black"/>
                </a:solidFill>
                <a:effectLst/>
                <a:uLnTx/>
                <a:uFillTx/>
                <a:latin typeface="Calibri" panose="020F0502020204030204"/>
                <a:ea typeface="+mn-ea"/>
                <a:cs typeface="+mn-cs"/>
              </a:rPr>
              <a:t>rifrazione</a:t>
            </a:r>
            <a:r>
              <a:rPr kumimoji="0" lang="it-IT"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4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it-IT" sz="2400" b="0" i="0" u="none" strike="noStrike" kern="1200" cap="none" spc="0" normalizeH="0" baseline="-25000" noProof="0" dirty="0" err="1">
                <a:ln>
                  <a:noFill/>
                </a:ln>
                <a:solidFill>
                  <a:prstClr val="black"/>
                </a:solidFill>
                <a:effectLst/>
                <a:uLnTx/>
                <a:uFillTx/>
                <a:latin typeface="Calibri" panose="020F0502020204030204"/>
                <a:ea typeface="+mn-ea"/>
                <a:cs typeface="+mn-cs"/>
              </a:rPr>
              <a:t>rifrazione</a:t>
            </a:r>
            <a:r>
              <a:rPr kumimoji="0" lang="it-IT"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err="1">
                <a:ln>
                  <a:noFill/>
                </a:ln>
                <a:solidFill>
                  <a:prstClr val="black"/>
                </a:solidFill>
                <a:effectLst/>
                <a:uLnTx/>
                <a:uFillTx/>
                <a:latin typeface="Calibri" panose="020F0502020204030204"/>
                <a:ea typeface="+mn-ea"/>
                <a:cs typeface="+mn-cs"/>
              </a:rPr>
              <a:t>J</a:t>
            </a:r>
            <a:r>
              <a:rPr kumimoji="0" lang="it-IT" sz="2400" b="0" i="0" u="none" strike="noStrike" kern="1200" cap="none" spc="0" normalizeH="0" baseline="-25000" noProof="0" dirty="0" err="1">
                <a:ln>
                  <a:noFill/>
                </a:ln>
                <a:solidFill>
                  <a:prstClr val="black"/>
                </a:solidFill>
                <a:effectLst/>
                <a:uLnTx/>
                <a:uFillTx/>
                <a:latin typeface="Calibri" panose="020F0502020204030204"/>
                <a:ea typeface="+mn-ea"/>
                <a:cs typeface="+mn-cs"/>
              </a:rPr>
              <a:t>trasmissione</a:t>
            </a:r>
            <a:r>
              <a:rPr kumimoji="0" lang="it-IT"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4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it-IT" sz="2400" b="0" i="0" u="none" strike="noStrike" kern="1200" cap="none" spc="0" normalizeH="0" baseline="-25000" noProof="0" dirty="0" err="1">
                <a:ln>
                  <a:noFill/>
                </a:ln>
                <a:solidFill>
                  <a:prstClr val="black"/>
                </a:solidFill>
                <a:effectLst/>
                <a:uLnTx/>
                <a:uFillTx/>
                <a:latin typeface="Calibri" panose="020F0502020204030204"/>
                <a:ea typeface="+mn-ea"/>
                <a:cs typeface="+mn-cs"/>
              </a:rPr>
              <a:t>trasmissione</a:t>
            </a:r>
            <a:endParaRPr kumimoji="0" lang="it-IT"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ccia destra 16">
            <a:extLst>
              <a:ext uri="{FF2B5EF4-FFF2-40B4-BE49-F238E27FC236}">
                <a16:creationId xmlns:a16="http://schemas.microsoft.com/office/drawing/2014/main" id="{607BD9DC-A562-0644-A0EC-605679D091D8}"/>
              </a:ext>
            </a:extLst>
          </p:cNvPr>
          <p:cNvSpPr/>
          <p:nvPr/>
        </p:nvSpPr>
        <p:spPr>
          <a:xfrm>
            <a:off x="10060518" y="2121460"/>
            <a:ext cx="501644" cy="24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ccia destra 28">
            <a:extLst>
              <a:ext uri="{FF2B5EF4-FFF2-40B4-BE49-F238E27FC236}">
                <a16:creationId xmlns:a16="http://schemas.microsoft.com/office/drawing/2014/main" id="{B74BD193-719F-6A4F-B328-43716E8D0BBD}"/>
              </a:ext>
            </a:extLst>
          </p:cNvPr>
          <p:cNvSpPr/>
          <p:nvPr/>
        </p:nvSpPr>
        <p:spPr>
          <a:xfrm>
            <a:off x="10077451" y="2883459"/>
            <a:ext cx="501644" cy="24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ccia destra 29">
            <a:extLst>
              <a:ext uri="{FF2B5EF4-FFF2-40B4-BE49-F238E27FC236}">
                <a16:creationId xmlns:a16="http://schemas.microsoft.com/office/drawing/2014/main" id="{1CEF81EB-2A69-FC42-B787-3CDA898D4D26}"/>
              </a:ext>
            </a:extLst>
          </p:cNvPr>
          <p:cNvSpPr/>
          <p:nvPr/>
        </p:nvSpPr>
        <p:spPr>
          <a:xfrm>
            <a:off x="10077452" y="3611594"/>
            <a:ext cx="501644" cy="248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858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Grandezze </a:t>
            </a:r>
            <a:r>
              <a:rPr kumimoji="0" lang="it-IT" sz="3200" b="1" i="0" u="none" strike="noStrike" kern="1200" cap="none" spc="0" normalizeH="0" baseline="0" noProof="0" dirty="0" err="1">
                <a:ln>
                  <a:noFill/>
                </a:ln>
                <a:solidFill>
                  <a:prstClr val="white"/>
                </a:solidFill>
                <a:effectLst/>
                <a:uLnTx/>
                <a:uFillTx/>
                <a:latin typeface="PT Serif" panose="020A0603040505020204" pitchFamily="18" charset="77"/>
                <a:ea typeface="+mn-ea"/>
                <a:cs typeface="+mn-cs"/>
              </a:rPr>
              <a:t>ellissometriche</a:t>
            </a:r>
            <a:endPar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endParaRP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CasellaDiTesto 1">
            <a:extLst>
              <a:ext uri="{FF2B5EF4-FFF2-40B4-BE49-F238E27FC236}">
                <a16:creationId xmlns:a16="http://schemas.microsoft.com/office/drawing/2014/main" id="{1049B827-07BF-154C-B2A0-D4828CF6D24C}"/>
              </a:ext>
            </a:extLst>
          </p:cNvPr>
          <p:cNvSpPr txBox="1"/>
          <p:nvPr/>
        </p:nvSpPr>
        <p:spPr>
          <a:xfrm>
            <a:off x="503583" y="1109317"/>
            <a:ext cx="5380382" cy="16312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Le grandezze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ellissometriche</a:t>
            </a: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sono date dalla parte reale e dalla parte immaginaria del rapporto delle riflettività delle componenti parallele e ortogonali del campo rispetto al piano del campione:</a:t>
            </a:r>
          </a:p>
        </p:txBody>
      </p:sp>
      <p:pic>
        <p:nvPicPr>
          <p:cNvPr id="4" name="Immagine 3">
            <a:extLst>
              <a:ext uri="{FF2B5EF4-FFF2-40B4-BE49-F238E27FC236}">
                <a16:creationId xmlns:a16="http://schemas.microsoft.com/office/drawing/2014/main" id="{81B421F0-33AE-5340-8EDF-5514BFD52723}"/>
              </a:ext>
            </a:extLst>
          </p:cNvPr>
          <p:cNvPicPr>
            <a:picLocks noChangeAspect="1"/>
          </p:cNvPicPr>
          <p:nvPr/>
        </p:nvPicPr>
        <p:blipFill rotWithShape="1">
          <a:blip r:embed="rId4"/>
          <a:srcRect r="2318"/>
          <a:stretch/>
        </p:blipFill>
        <p:spPr>
          <a:xfrm>
            <a:off x="965201" y="2847503"/>
            <a:ext cx="3810000" cy="975102"/>
          </a:xfrm>
          <a:prstGeom prst="rect">
            <a:avLst/>
          </a:prstGeom>
        </p:spPr>
      </p:pic>
      <p:sp>
        <p:nvSpPr>
          <p:cNvPr id="5" name="CasellaDiTesto 4">
            <a:extLst>
              <a:ext uri="{FF2B5EF4-FFF2-40B4-BE49-F238E27FC236}">
                <a16:creationId xmlns:a16="http://schemas.microsoft.com/office/drawing/2014/main" id="{5AEE6346-AEB2-5E4D-A594-1B374C7BEDC0}"/>
              </a:ext>
            </a:extLst>
          </p:cNvPr>
          <p:cNvSpPr txBox="1"/>
          <p:nvPr/>
        </p:nvSpPr>
        <p:spPr>
          <a:xfrm>
            <a:off x="503583" y="4365447"/>
            <a:ext cx="5234608"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Le riflettività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r</a:t>
            </a:r>
            <a:r>
              <a:rPr kumimoji="0" lang="it-IT" sz="2000" b="0" i="0" u="none" strike="noStrike" kern="1200" cap="none" spc="0" normalizeH="0" baseline="-25000" noProof="0" dirty="0" err="1">
                <a:ln>
                  <a:noFill/>
                </a:ln>
                <a:solidFill>
                  <a:prstClr val="black"/>
                </a:solidFill>
                <a:effectLst/>
                <a:uLnTx/>
                <a:uFillTx/>
                <a:latin typeface="PT Serif" panose="020A0603040505020204" pitchFamily="18" charset="77"/>
                <a:ea typeface="+mn-ea"/>
                <a:cs typeface="+mn-cs"/>
              </a:rPr>
              <a:t>p</a:t>
            </a: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e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r</a:t>
            </a:r>
            <a:r>
              <a:rPr kumimoji="0" lang="it-IT" sz="2000" b="0" i="0" u="none" strike="noStrike" kern="1200" cap="none" spc="0" normalizeH="0" baseline="-25000" noProof="0" dirty="0" err="1">
                <a:ln>
                  <a:noFill/>
                </a:ln>
                <a:solidFill>
                  <a:prstClr val="black"/>
                </a:solidFill>
                <a:effectLst/>
                <a:uLnTx/>
                <a:uFillTx/>
                <a:latin typeface="PT Serif" panose="020A0603040505020204" pitchFamily="18" charset="77"/>
                <a:ea typeface="+mn-ea"/>
                <a:cs typeface="+mn-cs"/>
              </a:rPr>
              <a:t>s</a:t>
            </a: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dipendono dagli indici di rifrazioni dei mezzi, dallo spessore e dall’angolo di incidenza</a:t>
            </a:r>
          </a:p>
        </p:txBody>
      </p:sp>
      <p:pic>
        <p:nvPicPr>
          <p:cNvPr id="6" name="Elemento grafico 5">
            <a:extLst>
              <a:ext uri="{FF2B5EF4-FFF2-40B4-BE49-F238E27FC236}">
                <a16:creationId xmlns:a16="http://schemas.microsoft.com/office/drawing/2014/main" id="{E5B64121-4AAE-994B-BF4D-7BF910ACD8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713515"/>
            <a:ext cx="5993075" cy="4994229"/>
          </a:xfrm>
          <a:prstGeom prst="rect">
            <a:avLst/>
          </a:prstGeom>
        </p:spPr>
      </p:pic>
      <p:sp>
        <p:nvSpPr>
          <p:cNvPr id="15" name="CasellaDiTesto 14">
            <a:extLst>
              <a:ext uri="{FF2B5EF4-FFF2-40B4-BE49-F238E27FC236}">
                <a16:creationId xmlns:a16="http://schemas.microsoft.com/office/drawing/2014/main" id="{E4BC331F-6EB5-0049-97F3-D6CDEC6ABA56}"/>
              </a:ext>
            </a:extLst>
          </p:cNvPr>
          <p:cNvSpPr txBox="1"/>
          <p:nvPr/>
        </p:nvSpPr>
        <p:spPr>
          <a:xfrm>
            <a:off x="7440506" y="895764"/>
            <a:ext cx="3793067" cy="369332"/>
          </a:xfrm>
          <a:prstGeom prst="rect">
            <a:avLst/>
          </a:prstGeom>
          <a:solidFill>
            <a:schemeClr val="lt1"/>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Coefficienti di ampiezza di </a:t>
            </a:r>
            <a:r>
              <a:rPr kumimoji="0" lang="it-IT" sz="1800" b="0" i="0" u="none" strike="noStrike" kern="1200" cap="none" spc="0" normalizeH="0" baseline="0" noProof="0" dirty="0" err="1">
                <a:ln>
                  <a:noFill/>
                </a:ln>
                <a:solidFill>
                  <a:prstClr val="black"/>
                </a:solidFill>
                <a:effectLst/>
                <a:uLnTx/>
                <a:uFillTx/>
                <a:latin typeface="Calibri" panose="020F0502020204030204"/>
                <a:ea typeface="+mn-ea"/>
                <a:cs typeface="+mn-cs"/>
              </a:rPr>
              <a:t>fresnel</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CasellaDiTesto 16">
            <a:extLst>
              <a:ext uri="{FF2B5EF4-FFF2-40B4-BE49-F238E27FC236}">
                <a16:creationId xmlns:a16="http://schemas.microsoft.com/office/drawing/2014/main" id="{B78974A0-AC96-9C45-A40B-02FA401B46F7}"/>
              </a:ext>
            </a:extLst>
          </p:cNvPr>
          <p:cNvSpPr txBox="1"/>
          <p:nvPr/>
        </p:nvSpPr>
        <p:spPr>
          <a:xfrm>
            <a:off x="7926493" y="5358133"/>
            <a:ext cx="3793067" cy="369332"/>
          </a:xfrm>
          <a:prstGeom prst="rect">
            <a:avLst/>
          </a:prstGeom>
          <a:solidFill>
            <a:schemeClr val="lt1"/>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Angolo di incidenza (°)</a:t>
            </a:r>
          </a:p>
        </p:txBody>
      </p:sp>
      <p:sp>
        <p:nvSpPr>
          <p:cNvPr id="18" name="CasellaDiTesto 17">
            <a:extLst>
              <a:ext uri="{FF2B5EF4-FFF2-40B4-BE49-F238E27FC236}">
                <a16:creationId xmlns:a16="http://schemas.microsoft.com/office/drawing/2014/main" id="{86F7185D-8337-8845-9825-6B1FDE83AD14}"/>
              </a:ext>
            </a:extLst>
          </p:cNvPr>
          <p:cNvSpPr txBox="1"/>
          <p:nvPr/>
        </p:nvSpPr>
        <p:spPr>
          <a:xfrm rot="16200000">
            <a:off x="5486730" y="2746261"/>
            <a:ext cx="1380549" cy="369332"/>
          </a:xfrm>
          <a:prstGeom prst="rect">
            <a:avLst/>
          </a:prstGeom>
          <a:solidFill>
            <a:schemeClr val="lt1"/>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Parte reale</a:t>
            </a:r>
          </a:p>
        </p:txBody>
      </p:sp>
    </p:spTree>
    <p:extLst>
      <p:ext uri="{BB962C8B-B14F-4D97-AF65-F5344CB8AC3E}">
        <p14:creationId xmlns:p14="http://schemas.microsoft.com/office/powerpoint/2010/main" val="377630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Modello fisico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3" name="Immagine 2">
            <a:extLst>
              <a:ext uri="{FF2B5EF4-FFF2-40B4-BE49-F238E27FC236}">
                <a16:creationId xmlns:a16="http://schemas.microsoft.com/office/drawing/2014/main" id="{DB0AF05E-F7CA-5343-9D9A-A7D14A128A16}"/>
              </a:ext>
            </a:extLst>
          </p:cNvPr>
          <p:cNvPicPr>
            <a:picLocks noChangeAspect="1"/>
          </p:cNvPicPr>
          <p:nvPr/>
        </p:nvPicPr>
        <p:blipFill>
          <a:blip r:embed="rId4"/>
          <a:stretch>
            <a:fillRect/>
          </a:stretch>
        </p:blipFill>
        <p:spPr>
          <a:xfrm>
            <a:off x="3606800" y="1188671"/>
            <a:ext cx="5395383" cy="3853845"/>
          </a:xfrm>
          <a:prstGeom prst="rect">
            <a:avLst/>
          </a:prstGeom>
        </p:spPr>
      </p:pic>
      <p:pic>
        <p:nvPicPr>
          <p:cNvPr id="5" name="Immagine 4">
            <a:extLst>
              <a:ext uri="{FF2B5EF4-FFF2-40B4-BE49-F238E27FC236}">
                <a16:creationId xmlns:a16="http://schemas.microsoft.com/office/drawing/2014/main" id="{DB31DC4B-3C04-7C4B-B4E0-09F8518ADE9B}"/>
              </a:ext>
            </a:extLst>
          </p:cNvPr>
          <p:cNvPicPr>
            <a:picLocks noChangeAspect="1"/>
          </p:cNvPicPr>
          <p:nvPr/>
        </p:nvPicPr>
        <p:blipFill>
          <a:blip r:embed="rId5"/>
          <a:stretch>
            <a:fillRect/>
          </a:stretch>
        </p:blipFill>
        <p:spPr>
          <a:xfrm>
            <a:off x="97369" y="3115593"/>
            <a:ext cx="3707457" cy="2545613"/>
          </a:xfrm>
          <a:prstGeom prst="rect">
            <a:avLst/>
          </a:prstGeom>
        </p:spPr>
      </p:pic>
      <p:sp>
        <p:nvSpPr>
          <p:cNvPr id="6" name="Ovale 5">
            <a:extLst>
              <a:ext uri="{FF2B5EF4-FFF2-40B4-BE49-F238E27FC236}">
                <a16:creationId xmlns:a16="http://schemas.microsoft.com/office/drawing/2014/main" id="{21F1A54F-E827-B540-AB7B-0805DC295FD0}"/>
              </a:ext>
            </a:extLst>
          </p:cNvPr>
          <p:cNvSpPr/>
          <p:nvPr/>
        </p:nvSpPr>
        <p:spPr>
          <a:xfrm>
            <a:off x="67739" y="2895600"/>
            <a:ext cx="3759200" cy="298681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4472C4"/>
              </a:solidFill>
              <a:effectLst/>
              <a:uLnTx/>
              <a:uFillTx/>
              <a:latin typeface="Calibri" panose="020F0502020204030204"/>
              <a:ea typeface="+mn-ea"/>
              <a:cs typeface="+mn-cs"/>
            </a:endParaRPr>
          </a:p>
        </p:txBody>
      </p:sp>
      <p:sp>
        <p:nvSpPr>
          <p:cNvPr id="12" name="Ovale 11">
            <a:extLst>
              <a:ext uri="{FF2B5EF4-FFF2-40B4-BE49-F238E27FC236}">
                <a16:creationId xmlns:a16="http://schemas.microsoft.com/office/drawing/2014/main" id="{C94C937F-1DE8-5449-A4ED-80FCBBC98F64}"/>
              </a:ext>
            </a:extLst>
          </p:cNvPr>
          <p:cNvSpPr/>
          <p:nvPr/>
        </p:nvSpPr>
        <p:spPr>
          <a:xfrm>
            <a:off x="5693830" y="2652411"/>
            <a:ext cx="565151" cy="463182"/>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ttore 1 12">
            <a:extLst>
              <a:ext uri="{FF2B5EF4-FFF2-40B4-BE49-F238E27FC236}">
                <a16:creationId xmlns:a16="http://schemas.microsoft.com/office/drawing/2014/main" id="{B6A7E0CF-E81D-9047-9746-7388CEDF1BFA}"/>
              </a:ext>
            </a:extLst>
          </p:cNvPr>
          <p:cNvCxnSpPr>
            <a:stCxn id="6" idx="0"/>
            <a:endCxn id="12" idx="0"/>
          </p:cNvCxnSpPr>
          <p:nvPr/>
        </p:nvCxnSpPr>
        <p:spPr>
          <a:xfrm flipV="1">
            <a:off x="1947339" y="2652411"/>
            <a:ext cx="4029067" cy="24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ttore 1 14">
            <a:extLst>
              <a:ext uri="{FF2B5EF4-FFF2-40B4-BE49-F238E27FC236}">
                <a16:creationId xmlns:a16="http://schemas.microsoft.com/office/drawing/2014/main" id="{358C6890-1442-C840-B101-20AE9B177853}"/>
              </a:ext>
            </a:extLst>
          </p:cNvPr>
          <p:cNvCxnSpPr>
            <a:stCxn id="6" idx="5"/>
            <a:endCxn id="12" idx="5"/>
          </p:cNvCxnSpPr>
          <p:nvPr/>
        </p:nvCxnSpPr>
        <p:spPr>
          <a:xfrm flipV="1">
            <a:off x="3276417" y="3047762"/>
            <a:ext cx="2899800" cy="2397247"/>
          </a:xfrm>
          <a:prstGeom prst="line">
            <a:avLst/>
          </a:prstGeom>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8323707D-3529-4246-B374-FBB5D17B0C39}"/>
              </a:ext>
            </a:extLst>
          </p:cNvPr>
          <p:cNvSpPr txBox="1"/>
          <p:nvPr/>
        </p:nvSpPr>
        <p:spPr>
          <a:xfrm>
            <a:off x="8801002" y="1058440"/>
            <a:ext cx="2773032" cy="19389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Il metodo propagazione si occupa della creazione e tiene traccia dei raggi che si creano ai vari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layer</a:t>
            </a:r>
            <a:endPar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endParaRPr>
          </a:p>
        </p:txBody>
      </p:sp>
      <p:sp>
        <p:nvSpPr>
          <p:cNvPr id="27" name="CasellaDiTesto 26">
            <a:extLst>
              <a:ext uri="{FF2B5EF4-FFF2-40B4-BE49-F238E27FC236}">
                <a16:creationId xmlns:a16="http://schemas.microsoft.com/office/drawing/2014/main" id="{4C08BDC1-81F7-DC43-9184-DDA6B8C1B63F}"/>
              </a:ext>
            </a:extLst>
          </p:cNvPr>
          <p:cNvSpPr txBox="1"/>
          <p:nvPr/>
        </p:nvSpPr>
        <p:spPr>
          <a:xfrm>
            <a:off x="833768" y="1004005"/>
            <a:ext cx="2773032" cy="461665"/>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Interazione</a:t>
            </a:r>
          </a:p>
        </p:txBody>
      </p:sp>
      <p:sp>
        <p:nvSpPr>
          <p:cNvPr id="4" name="CasellaDiTesto 3">
            <a:extLst>
              <a:ext uri="{FF2B5EF4-FFF2-40B4-BE49-F238E27FC236}">
                <a16:creationId xmlns:a16="http://schemas.microsoft.com/office/drawing/2014/main" id="{97381904-284A-A244-BBE2-D53E8B1E82F6}"/>
              </a:ext>
            </a:extLst>
          </p:cNvPr>
          <p:cNvSpPr txBox="1"/>
          <p:nvPr/>
        </p:nvSpPr>
        <p:spPr>
          <a:xfrm>
            <a:off x="8016059" y="3434842"/>
            <a:ext cx="2393950" cy="16312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Raggio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h</a:t>
            </a:r>
            <a:r>
              <a:rPr kumimoji="0" lang="it-IT" sz="2000" b="0" i="0" u="none" strike="noStrike" kern="1200" cap="none" spc="0" normalizeH="0" baseline="-25000" noProof="0" dirty="0">
                <a:ln>
                  <a:noFill/>
                </a:ln>
                <a:solidFill>
                  <a:prstClr val="black"/>
                </a:solidFill>
                <a:effectLst/>
                <a:uLnTx/>
                <a:uFillTx/>
                <a:latin typeface="Calibri" panose="020F0502020204030204"/>
                <a:ea typeface="+mn-ea"/>
                <a:cs typeface="+mn-cs"/>
              </a:rPr>
              <a:t>1 </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it-IT" sz="2000" b="0" i="0" u="none" strike="noStrike" kern="1200" cap="none" spc="0" normalizeH="0" baseline="-25000" noProof="0" dirty="0" err="1">
                <a:ln>
                  <a:noFill/>
                </a:ln>
                <a:solidFill>
                  <a:prstClr val="black"/>
                </a:solidFill>
                <a:effectLst/>
                <a:uLnTx/>
                <a:uFillTx/>
                <a:latin typeface="Calibri" panose="020F0502020204030204"/>
                <a:ea typeface="+mn-ea"/>
                <a:cs typeface="+mn-cs"/>
              </a:rPr>
              <a:t>riflessione</a:t>
            </a:r>
            <a:endPar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Raggio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h</a:t>
            </a:r>
            <a:r>
              <a:rPr kumimoji="0" lang="it-IT" sz="2000" b="0" i="0" u="none" strike="noStrike" kern="1200" cap="none" spc="0" normalizeH="0" baseline="-25000" noProof="0" dirty="0">
                <a:ln>
                  <a:noFill/>
                </a:ln>
                <a:solidFill>
                  <a:prstClr val="black"/>
                </a:solidFill>
                <a:effectLst/>
                <a:uLnTx/>
                <a:uFillTx/>
                <a:latin typeface="Calibri" panose="020F0502020204030204"/>
                <a:ea typeface="+mn-ea"/>
                <a:cs typeface="+mn-cs"/>
              </a:rPr>
              <a:t>2 </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8" name="CasellaDiTesto 7">
            <a:extLst>
              <a:ext uri="{FF2B5EF4-FFF2-40B4-BE49-F238E27FC236}">
                <a16:creationId xmlns:a16="http://schemas.microsoft.com/office/drawing/2014/main" id="{DBCE017C-E01A-3845-AF1B-8476023A74F6}"/>
              </a:ext>
            </a:extLst>
          </p:cNvPr>
          <p:cNvSpPr txBox="1"/>
          <p:nvPr/>
        </p:nvSpPr>
        <p:spPr>
          <a:xfrm>
            <a:off x="6466383" y="4890308"/>
            <a:ext cx="579565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it-IT" sz="2000" b="0" i="0" u="none" strike="noStrike" kern="1200" cap="none" spc="0" normalizeH="0" baseline="-25000" noProof="0" dirty="0" err="1">
                <a:ln>
                  <a:noFill/>
                </a:ln>
                <a:solidFill>
                  <a:prstClr val="black"/>
                </a:solidFill>
                <a:effectLst/>
                <a:uLnTx/>
                <a:uFillTx/>
                <a:latin typeface="Calibri" panose="020F0502020204030204"/>
                <a:ea typeface="+mn-ea"/>
                <a:cs typeface="+mn-cs"/>
              </a:rPr>
              <a:t>rifrazione</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it-IT" sz="20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it-IT" sz="2000" b="0" i="0" u="none" strike="noStrike" kern="1200" cap="none" spc="0" normalizeH="0" baseline="-25000" noProof="0" dirty="0" err="1">
                <a:ln>
                  <a:noFill/>
                </a:ln>
                <a:solidFill>
                  <a:prstClr val="black"/>
                </a:solidFill>
                <a:effectLst/>
                <a:uLnTx/>
                <a:uFillTx/>
                <a:latin typeface="Calibri" panose="020F0502020204030204"/>
                <a:ea typeface="+mn-ea"/>
                <a:cs typeface="+mn-cs"/>
              </a:rPr>
              <a:t>trasmissione</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*h</a:t>
            </a:r>
            <a:r>
              <a:rPr kumimoji="0" lang="it-IT" sz="2000" b="0" i="0" u="none" strike="noStrike" kern="1200" cap="none" spc="0" normalizeH="0" baseline="-25000" noProof="0" dirty="0">
                <a:ln>
                  <a:noFill/>
                </a:ln>
                <a:solidFill>
                  <a:prstClr val="black"/>
                </a:solidFill>
                <a:effectLst/>
                <a:uLnTx/>
                <a:uFillTx/>
                <a:latin typeface="Calibri" panose="020F0502020204030204"/>
                <a:ea typeface="+mn-ea"/>
                <a:cs typeface="+mn-cs"/>
              </a:rPr>
              <a:t>riflessione2 </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20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it-IT" sz="2000" b="0" i="0" u="none" strike="noStrike" kern="1200" cap="none" spc="0" normalizeH="0" baseline="-25000" noProof="0" dirty="0" err="1">
                <a:ln>
                  <a:noFill/>
                </a:ln>
                <a:solidFill>
                  <a:prstClr val="black"/>
                </a:solidFill>
                <a:effectLst/>
                <a:uLnTx/>
                <a:uFillTx/>
                <a:latin typeface="Calibri" panose="020F0502020204030204"/>
                <a:ea typeface="+mn-ea"/>
                <a:cs typeface="+mn-cs"/>
              </a:rPr>
              <a:t>trasmissione</a:t>
            </a:r>
            <a:r>
              <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rPr>
              <a:t>* h</a:t>
            </a:r>
            <a:r>
              <a:rPr kumimoji="0" lang="it-IT" sz="2000" b="0" i="0" u="none" strike="noStrike" kern="1200" cap="none" spc="0" normalizeH="0" baseline="-25000" noProof="0" dirty="0">
                <a:ln>
                  <a:noFill/>
                </a:ln>
                <a:solidFill>
                  <a:prstClr val="black"/>
                </a:solidFill>
                <a:effectLst/>
                <a:uLnTx/>
                <a:uFillTx/>
                <a:latin typeface="Calibri" panose="020F0502020204030204"/>
                <a:ea typeface="+mn-ea"/>
                <a:cs typeface="+mn-cs"/>
              </a:rPr>
              <a:t>rifrazione2</a:t>
            </a:r>
            <a:endPar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e 13">
            <a:extLst>
              <a:ext uri="{FF2B5EF4-FFF2-40B4-BE49-F238E27FC236}">
                <a16:creationId xmlns:a16="http://schemas.microsoft.com/office/drawing/2014/main" id="{596A779D-8CC0-0342-83B2-CB3834F7456C}"/>
              </a:ext>
            </a:extLst>
          </p:cNvPr>
          <p:cNvSpPr/>
          <p:nvPr/>
        </p:nvSpPr>
        <p:spPr>
          <a:xfrm>
            <a:off x="6739467" y="1930400"/>
            <a:ext cx="254000" cy="2540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Connettore 2 23">
            <a:extLst>
              <a:ext uri="{FF2B5EF4-FFF2-40B4-BE49-F238E27FC236}">
                <a16:creationId xmlns:a16="http://schemas.microsoft.com/office/drawing/2014/main" id="{7767FA6C-A4F4-C24A-83C1-9B618D148C81}"/>
              </a:ext>
            </a:extLst>
          </p:cNvPr>
          <p:cNvCxnSpPr/>
          <p:nvPr/>
        </p:nvCxnSpPr>
        <p:spPr>
          <a:xfrm>
            <a:off x="6904472" y="2137059"/>
            <a:ext cx="1111587" cy="129778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5" name="Rettangolo 24">
            <a:extLst>
              <a:ext uri="{FF2B5EF4-FFF2-40B4-BE49-F238E27FC236}">
                <a16:creationId xmlns:a16="http://schemas.microsoft.com/office/drawing/2014/main" id="{9CF368B2-CC2A-7E4C-8D67-2B1337DFD0D1}"/>
              </a:ext>
            </a:extLst>
          </p:cNvPr>
          <p:cNvSpPr/>
          <p:nvPr/>
        </p:nvSpPr>
        <p:spPr>
          <a:xfrm>
            <a:off x="8043108" y="3434842"/>
            <a:ext cx="1492380" cy="74145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 name="Ovale 25">
            <a:extLst>
              <a:ext uri="{FF2B5EF4-FFF2-40B4-BE49-F238E27FC236}">
                <a16:creationId xmlns:a16="http://schemas.microsoft.com/office/drawing/2014/main" id="{06B618F7-3FC6-9440-895D-ED5D865AD0D6}"/>
              </a:ext>
            </a:extLst>
          </p:cNvPr>
          <p:cNvSpPr/>
          <p:nvPr/>
        </p:nvSpPr>
        <p:spPr>
          <a:xfrm>
            <a:off x="6650472" y="2438024"/>
            <a:ext cx="254000" cy="197078"/>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ttangolo 27">
            <a:extLst>
              <a:ext uri="{FF2B5EF4-FFF2-40B4-BE49-F238E27FC236}">
                <a16:creationId xmlns:a16="http://schemas.microsoft.com/office/drawing/2014/main" id="{519286C5-1379-8640-895A-BD19454A45E7}"/>
              </a:ext>
            </a:extLst>
          </p:cNvPr>
          <p:cNvSpPr/>
          <p:nvPr/>
        </p:nvSpPr>
        <p:spPr>
          <a:xfrm>
            <a:off x="8016059" y="4383229"/>
            <a:ext cx="1519429" cy="51395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ttangolo 28">
            <a:extLst>
              <a:ext uri="{FF2B5EF4-FFF2-40B4-BE49-F238E27FC236}">
                <a16:creationId xmlns:a16="http://schemas.microsoft.com/office/drawing/2014/main" id="{B26F677A-ADC5-FE46-AA4D-44C35D6DC46F}"/>
              </a:ext>
            </a:extLst>
          </p:cNvPr>
          <p:cNvSpPr/>
          <p:nvPr/>
        </p:nvSpPr>
        <p:spPr>
          <a:xfrm>
            <a:off x="6506600" y="4897187"/>
            <a:ext cx="5685400" cy="50707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Connettore 2 30">
            <a:extLst>
              <a:ext uri="{FF2B5EF4-FFF2-40B4-BE49-F238E27FC236}">
                <a16:creationId xmlns:a16="http://schemas.microsoft.com/office/drawing/2014/main" id="{457E9539-5A48-7B42-ABF4-6B22B94676D3}"/>
              </a:ext>
            </a:extLst>
          </p:cNvPr>
          <p:cNvCxnSpPr>
            <a:stCxn id="26" idx="5"/>
          </p:cNvCxnSpPr>
          <p:nvPr/>
        </p:nvCxnSpPr>
        <p:spPr>
          <a:xfrm>
            <a:off x="6867275" y="2606241"/>
            <a:ext cx="1148784" cy="17769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98204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Modello fisico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3" name="Immagine 2">
            <a:extLst>
              <a:ext uri="{FF2B5EF4-FFF2-40B4-BE49-F238E27FC236}">
                <a16:creationId xmlns:a16="http://schemas.microsoft.com/office/drawing/2014/main" id="{DB0AF05E-F7CA-5343-9D9A-A7D14A128A16}"/>
              </a:ext>
            </a:extLst>
          </p:cNvPr>
          <p:cNvPicPr>
            <a:picLocks noChangeAspect="1"/>
          </p:cNvPicPr>
          <p:nvPr/>
        </p:nvPicPr>
        <p:blipFill>
          <a:blip r:embed="rId4"/>
          <a:stretch>
            <a:fillRect/>
          </a:stretch>
        </p:blipFill>
        <p:spPr>
          <a:xfrm>
            <a:off x="3606800" y="1188671"/>
            <a:ext cx="5395383" cy="3853845"/>
          </a:xfrm>
          <a:prstGeom prst="rect">
            <a:avLst/>
          </a:prstGeom>
        </p:spPr>
      </p:pic>
      <p:pic>
        <p:nvPicPr>
          <p:cNvPr id="5" name="Immagine 4">
            <a:extLst>
              <a:ext uri="{FF2B5EF4-FFF2-40B4-BE49-F238E27FC236}">
                <a16:creationId xmlns:a16="http://schemas.microsoft.com/office/drawing/2014/main" id="{DB31DC4B-3C04-7C4B-B4E0-09F8518ADE9B}"/>
              </a:ext>
            </a:extLst>
          </p:cNvPr>
          <p:cNvPicPr>
            <a:picLocks noChangeAspect="1"/>
          </p:cNvPicPr>
          <p:nvPr/>
        </p:nvPicPr>
        <p:blipFill>
          <a:blip r:embed="rId5"/>
          <a:stretch>
            <a:fillRect/>
          </a:stretch>
        </p:blipFill>
        <p:spPr>
          <a:xfrm>
            <a:off x="97369" y="3115593"/>
            <a:ext cx="3707457" cy="2545613"/>
          </a:xfrm>
          <a:prstGeom prst="rect">
            <a:avLst/>
          </a:prstGeom>
        </p:spPr>
      </p:pic>
      <p:sp>
        <p:nvSpPr>
          <p:cNvPr id="6" name="Ovale 5">
            <a:extLst>
              <a:ext uri="{FF2B5EF4-FFF2-40B4-BE49-F238E27FC236}">
                <a16:creationId xmlns:a16="http://schemas.microsoft.com/office/drawing/2014/main" id="{21F1A54F-E827-B540-AB7B-0805DC295FD0}"/>
              </a:ext>
            </a:extLst>
          </p:cNvPr>
          <p:cNvSpPr/>
          <p:nvPr/>
        </p:nvSpPr>
        <p:spPr>
          <a:xfrm>
            <a:off x="67739" y="2895600"/>
            <a:ext cx="3759200" cy="298681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4472C4"/>
              </a:solidFill>
              <a:effectLst/>
              <a:uLnTx/>
              <a:uFillTx/>
              <a:latin typeface="Calibri" panose="020F0502020204030204"/>
              <a:ea typeface="+mn-ea"/>
              <a:cs typeface="+mn-cs"/>
            </a:endParaRPr>
          </a:p>
        </p:txBody>
      </p:sp>
      <p:sp>
        <p:nvSpPr>
          <p:cNvPr id="12" name="Ovale 11">
            <a:extLst>
              <a:ext uri="{FF2B5EF4-FFF2-40B4-BE49-F238E27FC236}">
                <a16:creationId xmlns:a16="http://schemas.microsoft.com/office/drawing/2014/main" id="{C94C937F-1DE8-5449-A4ED-80FCBBC98F64}"/>
              </a:ext>
            </a:extLst>
          </p:cNvPr>
          <p:cNvSpPr/>
          <p:nvPr/>
        </p:nvSpPr>
        <p:spPr>
          <a:xfrm>
            <a:off x="5693830" y="2652411"/>
            <a:ext cx="565151" cy="463182"/>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Connettore 1 12">
            <a:extLst>
              <a:ext uri="{FF2B5EF4-FFF2-40B4-BE49-F238E27FC236}">
                <a16:creationId xmlns:a16="http://schemas.microsoft.com/office/drawing/2014/main" id="{B6A7E0CF-E81D-9047-9746-7388CEDF1BFA}"/>
              </a:ext>
            </a:extLst>
          </p:cNvPr>
          <p:cNvCxnSpPr>
            <a:stCxn id="6" idx="0"/>
            <a:endCxn id="12" idx="0"/>
          </p:cNvCxnSpPr>
          <p:nvPr/>
        </p:nvCxnSpPr>
        <p:spPr>
          <a:xfrm flipV="1">
            <a:off x="1947339" y="2652411"/>
            <a:ext cx="4029067" cy="243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ttore 1 14">
            <a:extLst>
              <a:ext uri="{FF2B5EF4-FFF2-40B4-BE49-F238E27FC236}">
                <a16:creationId xmlns:a16="http://schemas.microsoft.com/office/drawing/2014/main" id="{358C6890-1442-C840-B101-20AE9B177853}"/>
              </a:ext>
            </a:extLst>
          </p:cNvPr>
          <p:cNvCxnSpPr>
            <a:stCxn id="6" idx="5"/>
            <a:endCxn id="12" idx="5"/>
          </p:cNvCxnSpPr>
          <p:nvPr/>
        </p:nvCxnSpPr>
        <p:spPr>
          <a:xfrm flipV="1">
            <a:off x="3276417" y="3047762"/>
            <a:ext cx="2899800" cy="2397247"/>
          </a:xfrm>
          <a:prstGeom prst="line">
            <a:avLst/>
          </a:prstGeom>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A7611DCD-95C9-A44F-83CE-E7E1B1C61F1E}"/>
              </a:ext>
            </a:extLst>
          </p:cNvPr>
          <p:cNvSpPr txBox="1"/>
          <p:nvPr/>
        </p:nvSpPr>
        <p:spPr>
          <a:xfrm>
            <a:off x="8684381" y="956608"/>
            <a:ext cx="2773032" cy="193899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I diversi raggi uscenti vengono fatti interferire tramite il metodo </a:t>
            </a:r>
            <a:r>
              <a:rPr kumimoji="0" lang="it-IT" sz="2000" b="0" i="0" u="none" strike="noStrike" kern="1200" cap="none" spc="0" normalizeH="0" baseline="0" noProof="0" dirty="0" err="1">
                <a:ln>
                  <a:noFill/>
                </a:ln>
                <a:solidFill>
                  <a:prstClr val="black"/>
                </a:solidFill>
                <a:effectLst/>
                <a:uLnTx/>
                <a:uFillTx/>
                <a:latin typeface="PT Serif" panose="020A0603040505020204" pitchFamily="18" charset="77"/>
                <a:ea typeface="+mn-ea"/>
                <a:cs typeface="+mn-cs"/>
              </a:rPr>
              <a:t>interference</a:t>
            </a: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 nella classe propagazione</a:t>
            </a:r>
          </a:p>
        </p:txBody>
      </p:sp>
      <p:sp>
        <p:nvSpPr>
          <p:cNvPr id="27" name="CasellaDiTesto 26">
            <a:extLst>
              <a:ext uri="{FF2B5EF4-FFF2-40B4-BE49-F238E27FC236}">
                <a16:creationId xmlns:a16="http://schemas.microsoft.com/office/drawing/2014/main" id="{4C08BDC1-81F7-DC43-9184-DDA6B8C1B63F}"/>
              </a:ext>
            </a:extLst>
          </p:cNvPr>
          <p:cNvSpPr txBox="1"/>
          <p:nvPr/>
        </p:nvSpPr>
        <p:spPr>
          <a:xfrm>
            <a:off x="833768" y="1004005"/>
            <a:ext cx="2773032" cy="461665"/>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Interazione</a:t>
            </a:r>
          </a:p>
        </p:txBody>
      </p:sp>
      <p:sp>
        <p:nvSpPr>
          <p:cNvPr id="2" name="Ovale 1">
            <a:extLst>
              <a:ext uri="{FF2B5EF4-FFF2-40B4-BE49-F238E27FC236}">
                <a16:creationId xmlns:a16="http://schemas.microsoft.com/office/drawing/2014/main" id="{97AED68C-6577-0242-9756-CE063E66244B}"/>
              </a:ext>
            </a:extLst>
          </p:cNvPr>
          <p:cNvSpPr/>
          <p:nvPr/>
        </p:nvSpPr>
        <p:spPr>
          <a:xfrm>
            <a:off x="6993467" y="1465670"/>
            <a:ext cx="1456266" cy="447797"/>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B7FAF482-9D64-434B-A9E3-6C9580335FB1}"/>
              </a:ext>
            </a:extLst>
          </p:cNvPr>
          <p:cNvSpPr txBox="1"/>
          <p:nvPr/>
        </p:nvSpPr>
        <p:spPr>
          <a:xfrm>
            <a:off x="9078603" y="3707448"/>
            <a:ext cx="1984587"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8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it-IT" sz="2800" b="0" i="0" u="none" strike="noStrike" kern="1200" cap="none" spc="0" normalizeH="0" baseline="-25000" noProof="0" dirty="0" err="1">
                <a:ln>
                  <a:noFill/>
                </a:ln>
                <a:solidFill>
                  <a:prstClr val="black"/>
                </a:solidFill>
                <a:effectLst/>
                <a:uLnTx/>
                <a:uFillTx/>
                <a:latin typeface="Calibri" panose="020F0502020204030204"/>
                <a:ea typeface="+mn-ea"/>
                <a:cs typeface="+mn-cs"/>
              </a:rPr>
              <a:t>tot</a:t>
            </a:r>
            <a:r>
              <a:rPr kumimoji="0" lang="it-IT" sz="2800" b="0" i="0" u="none" strike="noStrike" kern="1200" cap="none" spc="0" normalizeH="0" baseline="-25000" noProof="0" dirty="0">
                <a:ln>
                  <a:noFill/>
                </a:ln>
                <a:solidFill>
                  <a:prstClr val="black"/>
                </a:solidFill>
                <a:effectLst/>
                <a:uLnTx/>
                <a:uFillTx/>
                <a:latin typeface="Calibri" panose="020F0502020204030204"/>
                <a:ea typeface="+mn-ea"/>
                <a:cs typeface="+mn-cs"/>
              </a:rPr>
              <a:t> </a:t>
            </a:r>
            <a:r>
              <a:rPr kumimoji="0" lang="it-IT" sz="2800" b="0" i="0" u="none" strike="noStrike" kern="1200" cap="none" spc="0" normalizeH="0" baseline="0" noProof="0" dirty="0">
                <a:ln>
                  <a:noFill/>
                </a:ln>
                <a:solidFill>
                  <a:prstClr val="black"/>
                </a:solidFill>
                <a:effectLst/>
                <a:uLnTx/>
                <a:uFillTx/>
                <a:latin typeface="Calibri" panose="020F0502020204030204"/>
                <a:ea typeface="+mn-ea"/>
                <a:cs typeface="+mn-cs"/>
              </a:rPr>
              <a:t>= h</a:t>
            </a:r>
            <a:r>
              <a:rPr kumimoji="0" lang="it-IT" sz="2800" b="0" i="0" u="none" strike="noStrike" kern="1200" cap="none" spc="0" normalizeH="0" baseline="-25000" noProof="0" dirty="0">
                <a:ln>
                  <a:noFill/>
                </a:ln>
                <a:solidFill>
                  <a:prstClr val="black"/>
                </a:solidFill>
                <a:effectLst/>
                <a:uLnTx/>
                <a:uFillTx/>
                <a:latin typeface="Calibri" panose="020F0502020204030204"/>
                <a:ea typeface="+mn-ea"/>
                <a:cs typeface="+mn-cs"/>
              </a:rPr>
              <a:t>1 </a:t>
            </a:r>
            <a:r>
              <a:rPr kumimoji="0" lang="it-IT" sz="2800" b="0" i="0" u="none" strike="noStrike" kern="1200" cap="none" spc="0" normalizeH="0" baseline="0" noProof="0" dirty="0">
                <a:ln>
                  <a:noFill/>
                </a:ln>
                <a:solidFill>
                  <a:prstClr val="black"/>
                </a:solidFill>
                <a:effectLst/>
                <a:uLnTx/>
                <a:uFillTx/>
                <a:latin typeface="Calibri" panose="020F0502020204030204"/>
                <a:ea typeface="+mn-ea"/>
                <a:cs typeface="+mn-cs"/>
              </a:rPr>
              <a:t>+ h</a:t>
            </a:r>
            <a:r>
              <a:rPr kumimoji="0" lang="it-IT" sz="2800" b="0" i="0" u="none" strike="noStrike" kern="1200" cap="none" spc="0" normalizeH="0" baseline="-25000" noProof="0" dirty="0">
                <a:ln>
                  <a:noFill/>
                </a:ln>
                <a:solidFill>
                  <a:prstClr val="black"/>
                </a:solidFill>
                <a:effectLst/>
                <a:uLnTx/>
                <a:uFillTx/>
                <a:latin typeface="Calibri" panose="020F0502020204030204"/>
                <a:ea typeface="+mn-ea"/>
                <a:cs typeface="+mn-cs"/>
              </a:rPr>
              <a:t>2 </a:t>
            </a:r>
            <a:endParaRPr kumimoji="0" lang="it-IT"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526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Validazione del codice: potenza attraverso interfacce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FC9FDA0A-1852-4DA0-82C0-9C253D02A2B2}"/>
                  </a:ext>
                </a:extLst>
              </p:cNvPr>
              <p:cNvSpPr txBox="1"/>
              <p:nvPr/>
            </p:nvSpPr>
            <p:spPr>
              <a:xfrm>
                <a:off x="368490" y="2315362"/>
                <a:ext cx="4587376" cy="2246769"/>
              </a:xfrm>
              <a:prstGeom prst="rect">
                <a:avLst/>
              </a:prstGeom>
              <a:noFill/>
            </p:spPr>
            <p:txBody>
              <a:bodyPr wrap="square" rtlCol="0">
                <a:spAutoFit/>
              </a:bodyPr>
              <a:lstStyle/>
              <a:p>
                <a:pPr marL="457200" indent="-457200">
                  <a:buFont typeface="Arial" panose="020B0604020202020204" pitchFamily="34" charset="0"/>
                  <a:buChar char="•"/>
                </a:pPr>
                <a:r>
                  <a:rPr lang="it-IT" sz="2800" dirty="0"/>
                  <a:t>Potenza trasmessa attraverso una superficie, per unità di superficie:  </a:t>
                </a:r>
                <a14:m>
                  <m:oMath xmlns:m="http://schemas.openxmlformats.org/officeDocument/2006/math">
                    <m:r>
                      <m:rPr>
                        <m:sty m:val="p"/>
                      </m:rPr>
                      <a:rPr lang="it-IT" sz="2800" b="0" i="0" smtClean="0">
                        <a:latin typeface="Cambria Math" panose="02040503050406030204" pitchFamily="18" charset="0"/>
                      </a:rPr>
                      <m:t>P</m:t>
                    </m:r>
                    <m:r>
                      <a:rPr lang="it-IT" sz="2800" b="0" i="1" smtClean="0">
                        <a:latin typeface="Cambria Math" panose="02040503050406030204" pitchFamily="18" charset="0"/>
                        <a:ea typeface="Cambria Math" panose="02040503050406030204" pitchFamily="18" charset="0"/>
                      </a:rPr>
                      <m:t>∝</m:t>
                    </m:r>
                    <m:r>
                      <a:rPr lang="it-IT" sz="2800" b="0" i="1" smtClean="0">
                        <a:latin typeface="Cambria Math" panose="02040503050406030204" pitchFamily="18" charset="0"/>
                      </a:rPr>
                      <m:t>𝑛</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𝑆</m:t>
                        </m:r>
                      </m:e>
                      <m:sub>
                        <m:r>
                          <a:rPr lang="it-IT" sz="2800" b="0" i="1" smtClean="0">
                            <a:latin typeface="Cambria Math" panose="02040503050406030204" pitchFamily="18" charset="0"/>
                          </a:rPr>
                          <m:t>0</m:t>
                        </m:r>
                      </m:sub>
                    </m:sSub>
                    <m:func>
                      <m:funcPr>
                        <m:ctrlPr>
                          <a:rPr lang="it-IT" sz="2800" b="0" i="1" smtClean="0">
                            <a:latin typeface="Cambria Math" panose="02040503050406030204" pitchFamily="18" charset="0"/>
                          </a:rPr>
                        </m:ctrlPr>
                      </m:funcPr>
                      <m:fName>
                        <m:r>
                          <m:rPr>
                            <m:sty m:val="p"/>
                          </m:rPr>
                          <a:rPr lang="it-IT" sz="2800" b="0" i="0" smtClean="0">
                            <a:latin typeface="Cambria Math" panose="02040503050406030204" pitchFamily="18" charset="0"/>
                          </a:rPr>
                          <m:t>cos</m:t>
                        </m:r>
                      </m:fName>
                      <m:e>
                        <m:r>
                          <a:rPr lang="it-IT" sz="2800" b="0" i="1" smtClean="0">
                            <a:latin typeface="Cambria Math" panose="02040503050406030204" pitchFamily="18" charset="0"/>
                          </a:rPr>
                          <m:t>𝜃</m:t>
                        </m:r>
                      </m:e>
                    </m:func>
                  </m:oMath>
                </a14:m>
                <a:endParaRPr lang="it-IT" sz="2800" dirty="0"/>
              </a:p>
              <a:p>
                <a:pPr marL="457200" indent="-457200">
                  <a:buFont typeface="Arial" panose="020B0604020202020204" pitchFamily="34" charset="0"/>
                  <a:buChar char="•"/>
                </a:pPr>
                <a:endParaRPr lang="it-IT" sz="2800" dirty="0"/>
              </a:p>
            </p:txBody>
          </p:sp>
        </mc:Choice>
        <mc:Fallback xmlns="">
          <p:sp>
            <p:nvSpPr>
              <p:cNvPr id="4" name="CasellaDiTesto 3">
                <a:extLst>
                  <a:ext uri="{FF2B5EF4-FFF2-40B4-BE49-F238E27FC236}">
                    <a16:creationId xmlns:a16="http://schemas.microsoft.com/office/drawing/2014/main" id="{FC9FDA0A-1852-4DA0-82C0-9C253D02A2B2}"/>
                  </a:ext>
                </a:extLst>
              </p:cNvPr>
              <p:cNvSpPr txBox="1">
                <a:spLocks noRot="1" noChangeAspect="1" noMove="1" noResize="1" noEditPoints="1" noAdjustHandles="1" noChangeArrowheads="1" noChangeShapeType="1" noTextEdit="1"/>
              </p:cNvSpPr>
              <p:nvPr/>
            </p:nvSpPr>
            <p:spPr>
              <a:xfrm>
                <a:off x="368490" y="2315362"/>
                <a:ext cx="4587376" cy="2246769"/>
              </a:xfrm>
              <a:prstGeom prst="rect">
                <a:avLst/>
              </a:prstGeom>
              <a:blipFill>
                <a:blip r:embed="rId4"/>
                <a:stretch>
                  <a:fillRect l="-2390" t="-2717"/>
                </a:stretch>
              </a:blipFill>
            </p:spPr>
            <p:txBody>
              <a:bodyPr/>
              <a:lstStyle/>
              <a:p>
                <a:r>
                  <a:rPr lang="it-IT">
                    <a:noFill/>
                  </a:rPr>
                  <a:t> </a:t>
                </a:r>
              </a:p>
            </p:txBody>
          </p:sp>
        </mc:Fallback>
      </mc:AlternateContent>
      <p:pic>
        <p:nvPicPr>
          <p:cNvPr id="3" name="Immagine 2" descr="Immagine che contiene esterni, gruppo, aria, campo&#10;&#10;Descrizione generata automaticamente">
            <a:extLst>
              <a:ext uri="{FF2B5EF4-FFF2-40B4-BE49-F238E27FC236}">
                <a16:creationId xmlns:a16="http://schemas.microsoft.com/office/drawing/2014/main" id="{FECBF8BA-96F5-4752-B6B2-96199F305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9815" y="962437"/>
            <a:ext cx="6763694" cy="4486901"/>
          </a:xfrm>
          <a:prstGeom prst="rect">
            <a:avLst/>
          </a:prstGeom>
        </p:spPr>
      </p:pic>
      <p:sp>
        <p:nvSpPr>
          <p:cNvPr id="5" name="CasellaDiTesto 4">
            <a:extLst>
              <a:ext uri="{FF2B5EF4-FFF2-40B4-BE49-F238E27FC236}">
                <a16:creationId xmlns:a16="http://schemas.microsoft.com/office/drawing/2014/main" id="{EB7D2C3B-82F9-4C9B-BC2A-E01503840508}"/>
              </a:ext>
            </a:extLst>
          </p:cNvPr>
          <p:cNvSpPr txBox="1"/>
          <p:nvPr/>
        </p:nvSpPr>
        <p:spPr>
          <a:xfrm>
            <a:off x="472440" y="930367"/>
            <a:ext cx="4587375" cy="1384995"/>
          </a:xfrm>
          <a:prstGeom prst="rect">
            <a:avLst/>
          </a:prstGeom>
          <a:noFill/>
        </p:spPr>
        <p:txBody>
          <a:bodyPr wrap="square" rtlCol="0">
            <a:spAutoFit/>
          </a:bodyPr>
          <a:lstStyle/>
          <a:p>
            <a:pPr marL="457200" indent="-457200">
              <a:buFont typeface="Arial" panose="020B0604020202020204" pitchFamily="34" charset="0"/>
              <a:buChar char="•"/>
            </a:pPr>
            <a:r>
              <a:rPr lang="it-IT" sz="2800" dirty="0"/>
              <a:t>Vetro in aria, senza assorbimento. angolo di incidenza 1.46 </a:t>
            </a:r>
            <a:r>
              <a:rPr lang="it-IT" sz="2800" dirty="0" err="1"/>
              <a:t>rad</a:t>
            </a:r>
            <a:endParaRPr lang="it-IT" sz="2800" dirty="0"/>
          </a:p>
        </p:txBody>
      </p:sp>
      <p:cxnSp>
        <p:nvCxnSpPr>
          <p:cNvPr id="8" name="Connettore diritto 7">
            <a:extLst>
              <a:ext uri="{FF2B5EF4-FFF2-40B4-BE49-F238E27FC236}">
                <a16:creationId xmlns:a16="http://schemas.microsoft.com/office/drawing/2014/main" id="{0556A66C-3A74-422D-A2DA-A52511D555DF}"/>
              </a:ext>
            </a:extLst>
          </p:cNvPr>
          <p:cNvCxnSpPr>
            <a:cxnSpLocks/>
          </p:cNvCxnSpPr>
          <p:nvPr/>
        </p:nvCxnSpPr>
        <p:spPr>
          <a:xfrm>
            <a:off x="6682153" y="829994"/>
            <a:ext cx="0" cy="19835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0136924A-C9A3-4CE7-A7F8-77756542FC63}"/>
              </a:ext>
            </a:extLst>
          </p:cNvPr>
          <p:cNvCxnSpPr>
            <a:cxnSpLocks/>
          </p:cNvCxnSpPr>
          <p:nvPr/>
        </p:nvCxnSpPr>
        <p:spPr>
          <a:xfrm>
            <a:off x="5669280" y="829994"/>
            <a:ext cx="1927274" cy="2222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Arco 17">
            <a:extLst>
              <a:ext uri="{FF2B5EF4-FFF2-40B4-BE49-F238E27FC236}">
                <a16:creationId xmlns:a16="http://schemas.microsoft.com/office/drawing/2014/main" id="{477D7AF3-6DB6-4F4B-B435-5488088DF395}"/>
              </a:ext>
            </a:extLst>
          </p:cNvPr>
          <p:cNvSpPr/>
          <p:nvPr/>
        </p:nvSpPr>
        <p:spPr>
          <a:xfrm>
            <a:off x="5922499" y="1045654"/>
            <a:ext cx="994117" cy="801933"/>
          </a:xfrm>
          <a:prstGeom prst="arc">
            <a:avLst>
              <a:gd name="adj1" fmla="val 12960415"/>
              <a:gd name="adj2" fmla="val 1768554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545F778B-483E-4B6E-AC88-08AD4B72E8B2}"/>
                  </a:ext>
                </a:extLst>
              </p:cNvPr>
              <p:cNvSpPr txBox="1"/>
              <p:nvPr/>
            </p:nvSpPr>
            <p:spPr>
              <a:xfrm>
                <a:off x="5922499" y="761736"/>
                <a:ext cx="251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𝜃</m:t>
                      </m:r>
                    </m:oMath>
                  </m:oMathPara>
                </a14:m>
                <a:endParaRPr lang="it-IT" sz="2400" dirty="0"/>
              </a:p>
            </p:txBody>
          </p:sp>
        </mc:Choice>
        <mc:Fallback xmlns="">
          <p:sp>
            <p:nvSpPr>
              <p:cNvPr id="19" name="CasellaDiTesto 18">
                <a:extLst>
                  <a:ext uri="{FF2B5EF4-FFF2-40B4-BE49-F238E27FC236}">
                    <a16:creationId xmlns:a16="http://schemas.microsoft.com/office/drawing/2014/main" id="{545F778B-483E-4B6E-AC88-08AD4B72E8B2}"/>
                  </a:ext>
                </a:extLst>
              </p:cNvPr>
              <p:cNvSpPr txBox="1">
                <a:spLocks noRot="1" noChangeAspect="1" noMove="1" noResize="1" noEditPoints="1" noAdjustHandles="1" noChangeArrowheads="1" noChangeShapeType="1" noTextEdit="1"/>
              </p:cNvSpPr>
              <p:nvPr/>
            </p:nvSpPr>
            <p:spPr>
              <a:xfrm>
                <a:off x="5922499" y="761736"/>
                <a:ext cx="251094" cy="369332"/>
              </a:xfrm>
              <a:prstGeom prst="rect">
                <a:avLst/>
              </a:prstGeom>
              <a:blipFill>
                <a:blip r:embed="rId6"/>
                <a:stretch>
                  <a:fillRect l="-29268" r="-24390" b="-4918"/>
                </a:stretch>
              </a:blipFill>
            </p:spPr>
            <p:txBody>
              <a:bodyPr/>
              <a:lstStyle/>
              <a:p>
                <a:r>
                  <a:rPr lang="it-IT">
                    <a:noFill/>
                  </a:rPr>
                  <a:t> </a:t>
                </a:r>
              </a:p>
            </p:txBody>
          </p:sp>
        </mc:Fallback>
      </mc:AlternateContent>
      <p:sp>
        <p:nvSpPr>
          <p:cNvPr id="20" name="Rettangolo 19">
            <a:extLst>
              <a:ext uri="{FF2B5EF4-FFF2-40B4-BE49-F238E27FC236}">
                <a16:creationId xmlns:a16="http://schemas.microsoft.com/office/drawing/2014/main" id="{6F4329D2-F8EC-4169-AF7B-48DFFFD7F47E}"/>
              </a:ext>
            </a:extLst>
          </p:cNvPr>
          <p:cNvSpPr/>
          <p:nvPr/>
        </p:nvSpPr>
        <p:spPr>
          <a:xfrm>
            <a:off x="7039350" y="1539605"/>
            <a:ext cx="1114408" cy="369332"/>
          </a:xfrm>
          <a:prstGeom prst="rect">
            <a:avLst/>
          </a:prstGeom>
        </p:spPr>
        <p:txBody>
          <a:bodyPr wrap="none">
            <a:spAutoFit/>
          </a:bodyPr>
          <a:lstStyle/>
          <a:p>
            <a:r>
              <a:rPr lang="it-IT" dirty="0"/>
              <a:t>0.221139 </a:t>
            </a:r>
          </a:p>
        </p:txBody>
      </p: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AE76E5A0-865E-49C4-8E64-92EC4CB2C1E5}"/>
                  </a:ext>
                </a:extLst>
              </p:cNvPr>
              <p:cNvSpPr txBox="1"/>
              <p:nvPr/>
            </p:nvSpPr>
            <p:spPr>
              <a:xfrm>
                <a:off x="8105914" y="1391022"/>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21" name="CasellaDiTesto 20">
                <a:extLst>
                  <a:ext uri="{FF2B5EF4-FFF2-40B4-BE49-F238E27FC236}">
                    <a16:creationId xmlns:a16="http://schemas.microsoft.com/office/drawing/2014/main" id="{AE76E5A0-865E-49C4-8E64-92EC4CB2C1E5}"/>
                  </a:ext>
                </a:extLst>
              </p:cNvPr>
              <p:cNvSpPr txBox="1">
                <a:spLocks noRot="1" noChangeAspect="1" noMove="1" noResize="1" noEditPoints="1" noAdjustHandles="1" noChangeArrowheads="1" noChangeShapeType="1" noTextEdit="1"/>
              </p:cNvSpPr>
              <p:nvPr/>
            </p:nvSpPr>
            <p:spPr>
              <a:xfrm>
                <a:off x="8105914" y="1391022"/>
                <a:ext cx="358175" cy="555793"/>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73656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Validazione del codice: potenza attraverso interfacce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5" name="Immagine 4" descr="Immagine che contiene aria, volando, aquilone, sciando&#10;&#10;Descrizione generata automaticamente">
            <a:extLst>
              <a:ext uri="{FF2B5EF4-FFF2-40B4-BE49-F238E27FC236}">
                <a16:creationId xmlns:a16="http://schemas.microsoft.com/office/drawing/2014/main" id="{35D2FEA4-8C71-445B-BBBB-B075FFCD6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9994" y="867273"/>
            <a:ext cx="6735115" cy="4658375"/>
          </a:xfrm>
          <a:prstGeom prst="rect">
            <a:avLst/>
          </a:prstGeom>
        </p:spPr>
      </p:pic>
      <p:sp>
        <p:nvSpPr>
          <p:cNvPr id="13" name="CasellaDiTesto 12">
            <a:extLst>
              <a:ext uri="{FF2B5EF4-FFF2-40B4-BE49-F238E27FC236}">
                <a16:creationId xmlns:a16="http://schemas.microsoft.com/office/drawing/2014/main" id="{B3586ABF-8BC8-44C7-846A-CD610614031A}"/>
              </a:ext>
            </a:extLst>
          </p:cNvPr>
          <p:cNvSpPr txBox="1"/>
          <p:nvPr/>
        </p:nvSpPr>
        <p:spPr>
          <a:xfrm>
            <a:off x="472440" y="930367"/>
            <a:ext cx="4587375" cy="1384995"/>
          </a:xfrm>
          <a:prstGeom prst="rect">
            <a:avLst/>
          </a:prstGeom>
          <a:noFill/>
        </p:spPr>
        <p:txBody>
          <a:bodyPr wrap="square" rtlCol="0">
            <a:spAutoFit/>
          </a:bodyPr>
          <a:lstStyle/>
          <a:p>
            <a:pPr marL="457200" indent="-457200">
              <a:buFont typeface="Arial" panose="020B0604020202020204" pitchFamily="34" charset="0"/>
              <a:buChar char="•"/>
            </a:pPr>
            <a:r>
              <a:rPr lang="it-IT" sz="2800" dirty="0"/>
              <a:t>Vetro in aria, senza assorbimento. angolo di incidenza 1.46 </a:t>
            </a:r>
            <a:r>
              <a:rPr lang="it-IT" sz="2800" dirty="0" err="1"/>
              <a:t>rad</a:t>
            </a:r>
            <a:endParaRPr lang="it-IT" sz="2800" dirty="0"/>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8BEF7D84-F9B9-4B5A-B70A-7B3012CC3BF8}"/>
                  </a:ext>
                </a:extLst>
              </p:cNvPr>
              <p:cNvSpPr txBox="1"/>
              <p:nvPr/>
            </p:nvSpPr>
            <p:spPr>
              <a:xfrm>
                <a:off x="368490" y="2315362"/>
                <a:ext cx="4587376" cy="2246769"/>
              </a:xfrm>
              <a:prstGeom prst="rect">
                <a:avLst/>
              </a:prstGeom>
              <a:noFill/>
            </p:spPr>
            <p:txBody>
              <a:bodyPr wrap="square" rtlCol="0">
                <a:spAutoFit/>
              </a:bodyPr>
              <a:lstStyle/>
              <a:p>
                <a:pPr marL="457200" indent="-457200">
                  <a:buFont typeface="Arial" panose="020B0604020202020204" pitchFamily="34" charset="0"/>
                  <a:buChar char="•"/>
                </a:pPr>
                <a:r>
                  <a:rPr lang="it-IT" sz="2800" dirty="0"/>
                  <a:t>Potenza trasmessa attraverso una superficie, per unità di superficie:  </a:t>
                </a:r>
                <a14:m>
                  <m:oMath xmlns:m="http://schemas.openxmlformats.org/officeDocument/2006/math">
                    <m:r>
                      <m:rPr>
                        <m:sty m:val="p"/>
                      </m:rPr>
                      <a:rPr lang="it-IT" sz="2800" b="0" i="0" smtClean="0">
                        <a:latin typeface="Cambria Math" panose="02040503050406030204" pitchFamily="18" charset="0"/>
                      </a:rPr>
                      <m:t>P</m:t>
                    </m:r>
                    <m:r>
                      <a:rPr lang="it-IT" sz="2800" b="0" i="1" smtClean="0">
                        <a:latin typeface="Cambria Math" panose="02040503050406030204" pitchFamily="18" charset="0"/>
                        <a:ea typeface="Cambria Math" panose="02040503050406030204" pitchFamily="18" charset="0"/>
                      </a:rPr>
                      <m:t>∝</m:t>
                    </m:r>
                    <m:r>
                      <a:rPr lang="it-IT" sz="2800" b="0" i="1" smtClean="0">
                        <a:latin typeface="Cambria Math" panose="02040503050406030204" pitchFamily="18" charset="0"/>
                      </a:rPr>
                      <m:t>𝑛</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𝑆</m:t>
                        </m:r>
                      </m:e>
                      <m:sub>
                        <m:r>
                          <a:rPr lang="it-IT" sz="2800" b="0" i="1" smtClean="0">
                            <a:latin typeface="Cambria Math" panose="02040503050406030204" pitchFamily="18" charset="0"/>
                          </a:rPr>
                          <m:t>0</m:t>
                        </m:r>
                      </m:sub>
                    </m:sSub>
                    <m:func>
                      <m:funcPr>
                        <m:ctrlPr>
                          <a:rPr lang="it-IT" sz="2800" b="0" i="1" smtClean="0">
                            <a:latin typeface="Cambria Math" panose="02040503050406030204" pitchFamily="18" charset="0"/>
                          </a:rPr>
                        </m:ctrlPr>
                      </m:funcPr>
                      <m:fName>
                        <m:r>
                          <m:rPr>
                            <m:sty m:val="p"/>
                          </m:rPr>
                          <a:rPr lang="it-IT" sz="2800" b="0" i="0" smtClean="0">
                            <a:latin typeface="Cambria Math" panose="02040503050406030204" pitchFamily="18" charset="0"/>
                          </a:rPr>
                          <m:t>cos</m:t>
                        </m:r>
                      </m:fName>
                      <m:e>
                        <m:r>
                          <a:rPr lang="it-IT" sz="2800" b="0" i="1" smtClean="0">
                            <a:latin typeface="Cambria Math" panose="02040503050406030204" pitchFamily="18" charset="0"/>
                          </a:rPr>
                          <m:t>𝜃</m:t>
                        </m:r>
                      </m:e>
                    </m:func>
                  </m:oMath>
                </a14:m>
                <a:endParaRPr lang="it-IT" sz="2800" dirty="0"/>
              </a:p>
              <a:p>
                <a:pPr marL="457200" indent="-457200">
                  <a:buFont typeface="Arial" panose="020B0604020202020204" pitchFamily="34" charset="0"/>
                  <a:buChar char="•"/>
                </a:pPr>
                <a:endParaRPr lang="it-IT" sz="2800" dirty="0"/>
              </a:p>
            </p:txBody>
          </p:sp>
        </mc:Choice>
        <mc:Fallback xmlns="">
          <p:sp>
            <p:nvSpPr>
              <p:cNvPr id="14" name="CasellaDiTesto 13">
                <a:extLst>
                  <a:ext uri="{FF2B5EF4-FFF2-40B4-BE49-F238E27FC236}">
                    <a16:creationId xmlns:a16="http://schemas.microsoft.com/office/drawing/2014/main" id="{8BEF7D84-F9B9-4B5A-B70A-7B3012CC3BF8}"/>
                  </a:ext>
                </a:extLst>
              </p:cNvPr>
              <p:cNvSpPr txBox="1">
                <a:spLocks noRot="1" noChangeAspect="1" noMove="1" noResize="1" noEditPoints="1" noAdjustHandles="1" noChangeArrowheads="1" noChangeShapeType="1" noTextEdit="1"/>
              </p:cNvSpPr>
              <p:nvPr/>
            </p:nvSpPr>
            <p:spPr>
              <a:xfrm>
                <a:off x="368490" y="2315362"/>
                <a:ext cx="4587376" cy="2246769"/>
              </a:xfrm>
              <a:prstGeom prst="rect">
                <a:avLst/>
              </a:prstGeom>
              <a:blipFill>
                <a:blip r:embed="rId5"/>
                <a:stretch>
                  <a:fillRect l="-2390" t="-2717"/>
                </a:stretch>
              </a:blipFill>
            </p:spPr>
            <p:txBody>
              <a:bodyPr/>
              <a:lstStyle/>
              <a:p>
                <a:r>
                  <a:rPr lang="it-IT">
                    <a:noFill/>
                  </a:rPr>
                  <a:t> </a:t>
                </a:r>
              </a:p>
            </p:txBody>
          </p:sp>
        </mc:Fallback>
      </mc:AlternateContent>
      <p:sp>
        <p:nvSpPr>
          <p:cNvPr id="15" name="Rettangolo 14">
            <a:extLst>
              <a:ext uri="{FF2B5EF4-FFF2-40B4-BE49-F238E27FC236}">
                <a16:creationId xmlns:a16="http://schemas.microsoft.com/office/drawing/2014/main" id="{C9E4D5A1-6251-4096-99EC-49FB2CBE3110}"/>
              </a:ext>
            </a:extLst>
          </p:cNvPr>
          <p:cNvSpPr/>
          <p:nvPr/>
        </p:nvSpPr>
        <p:spPr>
          <a:xfrm>
            <a:off x="8731381" y="1562341"/>
            <a:ext cx="1114408" cy="369332"/>
          </a:xfrm>
          <a:prstGeom prst="rect">
            <a:avLst/>
          </a:prstGeom>
        </p:spPr>
        <p:txBody>
          <a:bodyPr wrap="none">
            <a:spAutoFit/>
          </a:bodyPr>
          <a:lstStyle/>
          <a:p>
            <a:r>
              <a:rPr lang="it-IT" dirty="0"/>
              <a:t>0.119417 </a:t>
            </a: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D4EAA7A8-C057-4A1F-B57F-04616EB37C49}"/>
                  </a:ext>
                </a:extLst>
              </p:cNvPr>
              <p:cNvSpPr txBox="1"/>
              <p:nvPr/>
            </p:nvSpPr>
            <p:spPr>
              <a:xfrm>
                <a:off x="9797945" y="1413758"/>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16" name="CasellaDiTesto 15">
                <a:extLst>
                  <a:ext uri="{FF2B5EF4-FFF2-40B4-BE49-F238E27FC236}">
                    <a16:creationId xmlns:a16="http://schemas.microsoft.com/office/drawing/2014/main" id="{D4EAA7A8-C057-4A1F-B57F-04616EB37C49}"/>
                  </a:ext>
                </a:extLst>
              </p:cNvPr>
              <p:cNvSpPr txBox="1">
                <a:spLocks noRot="1" noChangeAspect="1" noMove="1" noResize="1" noEditPoints="1" noAdjustHandles="1" noChangeArrowheads="1" noChangeShapeType="1" noTextEdit="1"/>
              </p:cNvSpPr>
              <p:nvPr/>
            </p:nvSpPr>
            <p:spPr>
              <a:xfrm>
                <a:off x="9797945" y="1413758"/>
                <a:ext cx="358175" cy="555793"/>
              </a:xfrm>
              <a:prstGeom prst="rect">
                <a:avLst/>
              </a:prstGeom>
              <a:blipFill>
                <a:blip r:embed="rId6"/>
                <a:stretch>
                  <a:fillRect/>
                </a:stretch>
              </a:blipFill>
            </p:spPr>
            <p:txBody>
              <a:bodyPr/>
              <a:lstStyle/>
              <a:p>
                <a:r>
                  <a:rPr lang="it-IT">
                    <a:noFill/>
                  </a:rPr>
                  <a:t> </a:t>
                </a:r>
              </a:p>
            </p:txBody>
          </p:sp>
        </mc:Fallback>
      </mc:AlternateContent>
      <p:sp>
        <p:nvSpPr>
          <p:cNvPr id="6" name="Rettangolo 5">
            <a:extLst>
              <a:ext uri="{FF2B5EF4-FFF2-40B4-BE49-F238E27FC236}">
                <a16:creationId xmlns:a16="http://schemas.microsoft.com/office/drawing/2014/main" id="{7361063D-9752-4B16-AC3A-9354E02D8165}"/>
              </a:ext>
            </a:extLst>
          </p:cNvPr>
          <p:cNvSpPr/>
          <p:nvPr/>
        </p:nvSpPr>
        <p:spPr>
          <a:xfrm>
            <a:off x="7925197" y="3196461"/>
            <a:ext cx="1061509" cy="369332"/>
          </a:xfrm>
          <a:prstGeom prst="rect">
            <a:avLst/>
          </a:prstGeom>
        </p:spPr>
        <p:txBody>
          <a:bodyPr wrap="none">
            <a:spAutoFit/>
          </a:bodyPr>
          <a:lstStyle/>
          <a:p>
            <a:r>
              <a:rPr lang="it-IT" dirty="0"/>
              <a:t>0.101722</a:t>
            </a:r>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67FE1C1A-DEA8-48FC-BFB7-2731FDC830CF}"/>
                  </a:ext>
                </a:extLst>
              </p:cNvPr>
              <p:cNvSpPr txBox="1"/>
              <p:nvPr/>
            </p:nvSpPr>
            <p:spPr>
              <a:xfrm>
                <a:off x="8986706" y="3067619"/>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17" name="CasellaDiTesto 16">
                <a:extLst>
                  <a:ext uri="{FF2B5EF4-FFF2-40B4-BE49-F238E27FC236}">
                    <a16:creationId xmlns:a16="http://schemas.microsoft.com/office/drawing/2014/main" id="{67FE1C1A-DEA8-48FC-BFB7-2731FDC830CF}"/>
                  </a:ext>
                </a:extLst>
              </p:cNvPr>
              <p:cNvSpPr txBox="1">
                <a:spLocks noRot="1" noChangeAspect="1" noMove="1" noResize="1" noEditPoints="1" noAdjustHandles="1" noChangeArrowheads="1" noChangeShapeType="1" noTextEdit="1"/>
              </p:cNvSpPr>
              <p:nvPr/>
            </p:nvSpPr>
            <p:spPr>
              <a:xfrm>
                <a:off x="8986706" y="3067619"/>
                <a:ext cx="358175" cy="555793"/>
              </a:xfrm>
              <a:prstGeom prst="rect">
                <a:avLst/>
              </a:prstGeom>
              <a:blipFill>
                <a:blip r:embed="rId7"/>
                <a:stretch>
                  <a:fillRect/>
                </a:stretch>
              </a:blipFill>
            </p:spPr>
            <p:txBody>
              <a:bodyPr/>
              <a:lstStyle/>
              <a:p>
                <a:r>
                  <a:rPr lang="it-IT">
                    <a:noFill/>
                  </a:rPr>
                  <a:t> </a:t>
                </a:r>
              </a:p>
            </p:txBody>
          </p:sp>
        </mc:Fallback>
      </mc:AlternateContent>
      <p:sp>
        <p:nvSpPr>
          <p:cNvPr id="18" name="Rettangolo 17">
            <a:extLst>
              <a:ext uri="{FF2B5EF4-FFF2-40B4-BE49-F238E27FC236}">
                <a16:creationId xmlns:a16="http://schemas.microsoft.com/office/drawing/2014/main" id="{AF326A33-6892-4087-A71D-44A9FFB8B8A2}"/>
              </a:ext>
            </a:extLst>
          </p:cNvPr>
          <p:cNvSpPr/>
          <p:nvPr/>
        </p:nvSpPr>
        <p:spPr>
          <a:xfrm>
            <a:off x="6321897" y="840876"/>
            <a:ext cx="1114408" cy="369332"/>
          </a:xfrm>
          <a:prstGeom prst="rect">
            <a:avLst/>
          </a:prstGeom>
        </p:spPr>
        <p:txBody>
          <a:bodyPr wrap="none">
            <a:spAutoFit/>
          </a:bodyPr>
          <a:lstStyle/>
          <a:p>
            <a:r>
              <a:rPr lang="it-IT" dirty="0"/>
              <a:t>0.221139 </a:t>
            </a:r>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BDBF5AE8-2567-405D-9FBA-60AAF801731A}"/>
                  </a:ext>
                </a:extLst>
              </p:cNvPr>
              <p:cNvSpPr txBox="1"/>
              <p:nvPr/>
            </p:nvSpPr>
            <p:spPr>
              <a:xfrm>
                <a:off x="7388461" y="692293"/>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19" name="CasellaDiTesto 18">
                <a:extLst>
                  <a:ext uri="{FF2B5EF4-FFF2-40B4-BE49-F238E27FC236}">
                    <a16:creationId xmlns:a16="http://schemas.microsoft.com/office/drawing/2014/main" id="{BDBF5AE8-2567-405D-9FBA-60AAF801731A}"/>
                  </a:ext>
                </a:extLst>
              </p:cNvPr>
              <p:cNvSpPr txBox="1">
                <a:spLocks noRot="1" noChangeAspect="1" noMove="1" noResize="1" noEditPoints="1" noAdjustHandles="1" noChangeArrowheads="1" noChangeShapeType="1" noTextEdit="1"/>
              </p:cNvSpPr>
              <p:nvPr/>
            </p:nvSpPr>
            <p:spPr>
              <a:xfrm>
                <a:off x="7388461" y="692293"/>
                <a:ext cx="358175" cy="555793"/>
              </a:xfrm>
              <a:prstGeom prst="rect">
                <a:avLst/>
              </a:prstGeom>
              <a:blipFill>
                <a:blip r:embed="rId8"/>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641459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Validazione del codice: potenza attraverso interfacce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5" name="Immagine 4" descr="Immagine che contiene mappa, uomo&#10;&#10;Descrizione generata automaticamente">
            <a:extLst>
              <a:ext uri="{FF2B5EF4-FFF2-40B4-BE49-F238E27FC236}">
                <a16:creationId xmlns:a16="http://schemas.microsoft.com/office/drawing/2014/main" id="{18034EA3-99ED-441E-8F20-5F0985623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447" y="970189"/>
            <a:ext cx="6897063" cy="4896533"/>
          </a:xfrm>
          <a:prstGeom prst="rect">
            <a:avLst/>
          </a:prstGeom>
        </p:spPr>
      </p:pic>
      <p:sp>
        <p:nvSpPr>
          <p:cNvPr id="13" name="CasellaDiTesto 12">
            <a:extLst>
              <a:ext uri="{FF2B5EF4-FFF2-40B4-BE49-F238E27FC236}">
                <a16:creationId xmlns:a16="http://schemas.microsoft.com/office/drawing/2014/main" id="{03A8D179-6AF9-4E1C-8AB7-B8F16CFAF2B4}"/>
              </a:ext>
            </a:extLst>
          </p:cNvPr>
          <p:cNvSpPr txBox="1"/>
          <p:nvPr/>
        </p:nvSpPr>
        <p:spPr>
          <a:xfrm>
            <a:off x="472440" y="930367"/>
            <a:ext cx="4587375" cy="1384995"/>
          </a:xfrm>
          <a:prstGeom prst="rect">
            <a:avLst/>
          </a:prstGeom>
          <a:noFill/>
        </p:spPr>
        <p:txBody>
          <a:bodyPr wrap="square" rtlCol="0">
            <a:spAutoFit/>
          </a:bodyPr>
          <a:lstStyle/>
          <a:p>
            <a:pPr marL="457200" indent="-457200">
              <a:buFont typeface="Arial" panose="020B0604020202020204" pitchFamily="34" charset="0"/>
              <a:buChar char="•"/>
            </a:pPr>
            <a:r>
              <a:rPr lang="it-IT" sz="2800" dirty="0"/>
              <a:t>Vetro in aria, senza assorbimento. angolo di incidenza 1.46 </a:t>
            </a:r>
            <a:r>
              <a:rPr lang="it-IT" sz="2800" dirty="0" err="1"/>
              <a:t>rad</a:t>
            </a:r>
            <a:endParaRPr lang="it-IT" sz="2800" dirty="0"/>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44ADC5DD-55A6-4898-836C-BADFE227181E}"/>
                  </a:ext>
                </a:extLst>
              </p:cNvPr>
              <p:cNvSpPr txBox="1"/>
              <p:nvPr/>
            </p:nvSpPr>
            <p:spPr>
              <a:xfrm>
                <a:off x="368490" y="2315362"/>
                <a:ext cx="4587376" cy="2246769"/>
              </a:xfrm>
              <a:prstGeom prst="rect">
                <a:avLst/>
              </a:prstGeom>
              <a:noFill/>
            </p:spPr>
            <p:txBody>
              <a:bodyPr wrap="square" rtlCol="0">
                <a:spAutoFit/>
              </a:bodyPr>
              <a:lstStyle/>
              <a:p>
                <a:pPr marL="457200" indent="-457200">
                  <a:buFont typeface="Arial" panose="020B0604020202020204" pitchFamily="34" charset="0"/>
                  <a:buChar char="•"/>
                </a:pPr>
                <a:r>
                  <a:rPr lang="it-IT" sz="2800" dirty="0"/>
                  <a:t>Potenza trasmessa attraverso una superficie, per unità di superficie:  </a:t>
                </a:r>
                <a14:m>
                  <m:oMath xmlns:m="http://schemas.openxmlformats.org/officeDocument/2006/math">
                    <m:r>
                      <m:rPr>
                        <m:sty m:val="p"/>
                      </m:rPr>
                      <a:rPr lang="it-IT" sz="2800" b="0" i="0" smtClean="0">
                        <a:latin typeface="Cambria Math" panose="02040503050406030204" pitchFamily="18" charset="0"/>
                      </a:rPr>
                      <m:t>P</m:t>
                    </m:r>
                    <m:r>
                      <a:rPr lang="it-IT" sz="2800" b="0" i="1" smtClean="0">
                        <a:latin typeface="Cambria Math" panose="02040503050406030204" pitchFamily="18" charset="0"/>
                        <a:ea typeface="Cambria Math" panose="02040503050406030204" pitchFamily="18" charset="0"/>
                      </a:rPr>
                      <m:t>∝</m:t>
                    </m:r>
                    <m:r>
                      <a:rPr lang="it-IT" sz="2800" b="0" i="1" smtClean="0">
                        <a:latin typeface="Cambria Math" panose="02040503050406030204" pitchFamily="18" charset="0"/>
                      </a:rPr>
                      <m:t>𝑛</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𝑆</m:t>
                        </m:r>
                      </m:e>
                      <m:sub>
                        <m:r>
                          <a:rPr lang="it-IT" sz="2800" b="0" i="1" smtClean="0">
                            <a:latin typeface="Cambria Math" panose="02040503050406030204" pitchFamily="18" charset="0"/>
                          </a:rPr>
                          <m:t>0</m:t>
                        </m:r>
                      </m:sub>
                    </m:sSub>
                    <m:func>
                      <m:funcPr>
                        <m:ctrlPr>
                          <a:rPr lang="it-IT" sz="2800" b="0" i="1" smtClean="0">
                            <a:latin typeface="Cambria Math" panose="02040503050406030204" pitchFamily="18" charset="0"/>
                          </a:rPr>
                        </m:ctrlPr>
                      </m:funcPr>
                      <m:fName>
                        <m:r>
                          <m:rPr>
                            <m:sty m:val="p"/>
                          </m:rPr>
                          <a:rPr lang="it-IT" sz="2800" b="0" i="0" smtClean="0">
                            <a:latin typeface="Cambria Math" panose="02040503050406030204" pitchFamily="18" charset="0"/>
                          </a:rPr>
                          <m:t>cos</m:t>
                        </m:r>
                      </m:fName>
                      <m:e>
                        <m:r>
                          <a:rPr lang="it-IT" sz="2800" b="0" i="1" smtClean="0">
                            <a:latin typeface="Cambria Math" panose="02040503050406030204" pitchFamily="18" charset="0"/>
                          </a:rPr>
                          <m:t>𝜃</m:t>
                        </m:r>
                      </m:e>
                    </m:func>
                  </m:oMath>
                </a14:m>
                <a:endParaRPr lang="it-IT" sz="2800" dirty="0"/>
              </a:p>
              <a:p>
                <a:pPr marL="457200" indent="-457200">
                  <a:buFont typeface="Arial" panose="020B0604020202020204" pitchFamily="34" charset="0"/>
                  <a:buChar char="•"/>
                </a:pPr>
                <a:endParaRPr lang="it-IT" sz="2800" dirty="0"/>
              </a:p>
            </p:txBody>
          </p:sp>
        </mc:Choice>
        <mc:Fallback xmlns="">
          <p:sp>
            <p:nvSpPr>
              <p:cNvPr id="14" name="CasellaDiTesto 13">
                <a:extLst>
                  <a:ext uri="{FF2B5EF4-FFF2-40B4-BE49-F238E27FC236}">
                    <a16:creationId xmlns:a16="http://schemas.microsoft.com/office/drawing/2014/main" id="{44ADC5DD-55A6-4898-836C-BADFE227181E}"/>
                  </a:ext>
                </a:extLst>
              </p:cNvPr>
              <p:cNvSpPr txBox="1">
                <a:spLocks noRot="1" noChangeAspect="1" noMove="1" noResize="1" noEditPoints="1" noAdjustHandles="1" noChangeArrowheads="1" noChangeShapeType="1" noTextEdit="1"/>
              </p:cNvSpPr>
              <p:nvPr/>
            </p:nvSpPr>
            <p:spPr>
              <a:xfrm>
                <a:off x="368490" y="2315362"/>
                <a:ext cx="4587376" cy="2246769"/>
              </a:xfrm>
              <a:prstGeom prst="rect">
                <a:avLst/>
              </a:prstGeom>
              <a:blipFill>
                <a:blip r:embed="rId5"/>
                <a:stretch>
                  <a:fillRect l="-2390" t="-27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53F89581-188F-48CE-B27A-D1E5ED700387}"/>
                  </a:ext>
                </a:extLst>
              </p:cNvPr>
              <p:cNvSpPr txBox="1"/>
              <p:nvPr/>
            </p:nvSpPr>
            <p:spPr>
              <a:xfrm>
                <a:off x="7388461" y="692293"/>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15" name="CasellaDiTesto 14">
                <a:extLst>
                  <a:ext uri="{FF2B5EF4-FFF2-40B4-BE49-F238E27FC236}">
                    <a16:creationId xmlns:a16="http://schemas.microsoft.com/office/drawing/2014/main" id="{53F89581-188F-48CE-B27A-D1E5ED700387}"/>
                  </a:ext>
                </a:extLst>
              </p:cNvPr>
              <p:cNvSpPr txBox="1">
                <a:spLocks noRot="1" noChangeAspect="1" noMove="1" noResize="1" noEditPoints="1" noAdjustHandles="1" noChangeArrowheads="1" noChangeShapeType="1" noTextEdit="1"/>
              </p:cNvSpPr>
              <p:nvPr/>
            </p:nvSpPr>
            <p:spPr>
              <a:xfrm>
                <a:off x="7388461" y="692293"/>
                <a:ext cx="358175" cy="555793"/>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EC72E4BD-F826-4B62-939C-AB1F9B1F0E45}"/>
                  </a:ext>
                </a:extLst>
              </p:cNvPr>
              <p:cNvSpPr txBox="1"/>
              <p:nvPr/>
            </p:nvSpPr>
            <p:spPr>
              <a:xfrm>
                <a:off x="9753568" y="2987944"/>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16" name="CasellaDiTesto 15">
                <a:extLst>
                  <a:ext uri="{FF2B5EF4-FFF2-40B4-BE49-F238E27FC236}">
                    <a16:creationId xmlns:a16="http://schemas.microsoft.com/office/drawing/2014/main" id="{EC72E4BD-F826-4B62-939C-AB1F9B1F0E45}"/>
                  </a:ext>
                </a:extLst>
              </p:cNvPr>
              <p:cNvSpPr txBox="1">
                <a:spLocks noRot="1" noChangeAspect="1" noMove="1" noResize="1" noEditPoints="1" noAdjustHandles="1" noChangeArrowheads="1" noChangeShapeType="1" noTextEdit="1"/>
              </p:cNvSpPr>
              <p:nvPr/>
            </p:nvSpPr>
            <p:spPr>
              <a:xfrm>
                <a:off x="9753568" y="2987944"/>
                <a:ext cx="358175" cy="555793"/>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DE64A871-481C-4065-887A-74022FA674C2}"/>
                  </a:ext>
                </a:extLst>
              </p:cNvPr>
              <p:cNvSpPr txBox="1"/>
              <p:nvPr/>
            </p:nvSpPr>
            <p:spPr>
              <a:xfrm>
                <a:off x="9845789" y="1400841"/>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17" name="CasellaDiTesto 16">
                <a:extLst>
                  <a:ext uri="{FF2B5EF4-FFF2-40B4-BE49-F238E27FC236}">
                    <a16:creationId xmlns:a16="http://schemas.microsoft.com/office/drawing/2014/main" id="{DE64A871-481C-4065-887A-74022FA674C2}"/>
                  </a:ext>
                </a:extLst>
              </p:cNvPr>
              <p:cNvSpPr txBox="1">
                <a:spLocks noRot="1" noChangeAspect="1" noMove="1" noResize="1" noEditPoints="1" noAdjustHandles="1" noChangeArrowheads="1" noChangeShapeType="1" noTextEdit="1"/>
              </p:cNvSpPr>
              <p:nvPr/>
            </p:nvSpPr>
            <p:spPr>
              <a:xfrm>
                <a:off x="9845789" y="1400841"/>
                <a:ext cx="358175" cy="555793"/>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A11D63F9-E3A7-4CE9-A1D9-688EF2950409}"/>
                  </a:ext>
                </a:extLst>
              </p:cNvPr>
              <p:cNvSpPr txBox="1"/>
              <p:nvPr/>
            </p:nvSpPr>
            <p:spPr>
              <a:xfrm>
                <a:off x="9901592" y="4441723"/>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18" name="CasellaDiTesto 17">
                <a:extLst>
                  <a:ext uri="{FF2B5EF4-FFF2-40B4-BE49-F238E27FC236}">
                    <a16:creationId xmlns:a16="http://schemas.microsoft.com/office/drawing/2014/main" id="{A11D63F9-E3A7-4CE9-A1D9-688EF2950409}"/>
                  </a:ext>
                </a:extLst>
              </p:cNvPr>
              <p:cNvSpPr txBox="1">
                <a:spLocks noRot="1" noChangeAspect="1" noMove="1" noResize="1" noEditPoints="1" noAdjustHandles="1" noChangeArrowheads="1" noChangeShapeType="1" noTextEdit="1"/>
              </p:cNvSpPr>
              <p:nvPr/>
            </p:nvSpPr>
            <p:spPr>
              <a:xfrm>
                <a:off x="9901592" y="4441723"/>
                <a:ext cx="358175" cy="555793"/>
              </a:xfrm>
              <a:prstGeom prst="rect">
                <a:avLst/>
              </a:prstGeom>
              <a:blipFill>
                <a:blip r:embed="rId9"/>
                <a:stretch>
                  <a:fillRect/>
                </a:stretch>
              </a:blipFill>
            </p:spPr>
            <p:txBody>
              <a:bodyPr/>
              <a:lstStyle/>
              <a:p>
                <a:r>
                  <a:rPr lang="it-IT">
                    <a:noFill/>
                  </a:rPr>
                  <a:t> </a:t>
                </a:r>
              </a:p>
            </p:txBody>
          </p:sp>
        </mc:Fallback>
      </mc:AlternateContent>
      <p:sp>
        <p:nvSpPr>
          <p:cNvPr id="6" name="Rettangolo 5">
            <a:extLst>
              <a:ext uri="{FF2B5EF4-FFF2-40B4-BE49-F238E27FC236}">
                <a16:creationId xmlns:a16="http://schemas.microsoft.com/office/drawing/2014/main" id="{024CE09E-51C4-41C9-94AA-CFE7FB9244C7}"/>
              </a:ext>
            </a:extLst>
          </p:cNvPr>
          <p:cNvSpPr/>
          <p:nvPr/>
        </p:nvSpPr>
        <p:spPr>
          <a:xfrm>
            <a:off x="8834163" y="4575047"/>
            <a:ext cx="1061509" cy="369332"/>
          </a:xfrm>
          <a:prstGeom prst="rect">
            <a:avLst/>
          </a:prstGeom>
        </p:spPr>
        <p:txBody>
          <a:bodyPr wrap="none">
            <a:spAutoFit/>
          </a:bodyPr>
          <a:lstStyle/>
          <a:p>
            <a:r>
              <a:rPr lang="it-IT" dirty="0"/>
              <a:t>0.050745</a:t>
            </a:r>
          </a:p>
        </p:txBody>
      </p:sp>
      <p:sp>
        <p:nvSpPr>
          <p:cNvPr id="8" name="Rettangolo 7">
            <a:extLst>
              <a:ext uri="{FF2B5EF4-FFF2-40B4-BE49-F238E27FC236}">
                <a16:creationId xmlns:a16="http://schemas.microsoft.com/office/drawing/2014/main" id="{8B1A872E-E190-4AF8-86AA-1EA1D8ADCF3B}"/>
              </a:ext>
            </a:extLst>
          </p:cNvPr>
          <p:cNvSpPr/>
          <p:nvPr/>
        </p:nvSpPr>
        <p:spPr>
          <a:xfrm>
            <a:off x="8544576" y="3081175"/>
            <a:ext cx="1178528" cy="369332"/>
          </a:xfrm>
          <a:prstGeom prst="rect">
            <a:avLst/>
          </a:prstGeom>
        </p:spPr>
        <p:txBody>
          <a:bodyPr wrap="none">
            <a:spAutoFit/>
          </a:bodyPr>
          <a:lstStyle/>
          <a:p>
            <a:r>
              <a:rPr lang="it-IT" dirty="0"/>
              <a:t>0.0509773</a:t>
            </a:r>
          </a:p>
        </p:txBody>
      </p:sp>
      <p:sp>
        <p:nvSpPr>
          <p:cNvPr id="19" name="Rettangolo 18">
            <a:extLst>
              <a:ext uri="{FF2B5EF4-FFF2-40B4-BE49-F238E27FC236}">
                <a16:creationId xmlns:a16="http://schemas.microsoft.com/office/drawing/2014/main" id="{C867314C-7420-4119-A663-F8E455377476}"/>
              </a:ext>
            </a:extLst>
          </p:cNvPr>
          <p:cNvSpPr/>
          <p:nvPr/>
        </p:nvSpPr>
        <p:spPr>
          <a:xfrm>
            <a:off x="8731381" y="1562341"/>
            <a:ext cx="1114408" cy="369332"/>
          </a:xfrm>
          <a:prstGeom prst="rect">
            <a:avLst/>
          </a:prstGeom>
        </p:spPr>
        <p:txBody>
          <a:bodyPr wrap="none">
            <a:spAutoFit/>
          </a:bodyPr>
          <a:lstStyle/>
          <a:p>
            <a:r>
              <a:rPr lang="it-IT" dirty="0"/>
              <a:t>0.119417 </a:t>
            </a:r>
          </a:p>
        </p:txBody>
      </p:sp>
      <p:sp>
        <p:nvSpPr>
          <p:cNvPr id="20" name="Rettangolo 19">
            <a:extLst>
              <a:ext uri="{FF2B5EF4-FFF2-40B4-BE49-F238E27FC236}">
                <a16:creationId xmlns:a16="http://schemas.microsoft.com/office/drawing/2014/main" id="{5AA0D15B-24EA-490E-AD22-6E1BF0EE0686}"/>
              </a:ext>
            </a:extLst>
          </p:cNvPr>
          <p:cNvSpPr/>
          <p:nvPr/>
        </p:nvSpPr>
        <p:spPr>
          <a:xfrm>
            <a:off x="6321897" y="840876"/>
            <a:ext cx="1114408" cy="369332"/>
          </a:xfrm>
          <a:prstGeom prst="rect">
            <a:avLst/>
          </a:prstGeom>
        </p:spPr>
        <p:txBody>
          <a:bodyPr wrap="none">
            <a:spAutoFit/>
          </a:bodyPr>
          <a:lstStyle/>
          <a:p>
            <a:r>
              <a:rPr lang="it-IT" dirty="0"/>
              <a:t>0.221139 </a:t>
            </a:r>
          </a:p>
        </p:txBody>
      </p:sp>
    </p:spTree>
    <p:extLst>
      <p:ext uri="{BB962C8B-B14F-4D97-AF65-F5344CB8AC3E}">
        <p14:creationId xmlns:p14="http://schemas.microsoft.com/office/powerpoint/2010/main" val="1773215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a:extLst>
              <a:ext uri="{FF2B5EF4-FFF2-40B4-BE49-F238E27FC236}">
                <a16:creationId xmlns:a16="http://schemas.microsoft.com/office/drawing/2014/main" id="{755B94E5-6F1B-4371-91E3-F2DFF95D9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4658" y="705795"/>
            <a:ext cx="7068536" cy="5201376"/>
          </a:xfrm>
          <a:prstGeom prst="rect">
            <a:avLst/>
          </a:prstGeom>
        </p:spPr>
      </p:pic>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Validazione del codice: potenza attraverso interfacce</a:t>
            </a:r>
          </a:p>
        </p:txBody>
      </p:sp>
      <p:sp>
        <p:nvSpPr>
          <p:cNvPr id="15" name="Rettangolo 14">
            <a:extLst>
              <a:ext uri="{FF2B5EF4-FFF2-40B4-BE49-F238E27FC236}">
                <a16:creationId xmlns:a16="http://schemas.microsoft.com/office/drawing/2014/main" id="{A203631B-015B-4454-B549-CBEB5337D7BD}"/>
              </a:ext>
            </a:extLst>
          </p:cNvPr>
          <p:cNvSpPr/>
          <p:nvPr/>
        </p:nvSpPr>
        <p:spPr>
          <a:xfrm>
            <a:off x="5711006" y="814179"/>
            <a:ext cx="1114408" cy="369332"/>
          </a:xfrm>
          <a:prstGeom prst="rect">
            <a:avLst/>
          </a:prstGeom>
        </p:spPr>
        <p:txBody>
          <a:bodyPr wrap="none">
            <a:spAutoFit/>
          </a:bodyPr>
          <a:lstStyle/>
          <a:p>
            <a:r>
              <a:rPr lang="it-IT" dirty="0"/>
              <a:t>0.221139 </a:t>
            </a:r>
          </a:p>
        </p:txBody>
      </p:sp>
      <p:sp>
        <p:nvSpPr>
          <p:cNvPr id="16" name="Rettangolo 15">
            <a:extLst>
              <a:ext uri="{FF2B5EF4-FFF2-40B4-BE49-F238E27FC236}">
                <a16:creationId xmlns:a16="http://schemas.microsoft.com/office/drawing/2014/main" id="{024696B5-F807-4B90-9A3C-E931DDE36875}"/>
              </a:ext>
            </a:extLst>
          </p:cNvPr>
          <p:cNvSpPr/>
          <p:nvPr/>
        </p:nvSpPr>
        <p:spPr>
          <a:xfrm>
            <a:off x="7583979" y="758050"/>
            <a:ext cx="1114408" cy="369332"/>
          </a:xfrm>
          <a:prstGeom prst="rect">
            <a:avLst/>
          </a:prstGeom>
        </p:spPr>
        <p:txBody>
          <a:bodyPr wrap="none">
            <a:spAutoFit/>
          </a:bodyPr>
          <a:lstStyle/>
          <a:p>
            <a:r>
              <a:rPr lang="it-IT" dirty="0"/>
              <a:t>0.119417 </a:t>
            </a:r>
          </a:p>
        </p:txBody>
      </p:sp>
      <p:sp>
        <p:nvSpPr>
          <p:cNvPr id="17" name="Rettangolo 16">
            <a:extLst>
              <a:ext uri="{FF2B5EF4-FFF2-40B4-BE49-F238E27FC236}">
                <a16:creationId xmlns:a16="http://schemas.microsoft.com/office/drawing/2014/main" id="{CB9DF183-C21E-4972-8AC3-523B5036D8D6}"/>
              </a:ext>
            </a:extLst>
          </p:cNvPr>
          <p:cNvSpPr/>
          <p:nvPr/>
        </p:nvSpPr>
        <p:spPr>
          <a:xfrm>
            <a:off x="8834163" y="4575047"/>
            <a:ext cx="1061509" cy="369332"/>
          </a:xfrm>
          <a:prstGeom prst="rect">
            <a:avLst/>
          </a:prstGeom>
        </p:spPr>
        <p:txBody>
          <a:bodyPr wrap="none">
            <a:spAutoFit/>
          </a:bodyPr>
          <a:lstStyle/>
          <a:p>
            <a:r>
              <a:rPr lang="it-IT" dirty="0"/>
              <a:t>0.050745</a:t>
            </a:r>
          </a:p>
        </p:txBody>
      </p:sp>
      <p:sp>
        <p:nvSpPr>
          <p:cNvPr id="18" name="Rettangolo 17">
            <a:extLst>
              <a:ext uri="{FF2B5EF4-FFF2-40B4-BE49-F238E27FC236}">
                <a16:creationId xmlns:a16="http://schemas.microsoft.com/office/drawing/2014/main" id="{CACF63F9-820B-415F-A0AB-B9F4B05ABAA8}"/>
              </a:ext>
            </a:extLst>
          </p:cNvPr>
          <p:cNvSpPr/>
          <p:nvPr/>
        </p:nvSpPr>
        <p:spPr>
          <a:xfrm>
            <a:off x="9484276" y="1587303"/>
            <a:ext cx="1178528" cy="369332"/>
          </a:xfrm>
          <a:prstGeom prst="rect">
            <a:avLst/>
          </a:prstGeom>
        </p:spPr>
        <p:txBody>
          <a:bodyPr wrap="none">
            <a:spAutoFit/>
          </a:bodyPr>
          <a:lstStyle/>
          <a:p>
            <a:r>
              <a:rPr lang="it-IT" dirty="0"/>
              <a:t>0.0237655</a:t>
            </a:r>
          </a:p>
        </p:txBody>
      </p:sp>
      <p:sp>
        <p:nvSpPr>
          <p:cNvPr id="19" name="Rettangolo 18">
            <a:extLst>
              <a:ext uri="{FF2B5EF4-FFF2-40B4-BE49-F238E27FC236}">
                <a16:creationId xmlns:a16="http://schemas.microsoft.com/office/drawing/2014/main" id="{29FDDF60-C0D0-4352-B435-C465DB8CE3C6}"/>
              </a:ext>
            </a:extLst>
          </p:cNvPr>
          <p:cNvSpPr/>
          <p:nvPr/>
        </p:nvSpPr>
        <p:spPr>
          <a:xfrm>
            <a:off x="9450460" y="3081175"/>
            <a:ext cx="1178528" cy="369332"/>
          </a:xfrm>
          <a:prstGeom prst="rect">
            <a:avLst/>
          </a:prstGeom>
        </p:spPr>
        <p:txBody>
          <a:bodyPr wrap="none">
            <a:spAutoFit/>
          </a:bodyPr>
          <a:lstStyle/>
          <a:p>
            <a:r>
              <a:rPr lang="it-IT" dirty="0"/>
              <a:t>0.0272118</a:t>
            </a:r>
          </a:p>
        </p:txBody>
      </p:sp>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011F9F55-257D-450D-9384-BDF247E01568}"/>
                  </a:ext>
                </a:extLst>
              </p:cNvPr>
              <p:cNvSpPr txBox="1"/>
              <p:nvPr/>
            </p:nvSpPr>
            <p:spPr>
              <a:xfrm>
                <a:off x="6774012" y="720949"/>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20" name="CasellaDiTesto 19">
                <a:extLst>
                  <a:ext uri="{FF2B5EF4-FFF2-40B4-BE49-F238E27FC236}">
                    <a16:creationId xmlns:a16="http://schemas.microsoft.com/office/drawing/2014/main" id="{011F9F55-257D-450D-9384-BDF247E01568}"/>
                  </a:ext>
                </a:extLst>
              </p:cNvPr>
              <p:cNvSpPr txBox="1">
                <a:spLocks noRot="1" noChangeAspect="1" noMove="1" noResize="1" noEditPoints="1" noAdjustHandles="1" noChangeArrowheads="1" noChangeShapeType="1" noTextEdit="1"/>
              </p:cNvSpPr>
              <p:nvPr/>
            </p:nvSpPr>
            <p:spPr>
              <a:xfrm>
                <a:off x="6774012" y="720949"/>
                <a:ext cx="358175" cy="555793"/>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16B080D6-0D9E-4FB9-8FBB-928FC60DC213}"/>
                  </a:ext>
                </a:extLst>
              </p:cNvPr>
              <p:cNvSpPr txBox="1"/>
              <p:nvPr/>
            </p:nvSpPr>
            <p:spPr>
              <a:xfrm>
                <a:off x="8682213" y="652470"/>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21" name="CasellaDiTesto 20">
                <a:extLst>
                  <a:ext uri="{FF2B5EF4-FFF2-40B4-BE49-F238E27FC236}">
                    <a16:creationId xmlns:a16="http://schemas.microsoft.com/office/drawing/2014/main" id="{16B080D6-0D9E-4FB9-8FBB-928FC60DC213}"/>
                  </a:ext>
                </a:extLst>
              </p:cNvPr>
              <p:cNvSpPr txBox="1">
                <a:spLocks noRot="1" noChangeAspect="1" noMove="1" noResize="1" noEditPoints="1" noAdjustHandles="1" noChangeArrowheads="1" noChangeShapeType="1" noTextEdit="1"/>
              </p:cNvSpPr>
              <p:nvPr/>
            </p:nvSpPr>
            <p:spPr>
              <a:xfrm>
                <a:off x="8682213" y="652470"/>
                <a:ext cx="358175" cy="555793"/>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52B45AA2-883C-4361-90A5-1D9EF3B2F296}"/>
                  </a:ext>
                </a:extLst>
              </p:cNvPr>
              <p:cNvSpPr txBox="1"/>
              <p:nvPr/>
            </p:nvSpPr>
            <p:spPr>
              <a:xfrm>
                <a:off x="10628988" y="1482902"/>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22" name="CasellaDiTesto 21">
                <a:extLst>
                  <a:ext uri="{FF2B5EF4-FFF2-40B4-BE49-F238E27FC236}">
                    <a16:creationId xmlns:a16="http://schemas.microsoft.com/office/drawing/2014/main" id="{52B45AA2-883C-4361-90A5-1D9EF3B2F296}"/>
                  </a:ext>
                </a:extLst>
              </p:cNvPr>
              <p:cNvSpPr txBox="1">
                <a:spLocks noRot="1" noChangeAspect="1" noMove="1" noResize="1" noEditPoints="1" noAdjustHandles="1" noChangeArrowheads="1" noChangeShapeType="1" noTextEdit="1"/>
              </p:cNvSpPr>
              <p:nvPr/>
            </p:nvSpPr>
            <p:spPr>
              <a:xfrm>
                <a:off x="10628988" y="1482902"/>
                <a:ext cx="358175" cy="555793"/>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9C94FF02-4310-40BD-9825-07B850445877}"/>
                  </a:ext>
                </a:extLst>
              </p:cNvPr>
              <p:cNvSpPr txBox="1"/>
              <p:nvPr/>
            </p:nvSpPr>
            <p:spPr>
              <a:xfrm>
                <a:off x="10628987" y="2976735"/>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23" name="CasellaDiTesto 22">
                <a:extLst>
                  <a:ext uri="{FF2B5EF4-FFF2-40B4-BE49-F238E27FC236}">
                    <a16:creationId xmlns:a16="http://schemas.microsoft.com/office/drawing/2014/main" id="{9C94FF02-4310-40BD-9825-07B850445877}"/>
                  </a:ext>
                </a:extLst>
              </p:cNvPr>
              <p:cNvSpPr txBox="1">
                <a:spLocks noRot="1" noChangeAspect="1" noMove="1" noResize="1" noEditPoints="1" noAdjustHandles="1" noChangeArrowheads="1" noChangeShapeType="1" noTextEdit="1"/>
              </p:cNvSpPr>
              <p:nvPr/>
            </p:nvSpPr>
            <p:spPr>
              <a:xfrm>
                <a:off x="10628987" y="2976735"/>
                <a:ext cx="358175" cy="555793"/>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9371119F-7F1F-4F81-9995-76CEE1D578BF}"/>
                  </a:ext>
                </a:extLst>
              </p:cNvPr>
              <p:cNvSpPr txBox="1"/>
              <p:nvPr/>
            </p:nvSpPr>
            <p:spPr>
              <a:xfrm>
                <a:off x="9860636" y="4464852"/>
                <a:ext cx="358175"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sSup>
                            <m:sSupPr>
                              <m:ctrlPr>
                                <a:rPr lang="it-IT" b="0" i="1" smtClean="0">
                                  <a:latin typeface="Cambria Math" panose="02040503050406030204" pitchFamily="18" charset="0"/>
                                </a:rPr>
                              </m:ctrlPr>
                            </m:sSupPr>
                            <m:e>
                              <m:r>
                                <a:rPr lang="it-IT" b="0" i="1" smtClean="0">
                                  <a:latin typeface="Cambria Math" panose="02040503050406030204" pitchFamily="18" charset="0"/>
                                </a:rPr>
                                <m:t>𝑉</m:t>
                              </m:r>
                            </m:e>
                            <m:sup>
                              <m:r>
                                <a:rPr lang="it-IT" b="0" i="1" smtClean="0">
                                  <a:latin typeface="Cambria Math" panose="02040503050406030204" pitchFamily="18" charset="0"/>
                                </a:rPr>
                                <m:t>2</m:t>
                              </m:r>
                            </m:sup>
                          </m:sSup>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𝑚</m:t>
                              </m:r>
                            </m:e>
                            <m:sup>
                              <m:r>
                                <a:rPr lang="it-IT" b="0" i="1" smtClean="0">
                                  <a:latin typeface="Cambria Math" panose="02040503050406030204" pitchFamily="18" charset="0"/>
                                </a:rPr>
                                <m:t>2</m:t>
                              </m:r>
                            </m:sup>
                          </m:sSup>
                        </m:den>
                      </m:f>
                    </m:oMath>
                  </m:oMathPara>
                </a14:m>
                <a:endParaRPr lang="it-IT" dirty="0"/>
              </a:p>
            </p:txBody>
          </p:sp>
        </mc:Choice>
        <mc:Fallback xmlns="">
          <p:sp>
            <p:nvSpPr>
              <p:cNvPr id="24" name="CasellaDiTesto 23">
                <a:extLst>
                  <a:ext uri="{FF2B5EF4-FFF2-40B4-BE49-F238E27FC236}">
                    <a16:creationId xmlns:a16="http://schemas.microsoft.com/office/drawing/2014/main" id="{9371119F-7F1F-4F81-9995-76CEE1D578BF}"/>
                  </a:ext>
                </a:extLst>
              </p:cNvPr>
              <p:cNvSpPr txBox="1">
                <a:spLocks noRot="1" noChangeAspect="1" noMove="1" noResize="1" noEditPoints="1" noAdjustHandles="1" noChangeArrowheads="1" noChangeShapeType="1" noTextEdit="1"/>
              </p:cNvSpPr>
              <p:nvPr/>
            </p:nvSpPr>
            <p:spPr>
              <a:xfrm>
                <a:off x="9860636" y="4464852"/>
                <a:ext cx="358175" cy="555793"/>
              </a:xfrm>
              <a:prstGeom prst="rect">
                <a:avLst/>
              </a:prstGeom>
              <a:blipFill>
                <a:blip r:embed="rId7"/>
                <a:stretch>
                  <a:fillRect/>
                </a:stretch>
              </a:blipFill>
            </p:spPr>
            <p:txBody>
              <a:bodyPr/>
              <a:lstStyle/>
              <a:p>
                <a:r>
                  <a:rPr lang="it-IT">
                    <a:noFill/>
                  </a:rPr>
                  <a:t> </a:t>
                </a:r>
              </a:p>
            </p:txBody>
          </p:sp>
        </mc:Fallback>
      </mc:AlternateContent>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0" name="CasellaDiTesto 29">
            <a:extLst>
              <a:ext uri="{FF2B5EF4-FFF2-40B4-BE49-F238E27FC236}">
                <a16:creationId xmlns:a16="http://schemas.microsoft.com/office/drawing/2014/main" id="{8461CE45-610C-4851-B782-6404FF62BFA4}"/>
              </a:ext>
            </a:extLst>
          </p:cNvPr>
          <p:cNvSpPr txBox="1"/>
          <p:nvPr/>
        </p:nvSpPr>
        <p:spPr>
          <a:xfrm>
            <a:off x="472440" y="930367"/>
            <a:ext cx="4587375" cy="1384995"/>
          </a:xfrm>
          <a:prstGeom prst="rect">
            <a:avLst/>
          </a:prstGeom>
          <a:noFill/>
        </p:spPr>
        <p:txBody>
          <a:bodyPr wrap="square" rtlCol="0">
            <a:spAutoFit/>
          </a:bodyPr>
          <a:lstStyle/>
          <a:p>
            <a:pPr marL="457200" indent="-457200">
              <a:buFont typeface="Arial" panose="020B0604020202020204" pitchFamily="34" charset="0"/>
              <a:buChar char="•"/>
            </a:pPr>
            <a:r>
              <a:rPr lang="it-IT" sz="2800" dirty="0"/>
              <a:t>Vetro in aria, senza assorbimento. angolo di incidenza 1.46 </a:t>
            </a:r>
            <a:r>
              <a:rPr lang="it-IT" sz="2800" dirty="0" err="1"/>
              <a:t>rad</a:t>
            </a:r>
            <a:endParaRPr lang="it-IT" sz="2800" dirty="0"/>
          </a:p>
        </p:txBody>
      </p:sp>
      <mc:AlternateContent xmlns:mc="http://schemas.openxmlformats.org/markup-compatibility/2006" xmlns:a14="http://schemas.microsoft.com/office/drawing/2010/main">
        <mc:Choice Requires="a14">
          <p:sp>
            <p:nvSpPr>
              <p:cNvPr id="31" name="CasellaDiTesto 30">
                <a:extLst>
                  <a:ext uri="{FF2B5EF4-FFF2-40B4-BE49-F238E27FC236}">
                    <a16:creationId xmlns:a16="http://schemas.microsoft.com/office/drawing/2014/main" id="{6C8100F3-82FD-4457-B164-37A538DCB9EB}"/>
                  </a:ext>
                </a:extLst>
              </p:cNvPr>
              <p:cNvSpPr txBox="1"/>
              <p:nvPr/>
            </p:nvSpPr>
            <p:spPr>
              <a:xfrm>
                <a:off x="368490" y="2315362"/>
                <a:ext cx="4587376" cy="2246769"/>
              </a:xfrm>
              <a:prstGeom prst="rect">
                <a:avLst/>
              </a:prstGeom>
              <a:noFill/>
            </p:spPr>
            <p:txBody>
              <a:bodyPr wrap="square" rtlCol="0">
                <a:spAutoFit/>
              </a:bodyPr>
              <a:lstStyle/>
              <a:p>
                <a:pPr marL="457200" indent="-457200">
                  <a:buFont typeface="Arial" panose="020B0604020202020204" pitchFamily="34" charset="0"/>
                  <a:buChar char="•"/>
                </a:pPr>
                <a:r>
                  <a:rPr lang="it-IT" sz="2800" dirty="0"/>
                  <a:t>Potenza trasmessa attraverso una superficie, per unità di superficie:  </a:t>
                </a:r>
                <a14:m>
                  <m:oMath xmlns:m="http://schemas.openxmlformats.org/officeDocument/2006/math">
                    <m:r>
                      <m:rPr>
                        <m:sty m:val="p"/>
                      </m:rPr>
                      <a:rPr lang="it-IT" sz="2800" b="0" i="0" smtClean="0">
                        <a:latin typeface="Cambria Math" panose="02040503050406030204" pitchFamily="18" charset="0"/>
                      </a:rPr>
                      <m:t>P</m:t>
                    </m:r>
                    <m:r>
                      <a:rPr lang="it-IT" sz="2800" b="0" i="1" smtClean="0">
                        <a:latin typeface="Cambria Math" panose="02040503050406030204" pitchFamily="18" charset="0"/>
                        <a:ea typeface="Cambria Math" panose="02040503050406030204" pitchFamily="18" charset="0"/>
                      </a:rPr>
                      <m:t>∝</m:t>
                    </m:r>
                    <m:r>
                      <a:rPr lang="it-IT" sz="2800" b="0" i="1" smtClean="0">
                        <a:latin typeface="Cambria Math" panose="02040503050406030204" pitchFamily="18" charset="0"/>
                      </a:rPr>
                      <m:t>𝑛</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𝑆</m:t>
                        </m:r>
                      </m:e>
                      <m:sub>
                        <m:r>
                          <a:rPr lang="it-IT" sz="2800" b="0" i="1" smtClean="0">
                            <a:latin typeface="Cambria Math" panose="02040503050406030204" pitchFamily="18" charset="0"/>
                          </a:rPr>
                          <m:t>0</m:t>
                        </m:r>
                      </m:sub>
                    </m:sSub>
                    <m:func>
                      <m:funcPr>
                        <m:ctrlPr>
                          <a:rPr lang="it-IT" sz="2800" b="0" i="1" smtClean="0">
                            <a:latin typeface="Cambria Math" panose="02040503050406030204" pitchFamily="18" charset="0"/>
                          </a:rPr>
                        </m:ctrlPr>
                      </m:funcPr>
                      <m:fName>
                        <m:r>
                          <m:rPr>
                            <m:sty m:val="p"/>
                          </m:rPr>
                          <a:rPr lang="it-IT" sz="2800" b="0" i="0" smtClean="0">
                            <a:latin typeface="Cambria Math" panose="02040503050406030204" pitchFamily="18" charset="0"/>
                          </a:rPr>
                          <m:t>cos</m:t>
                        </m:r>
                      </m:fName>
                      <m:e>
                        <m:r>
                          <a:rPr lang="it-IT" sz="2800" b="0" i="1" smtClean="0">
                            <a:latin typeface="Cambria Math" panose="02040503050406030204" pitchFamily="18" charset="0"/>
                          </a:rPr>
                          <m:t>𝜃</m:t>
                        </m:r>
                      </m:e>
                    </m:func>
                  </m:oMath>
                </a14:m>
                <a:endParaRPr lang="it-IT" sz="2800" dirty="0"/>
              </a:p>
              <a:p>
                <a:pPr marL="457200" indent="-457200">
                  <a:buFont typeface="Arial" panose="020B0604020202020204" pitchFamily="34" charset="0"/>
                  <a:buChar char="•"/>
                </a:pPr>
                <a:endParaRPr lang="it-IT" sz="2800" dirty="0"/>
              </a:p>
            </p:txBody>
          </p:sp>
        </mc:Choice>
        <mc:Fallback xmlns="">
          <p:sp>
            <p:nvSpPr>
              <p:cNvPr id="31" name="CasellaDiTesto 30">
                <a:extLst>
                  <a:ext uri="{FF2B5EF4-FFF2-40B4-BE49-F238E27FC236}">
                    <a16:creationId xmlns:a16="http://schemas.microsoft.com/office/drawing/2014/main" id="{6C8100F3-82FD-4457-B164-37A538DCB9EB}"/>
                  </a:ext>
                </a:extLst>
              </p:cNvPr>
              <p:cNvSpPr txBox="1">
                <a:spLocks noRot="1" noChangeAspect="1" noMove="1" noResize="1" noEditPoints="1" noAdjustHandles="1" noChangeArrowheads="1" noChangeShapeType="1" noTextEdit="1"/>
              </p:cNvSpPr>
              <p:nvPr/>
            </p:nvSpPr>
            <p:spPr>
              <a:xfrm>
                <a:off x="368490" y="2315362"/>
                <a:ext cx="4587376" cy="2246769"/>
              </a:xfrm>
              <a:prstGeom prst="rect">
                <a:avLst/>
              </a:prstGeom>
              <a:blipFill>
                <a:blip r:embed="rId10"/>
                <a:stretch>
                  <a:fillRect l="-2390" t="-2717"/>
                </a:stretch>
              </a:blipFill>
            </p:spPr>
            <p:txBody>
              <a:bodyPr/>
              <a:lstStyle/>
              <a:p>
                <a:r>
                  <a:rPr lang="it-IT">
                    <a:noFill/>
                  </a:rPr>
                  <a:t> </a:t>
                </a:r>
              </a:p>
            </p:txBody>
          </p:sp>
        </mc:Fallback>
      </mc:AlternateContent>
      <p:sp>
        <p:nvSpPr>
          <p:cNvPr id="32" name="CasellaDiTesto 31">
            <a:extLst>
              <a:ext uri="{FF2B5EF4-FFF2-40B4-BE49-F238E27FC236}">
                <a16:creationId xmlns:a16="http://schemas.microsoft.com/office/drawing/2014/main" id="{4CDFC197-FE41-4891-ACCA-B1DE0583B815}"/>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Tree>
    <p:extLst>
      <p:ext uri="{BB962C8B-B14F-4D97-AF65-F5344CB8AC3E}">
        <p14:creationId xmlns:p14="http://schemas.microsoft.com/office/powerpoint/2010/main" val="3922042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Validazione del codice: potenza attraverso interfacce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13" name="CasellaDiTesto 12">
            <a:extLst>
              <a:ext uri="{FF2B5EF4-FFF2-40B4-BE49-F238E27FC236}">
                <a16:creationId xmlns:a16="http://schemas.microsoft.com/office/drawing/2014/main" id="{364DEEA4-A8D0-411B-A568-D536D3B32392}"/>
              </a:ext>
            </a:extLst>
          </p:cNvPr>
          <p:cNvSpPr txBox="1"/>
          <p:nvPr/>
        </p:nvSpPr>
        <p:spPr>
          <a:xfrm>
            <a:off x="472440" y="930367"/>
            <a:ext cx="4587375" cy="1384995"/>
          </a:xfrm>
          <a:prstGeom prst="rect">
            <a:avLst/>
          </a:prstGeom>
          <a:noFill/>
        </p:spPr>
        <p:txBody>
          <a:bodyPr wrap="square" rtlCol="0">
            <a:spAutoFit/>
          </a:bodyPr>
          <a:lstStyle/>
          <a:p>
            <a:pPr marL="457200" indent="-457200">
              <a:buFont typeface="Arial" panose="020B0604020202020204" pitchFamily="34" charset="0"/>
              <a:buChar char="•"/>
            </a:pPr>
            <a:r>
              <a:rPr lang="it-IT" sz="2800" dirty="0"/>
              <a:t>Vetro in aria, senza assorbimento. angolo di incidenza 1.46 </a:t>
            </a:r>
            <a:r>
              <a:rPr lang="it-IT" sz="2800" dirty="0" err="1"/>
              <a:t>rad</a:t>
            </a:r>
            <a:endParaRPr lang="it-IT" sz="2800" dirty="0"/>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9C80DFF3-EC1C-4BFE-B072-E17E8002DC5A}"/>
                  </a:ext>
                </a:extLst>
              </p:cNvPr>
              <p:cNvSpPr txBox="1"/>
              <p:nvPr/>
            </p:nvSpPr>
            <p:spPr>
              <a:xfrm>
                <a:off x="368490" y="2315362"/>
                <a:ext cx="4587376" cy="2246769"/>
              </a:xfrm>
              <a:prstGeom prst="rect">
                <a:avLst/>
              </a:prstGeom>
              <a:noFill/>
            </p:spPr>
            <p:txBody>
              <a:bodyPr wrap="square" rtlCol="0">
                <a:spAutoFit/>
              </a:bodyPr>
              <a:lstStyle/>
              <a:p>
                <a:pPr marL="457200" indent="-457200">
                  <a:buFont typeface="Arial" panose="020B0604020202020204" pitchFamily="34" charset="0"/>
                  <a:buChar char="•"/>
                </a:pPr>
                <a:r>
                  <a:rPr lang="it-IT" sz="2800" dirty="0"/>
                  <a:t>Potenza trasmessa attraverso una superficie, per unità di superficie:  </a:t>
                </a:r>
                <a14:m>
                  <m:oMath xmlns:m="http://schemas.openxmlformats.org/officeDocument/2006/math">
                    <m:r>
                      <m:rPr>
                        <m:sty m:val="p"/>
                      </m:rPr>
                      <a:rPr lang="it-IT" sz="2800" b="0" i="0" smtClean="0">
                        <a:latin typeface="Cambria Math" panose="02040503050406030204" pitchFamily="18" charset="0"/>
                      </a:rPr>
                      <m:t>P</m:t>
                    </m:r>
                    <m:r>
                      <a:rPr lang="it-IT" sz="2800" b="0" i="1" smtClean="0">
                        <a:latin typeface="Cambria Math" panose="02040503050406030204" pitchFamily="18" charset="0"/>
                        <a:ea typeface="Cambria Math" panose="02040503050406030204" pitchFamily="18" charset="0"/>
                      </a:rPr>
                      <m:t>∝</m:t>
                    </m:r>
                    <m:r>
                      <a:rPr lang="it-IT" sz="2800" b="0" i="1" smtClean="0">
                        <a:latin typeface="Cambria Math" panose="02040503050406030204" pitchFamily="18" charset="0"/>
                      </a:rPr>
                      <m:t>𝑛</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𝑆</m:t>
                        </m:r>
                      </m:e>
                      <m:sub>
                        <m:r>
                          <a:rPr lang="it-IT" sz="2800" b="0" i="1" smtClean="0">
                            <a:latin typeface="Cambria Math" panose="02040503050406030204" pitchFamily="18" charset="0"/>
                          </a:rPr>
                          <m:t>0</m:t>
                        </m:r>
                      </m:sub>
                    </m:sSub>
                    <m:func>
                      <m:funcPr>
                        <m:ctrlPr>
                          <a:rPr lang="it-IT" sz="2800" b="0" i="1" smtClean="0">
                            <a:latin typeface="Cambria Math" panose="02040503050406030204" pitchFamily="18" charset="0"/>
                          </a:rPr>
                        </m:ctrlPr>
                      </m:funcPr>
                      <m:fName>
                        <m:r>
                          <m:rPr>
                            <m:sty m:val="p"/>
                          </m:rPr>
                          <a:rPr lang="it-IT" sz="2800" b="0" i="0" smtClean="0">
                            <a:latin typeface="Cambria Math" panose="02040503050406030204" pitchFamily="18" charset="0"/>
                          </a:rPr>
                          <m:t>cos</m:t>
                        </m:r>
                      </m:fName>
                      <m:e>
                        <m:r>
                          <a:rPr lang="it-IT" sz="2800" b="0" i="1" smtClean="0">
                            <a:latin typeface="Cambria Math" panose="02040503050406030204" pitchFamily="18" charset="0"/>
                          </a:rPr>
                          <m:t>𝜃</m:t>
                        </m:r>
                      </m:e>
                    </m:func>
                  </m:oMath>
                </a14:m>
                <a:endParaRPr lang="it-IT" sz="2800" dirty="0"/>
              </a:p>
              <a:p>
                <a:pPr marL="457200" indent="-457200">
                  <a:buFont typeface="Arial" panose="020B0604020202020204" pitchFamily="34" charset="0"/>
                  <a:buChar char="•"/>
                </a:pPr>
                <a:endParaRPr lang="it-IT" sz="2800" dirty="0"/>
              </a:p>
            </p:txBody>
          </p:sp>
        </mc:Choice>
        <mc:Fallback xmlns="">
          <p:sp>
            <p:nvSpPr>
              <p:cNvPr id="14" name="CasellaDiTesto 13">
                <a:extLst>
                  <a:ext uri="{FF2B5EF4-FFF2-40B4-BE49-F238E27FC236}">
                    <a16:creationId xmlns:a16="http://schemas.microsoft.com/office/drawing/2014/main" id="{9C80DFF3-EC1C-4BFE-B072-E17E8002DC5A}"/>
                  </a:ext>
                </a:extLst>
              </p:cNvPr>
              <p:cNvSpPr txBox="1">
                <a:spLocks noRot="1" noChangeAspect="1" noMove="1" noResize="1" noEditPoints="1" noAdjustHandles="1" noChangeArrowheads="1" noChangeShapeType="1" noTextEdit="1"/>
              </p:cNvSpPr>
              <p:nvPr/>
            </p:nvSpPr>
            <p:spPr>
              <a:xfrm>
                <a:off x="368490" y="2315362"/>
                <a:ext cx="4587376" cy="2246769"/>
              </a:xfrm>
              <a:prstGeom prst="rect">
                <a:avLst/>
              </a:prstGeom>
              <a:blipFill>
                <a:blip r:embed="rId4"/>
                <a:stretch>
                  <a:fillRect l="-2390" t="-2717"/>
                </a:stretch>
              </a:blipFill>
            </p:spPr>
            <p:txBody>
              <a:bodyPr/>
              <a:lstStyle/>
              <a:p>
                <a:r>
                  <a:rPr lang="it-IT">
                    <a:noFill/>
                  </a:rPr>
                  <a:t> </a:t>
                </a:r>
              </a:p>
            </p:txBody>
          </p:sp>
        </mc:Fallback>
      </mc:AlternateContent>
      <p:pic>
        <p:nvPicPr>
          <p:cNvPr id="6" name="Immagine 5">
            <a:extLst>
              <a:ext uri="{FF2B5EF4-FFF2-40B4-BE49-F238E27FC236}">
                <a16:creationId xmlns:a16="http://schemas.microsoft.com/office/drawing/2014/main" id="{1113E91D-E4DF-49BC-8CC2-7F4A7C46E5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779" y="689233"/>
            <a:ext cx="7316221" cy="5153744"/>
          </a:xfrm>
          <a:prstGeom prst="rect">
            <a:avLst/>
          </a:prstGeom>
        </p:spPr>
      </p:pic>
    </p:spTree>
    <p:extLst>
      <p:ext uri="{BB962C8B-B14F-4D97-AF65-F5344CB8AC3E}">
        <p14:creationId xmlns:p14="http://schemas.microsoft.com/office/powerpoint/2010/main" val="3223718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Validazione del codice: Algoritmo «standard»</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6" name="CasellaDiTesto 5">
            <a:extLst>
              <a:ext uri="{FF2B5EF4-FFF2-40B4-BE49-F238E27FC236}">
                <a16:creationId xmlns:a16="http://schemas.microsoft.com/office/drawing/2014/main" id="{7AE330FC-52CA-4647-84CB-503BDD14DD9D}"/>
              </a:ext>
            </a:extLst>
          </p:cNvPr>
          <p:cNvSpPr txBox="1"/>
          <p:nvPr/>
        </p:nvSpPr>
        <p:spPr>
          <a:xfrm>
            <a:off x="245659" y="914400"/>
            <a:ext cx="11613405" cy="4832092"/>
          </a:xfrm>
          <a:prstGeom prst="rect">
            <a:avLst/>
          </a:prstGeom>
          <a:noFill/>
        </p:spPr>
        <p:txBody>
          <a:bodyPr wrap="square" rtlCol="0">
            <a:spAutoFit/>
          </a:bodyPr>
          <a:lstStyle/>
          <a:p>
            <a:pPr marL="457200" indent="-457200">
              <a:buFont typeface="Arial" panose="020B0604020202020204" pitchFamily="34" charset="0"/>
              <a:buChar char="•"/>
            </a:pPr>
            <a:r>
              <a:rPr lang="it-IT" sz="2800" dirty="0"/>
              <a:t>Abbiamo utilizzato un algoritmo diverso per validare il codice.</a:t>
            </a:r>
          </a:p>
          <a:p>
            <a:pPr marL="457200" indent="-457200">
              <a:buFont typeface="Arial" panose="020B0604020202020204" pitchFamily="34" charset="0"/>
              <a:buChar char="•"/>
            </a:pPr>
            <a:r>
              <a:rPr lang="it-IT" sz="2800" dirty="0"/>
              <a:t>Le componenti s e p del raggio vengono fatte evolvere in modo indipendente:</a:t>
            </a:r>
          </a:p>
          <a:p>
            <a:pPr marL="914400" lvl="1" indent="-457200">
              <a:buFont typeface="Wingdings" panose="05000000000000000000" pitchFamily="2" charset="2"/>
              <a:buChar char="§"/>
            </a:pPr>
            <a:r>
              <a:rPr lang="it-IT" sz="2800" dirty="0"/>
              <a:t>Quando il raggio arriva su un’interfaccia: la componente s produce due nuove componenti s, una riflessa e una trasmessa, la componente p produce due nuove componenti p, una riflessa e una trasmessa. Vengono usate le espressioni dei coefficienti di </a:t>
            </a:r>
            <a:r>
              <a:rPr lang="it-IT" sz="2800" dirty="0" err="1"/>
              <a:t>Fresnel</a:t>
            </a:r>
            <a:r>
              <a:rPr lang="it-IT" sz="2800" dirty="0"/>
              <a:t> per onda s e p viste prima.</a:t>
            </a:r>
          </a:p>
          <a:p>
            <a:pPr marL="914400" lvl="1" indent="-457200">
              <a:buFont typeface="Wingdings" panose="05000000000000000000" pitchFamily="2" charset="2"/>
              <a:buChar char="§"/>
            </a:pPr>
            <a:r>
              <a:rPr lang="it-IT" sz="2800" dirty="0"/>
              <a:t>La propagazione del raggi nel mezzo produce un’acquisizione di fase uguale per entrambe le componenti (non abbiamo considerato al momento effetti di dicroismo e birifrangenza).</a:t>
            </a:r>
          </a:p>
        </p:txBody>
      </p:sp>
    </p:spTree>
    <p:extLst>
      <p:ext uri="{BB962C8B-B14F-4D97-AF65-F5344CB8AC3E}">
        <p14:creationId xmlns:p14="http://schemas.microsoft.com/office/powerpoint/2010/main" val="3640386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Validazione del codice: Algoritmo «standard»</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CasellaDiTesto 1">
            <a:extLst>
              <a:ext uri="{FF2B5EF4-FFF2-40B4-BE49-F238E27FC236}">
                <a16:creationId xmlns:a16="http://schemas.microsoft.com/office/drawing/2014/main" id="{C98307DD-65A9-4B82-A95E-F6F38CD15FA5}"/>
              </a:ext>
            </a:extLst>
          </p:cNvPr>
          <p:cNvSpPr txBox="1"/>
          <p:nvPr/>
        </p:nvSpPr>
        <p:spPr>
          <a:xfrm>
            <a:off x="245660" y="914400"/>
            <a:ext cx="4394579" cy="523220"/>
          </a:xfrm>
          <a:prstGeom prst="rect">
            <a:avLst/>
          </a:prstGeom>
          <a:noFill/>
        </p:spPr>
        <p:txBody>
          <a:bodyPr wrap="square" rtlCol="0">
            <a:spAutoFit/>
          </a:bodyPr>
          <a:lstStyle/>
          <a:p>
            <a:r>
              <a:rPr lang="it-IT" sz="2800" dirty="0"/>
              <a:t>Confronto:</a:t>
            </a:r>
          </a:p>
        </p:txBody>
      </p:sp>
      <p:pic>
        <p:nvPicPr>
          <p:cNvPr id="4" name="Immagine 3" descr="Immagine che contiene testo&#10;&#10;Descrizione generata automaticamente">
            <a:extLst>
              <a:ext uri="{FF2B5EF4-FFF2-40B4-BE49-F238E27FC236}">
                <a16:creationId xmlns:a16="http://schemas.microsoft.com/office/drawing/2014/main" id="{650CDE01-51C8-410B-A904-E05932338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270" y="1451408"/>
            <a:ext cx="5637743" cy="3977901"/>
          </a:xfrm>
          <a:prstGeom prst="rect">
            <a:avLst/>
          </a:prstGeom>
        </p:spPr>
      </p:pic>
      <p:pic>
        <p:nvPicPr>
          <p:cNvPr id="6" name="Immagine 5">
            <a:extLst>
              <a:ext uri="{FF2B5EF4-FFF2-40B4-BE49-F238E27FC236}">
                <a16:creationId xmlns:a16="http://schemas.microsoft.com/office/drawing/2014/main" id="{4215EA32-1976-49E6-A220-39DBBFAD7B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987" y="1451408"/>
            <a:ext cx="5637743" cy="3977901"/>
          </a:xfrm>
          <a:prstGeom prst="rect">
            <a:avLst/>
          </a:prstGeom>
        </p:spPr>
      </p:pic>
    </p:spTree>
    <p:extLst>
      <p:ext uri="{BB962C8B-B14F-4D97-AF65-F5344CB8AC3E}">
        <p14:creationId xmlns:p14="http://schemas.microsoft.com/office/powerpoint/2010/main" val="63537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Confronto con tecnica VASE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5" name="Immagine 4" descr="Immagine che contiene mappa&#10;&#10;Descrizione generata automaticamente">
            <a:extLst>
              <a:ext uri="{FF2B5EF4-FFF2-40B4-BE49-F238E27FC236}">
                <a16:creationId xmlns:a16="http://schemas.microsoft.com/office/drawing/2014/main" id="{969878AA-3050-40FE-B96F-43DE9935D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7" y="1463040"/>
            <a:ext cx="6439181" cy="3698207"/>
          </a:xfrm>
          <a:prstGeom prst="rect">
            <a:avLst/>
          </a:prstGeom>
        </p:spPr>
      </p:pic>
      <p:sp>
        <p:nvSpPr>
          <p:cNvPr id="15" name="Rettangolo 14">
            <a:extLst>
              <a:ext uri="{FF2B5EF4-FFF2-40B4-BE49-F238E27FC236}">
                <a16:creationId xmlns:a16="http://schemas.microsoft.com/office/drawing/2014/main" id="{5DC86CCA-30C3-4417-8E96-EC25C0E9C534}"/>
              </a:ext>
            </a:extLst>
          </p:cNvPr>
          <p:cNvSpPr/>
          <p:nvPr/>
        </p:nvSpPr>
        <p:spPr>
          <a:xfrm>
            <a:off x="419618" y="5117793"/>
            <a:ext cx="112847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Overview of variable-angle spectroscopic ellipsometry (VASE): I. Basic theory and typical applications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John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Woollam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Blaine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Johs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Craig 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Herzinger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James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Hilfiker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Synowicki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Corey L. Bungay </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Elemento grafico 11">
            <a:extLst>
              <a:ext uri="{FF2B5EF4-FFF2-40B4-BE49-F238E27FC236}">
                <a16:creationId xmlns:a16="http://schemas.microsoft.com/office/drawing/2014/main" id="{DDCE7D26-DBBD-400A-AAF5-C0A5C98A74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3160" y="1041712"/>
            <a:ext cx="5958840" cy="4076081"/>
          </a:xfrm>
          <a:prstGeom prst="rect">
            <a:avLst/>
          </a:prstGeom>
        </p:spPr>
      </p:pic>
      <p:sp>
        <p:nvSpPr>
          <p:cNvPr id="6" name="CasellaDiTesto 5">
            <a:extLst>
              <a:ext uri="{FF2B5EF4-FFF2-40B4-BE49-F238E27FC236}">
                <a16:creationId xmlns:a16="http://schemas.microsoft.com/office/drawing/2014/main" id="{44081FCF-079E-4564-8248-DA3E064E2163}"/>
              </a:ext>
            </a:extLst>
          </p:cNvPr>
          <p:cNvSpPr txBox="1"/>
          <p:nvPr/>
        </p:nvSpPr>
        <p:spPr>
          <a:xfrm>
            <a:off x="137160" y="758428"/>
            <a:ext cx="11917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 seguenti grafici mostrano il confronto con i risultati simulati con tecnica VASE su un substrato di Silicio </a:t>
            </a: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633 nm:</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nel nostro algoritmo abbiamo utilizzato l’indice di rifrazione </a:t>
            </a: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n = 3.8828 + 0.0196i</a:t>
            </a:r>
          </a:p>
        </p:txBody>
      </p:sp>
    </p:spTree>
    <p:extLst>
      <p:ext uri="{BB962C8B-B14F-4D97-AF65-F5344CB8AC3E}">
        <p14:creationId xmlns:p14="http://schemas.microsoft.com/office/powerpoint/2010/main" val="1266233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Polarizzazione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3" name="Immagine 2">
            <a:extLst>
              <a:ext uri="{FF2B5EF4-FFF2-40B4-BE49-F238E27FC236}">
                <a16:creationId xmlns:a16="http://schemas.microsoft.com/office/drawing/2014/main" id="{5E8F7FF8-FF0D-6545-8E86-1F14652D6FA5}"/>
              </a:ext>
            </a:extLst>
          </p:cNvPr>
          <p:cNvPicPr>
            <a:picLocks noChangeAspect="1"/>
          </p:cNvPicPr>
          <p:nvPr/>
        </p:nvPicPr>
        <p:blipFill>
          <a:blip r:embed="rId4"/>
          <a:stretch>
            <a:fillRect/>
          </a:stretch>
        </p:blipFill>
        <p:spPr>
          <a:xfrm>
            <a:off x="220465" y="990945"/>
            <a:ext cx="4055534" cy="4325902"/>
          </a:xfrm>
          <a:prstGeom prst="rect">
            <a:avLst/>
          </a:prstGeom>
        </p:spPr>
      </p:pic>
      <p:grpSp>
        <p:nvGrpSpPr>
          <p:cNvPr id="16" name="Gruppo 15">
            <a:extLst>
              <a:ext uri="{FF2B5EF4-FFF2-40B4-BE49-F238E27FC236}">
                <a16:creationId xmlns:a16="http://schemas.microsoft.com/office/drawing/2014/main" id="{1521BBEA-8A55-6343-877B-02CEBCCDCAFF}"/>
              </a:ext>
            </a:extLst>
          </p:cNvPr>
          <p:cNvGrpSpPr/>
          <p:nvPr/>
        </p:nvGrpSpPr>
        <p:grpSpPr>
          <a:xfrm>
            <a:off x="4503420" y="2862468"/>
            <a:ext cx="2687099" cy="2687099"/>
            <a:chOff x="4375573" y="2789399"/>
            <a:chExt cx="2687099" cy="2687099"/>
          </a:xfrm>
        </p:grpSpPr>
        <p:pic>
          <p:nvPicPr>
            <p:cNvPr id="5" name="Elemento grafico 4">
              <a:extLst>
                <a:ext uri="{FF2B5EF4-FFF2-40B4-BE49-F238E27FC236}">
                  <a16:creationId xmlns:a16="http://schemas.microsoft.com/office/drawing/2014/main" id="{8B99D317-D77D-8440-9AF3-AF6E3209EC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5573" y="2789399"/>
              <a:ext cx="2687099" cy="2687099"/>
            </a:xfrm>
            <a:prstGeom prst="rect">
              <a:avLst/>
            </a:prstGeom>
          </p:spPr>
        </p:pic>
        <p:sp>
          <p:nvSpPr>
            <p:cNvPr id="8" name="CasellaDiTesto 7">
              <a:extLst>
                <a:ext uri="{FF2B5EF4-FFF2-40B4-BE49-F238E27FC236}">
                  <a16:creationId xmlns:a16="http://schemas.microsoft.com/office/drawing/2014/main" id="{F3FE5655-DB10-EF42-99DF-E512816042D2}"/>
                </a:ext>
              </a:extLst>
            </p:cNvPr>
            <p:cNvSpPr txBox="1"/>
            <p:nvPr/>
          </p:nvSpPr>
          <p:spPr>
            <a:xfrm>
              <a:off x="5377362" y="3524377"/>
              <a:ext cx="3417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4472C4">
                      <a:lumMod val="75000"/>
                    </a:srgbClr>
                  </a:solidFill>
                  <a:effectLst/>
                  <a:uLnTx/>
                  <a:uFillTx/>
                  <a:latin typeface="PT Serif" panose="020A0603040505020204" pitchFamily="18" charset="77"/>
                  <a:ea typeface="+mn-ea"/>
                  <a:cs typeface="+mn-cs"/>
                </a:rPr>
                <a:t>A</a:t>
              </a:r>
            </a:p>
          </p:txBody>
        </p:sp>
        <p:sp>
          <p:nvSpPr>
            <p:cNvPr id="12" name="CasellaDiTesto 11">
              <a:extLst>
                <a:ext uri="{FF2B5EF4-FFF2-40B4-BE49-F238E27FC236}">
                  <a16:creationId xmlns:a16="http://schemas.microsoft.com/office/drawing/2014/main" id="{17E3097B-0A69-3E46-8E3C-9C66EB999B79}"/>
                </a:ext>
              </a:extLst>
            </p:cNvPr>
            <p:cNvSpPr txBox="1"/>
            <p:nvPr/>
          </p:nvSpPr>
          <p:spPr>
            <a:xfrm>
              <a:off x="6372084" y="3597026"/>
              <a:ext cx="32733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FF0000"/>
                  </a:solidFill>
                  <a:effectLst/>
                  <a:uLnTx/>
                  <a:uFillTx/>
                  <a:latin typeface="PT Serif" panose="020A0603040505020204" pitchFamily="18" charset="77"/>
                  <a:ea typeface="+mn-ea"/>
                  <a:cs typeface="+mn-cs"/>
                </a:rPr>
                <a:t>B</a:t>
              </a:r>
            </a:p>
          </p:txBody>
        </p:sp>
      </p:grpSp>
      <p:sp>
        <p:nvSpPr>
          <p:cNvPr id="13" name="AutoShape 2" descr="{\displaystyle {\begin{pmatrix}E_{x}(t)\\E_{y}(t)\\0\end{pmatrix}}={\begin{pmatrix}E_{0x}e^{i(kz-\omega t+\phi _{x})}\\E_{0y}e^{i(kz-\omega t+\phi _{y})}\\0\end{pmatrix}}={\begin{pmatrix}E_{0x}e^{i\phi _{x}}\\E_{0y}e^{i\phi _{y}}\\0\end{pmatrix}}e^{i(kz-\omega t)}.}">
            <a:extLst>
              <a:ext uri="{FF2B5EF4-FFF2-40B4-BE49-F238E27FC236}">
                <a16:creationId xmlns:a16="http://schemas.microsoft.com/office/drawing/2014/main" id="{473322B2-DCAE-B249-9F30-402BE04420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Immagine 14">
            <a:extLst>
              <a:ext uri="{FF2B5EF4-FFF2-40B4-BE49-F238E27FC236}">
                <a16:creationId xmlns:a16="http://schemas.microsoft.com/office/drawing/2014/main" id="{D5F7CEC3-2AE3-8D4B-9C96-D9DF028AC6D9}"/>
              </a:ext>
            </a:extLst>
          </p:cNvPr>
          <p:cNvPicPr>
            <a:picLocks noChangeAspect="1"/>
          </p:cNvPicPr>
          <p:nvPr/>
        </p:nvPicPr>
        <p:blipFill>
          <a:blip r:embed="rId7"/>
          <a:stretch>
            <a:fillRect/>
          </a:stretch>
        </p:blipFill>
        <p:spPr>
          <a:xfrm>
            <a:off x="4827767" y="831628"/>
            <a:ext cx="5308600" cy="1041400"/>
          </a:xfrm>
          <a:prstGeom prst="rect">
            <a:avLst/>
          </a:prstGeom>
        </p:spPr>
      </p:pic>
      <p:sp>
        <p:nvSpPr>
          <p:cNvPr id="17" name="Freccia giù 16">
            <a:extLst>
              <a:ext uri="{FF2B5EF4-FFF2-40B4-BE49-F238E27FC236}">
                <a16:creationId xmlns:a16="http://schemas.microsoft.com/office/drawing/2014/main" id="{2ACFFE38-80D0-D446-9AE8-EA353619FF5A}"/>
              </a:ext>
            </a:extLst>
          </p:cNvPr>
          <p:cNvSpPr/>
          <p:nvPr/>
        </p:nvSpPr>
        <p:spPr>
          <a:xfrm>
            <a:off x="8640417" y="1885832"/>
            <a:ext cx="374153" cy="377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Immagine 18">
            <a:extLst>
              <a:ext uri="{FF2B5EF4-FFF2-40B4-BE49-F238E27FC236}">
                <a16:creationId xmlns:a16="http://schemas.microsoft.com/office/drawing/2014/main" id="{B361A692-F777-D447-814E-B29CC61A807E}"/>
              </a:ext>
            </a:extLst>
          </p:cNvPr>
          <p:cNvPicPr>
            <a:picLocks noChangeAspect="1"/>
          </p:cNvPicPr>
          <p:nvPr/>
        </p:nvPicPr>
        <p:blipFill>
          <a:blip r:embed="rId8"/>
          <a:stretch>
            <a:fillRect/>
          </a:stretch>
        </p:blipFill>
        <p:spPr>
          <a:xfrm>
            <a:off x="8287742" y="2429161"/>
            <a:ext cx="1079500" cy="673100"/>
          </a:xfrm>
          <a:prstGeom prst="rect">
            <a:avLst/>
          </a:prstGeom>
        </p:spPr>
      </p:pic>
      <p:sp>
        <p:nvSpPr>
          <p:cNvPr id="20" name="Rettangolo 19">
            <a:extLst>
              <a:ext uri="{FF2B5EF4-FFF2-40B4-BE49-F238E27FC236}">
                <a16:creationId xmlns:a16="http://schemas.microsoft.com/office/drawing/2014/main" id="{4A9EE275-D488-4F4D-8F04-05A765208633}"/>
              </a:ext>
            </a:extLst>
          </p:cNvPr>
          <p:cNvSpPr/>
          <p:nvPr/>
        </p:nvSpPr>
        <p:spPr>
          <a:xfrm>
            <a:off x="8105249" y="2276444"/>
            <a:ext cx="1444487" cy="978535"/>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CasellaDiTesto 20">
            <a:extLst>
              <a:ext uri="{FF2B5EF4-FFF2-40B4-BE49-F238E27FC236}">
                <a16:creationId xmlns:a16="http://schemas.microsoft.com/office/drawing/2014/main" id="{F0E91D5D-135F-6144-A053-A2EC4CB72C12}"/>
              </a:ext>
            </a:extLst>
          </p:cNvPr>
          <p:cNvSpPr txBox="1"/>
          <p:nvPr/>
        </p:nvSpPr>
        <p:spPr>
          <a:xfrm>
            <a:off x="9509539" y="2411768"/>
            <a:ext cx="1737581"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Caption" panose="02060603050505020204" pitchFamily="18" charset="77"/>
                <a:ea typeface="+mn-ea"/>
                <a:cs typeface="+mn-cs"/>
              </a:rPr>
              <a:t>Vettore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Caption" panose="02060603050505020204" pitchFamily="18" charset="77"/>
                <a:ea typeface="+mn-ea"/>
                <a:cs typeface="+mn-cs"/>
              </a:rPr>
              <a:t>di Jones</a:t>
            </a:r>
            <a:endParaRPr kumimoji="0" lang="it-IT" sz="1800" b="0" i="0" u="none" strike="noStrike" kern="1200" cap="none" spc="0" normalizeH="0" baseline="0" noProof="0" dirty="0">
              <a:ln>
                <a:noFill/>
              </a:ln>
              <a:solidFill>
                <a:prstClr val="black"/>
              </a:solidFill>
              <a:effectLst/>
              <a:uLnTx/>
              <a:uFillTx/>
              <a:latin typeface="PT Serif Caption" panose="02060603050505020204" pitchFamily="18" charset="77"/>
              <a:ea typeface="+mn-ea"/>
              <a:cs typeface="+mn-cs"/>
            </a:endParaRPr>
          </a:p>
        </p:txBody>
      </p:sp>
      <p:sp>
        <p:nvSpPr>
          <p:cNvPr id="22" name="AutoShape 4" descr="{\displaystyle {\begin{pmatrix}E_{x}(t)\\E_{y}(t)\\0\end{pmatrix}}={\begin{pmatrix}E_{0x}e^{i(kz-\omega t+\phi _{x})}\\E_{0y}e^{i(kz-\omega t+\phi _{y})}\\0\end{pmatrix}}={\begin{pmatrix}E_{0x}e^{i\phi _{x}}\\E_{0y}e^{i\phi _{y}}\\0\end{pmatrix}}e^{i(kz-\omega t)}.}">
            <a:extLst>
              <a:ext uri="{FF2B5EF4-FFF2-40B4-BE49-F238E27FC236}">
                <a16:creationId xmlns:a16="http://schemas.microsoft.com/office/drawing/2014/main" id="{6D8632DE-6EC5-E548-9D12-FE84643E45C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CasellaDiTesto 22">
            <a:extLst>
              <a:ext uri="{FF2B5EF4-FFF2-40B4-BE49-F238E27FC236}">
                <a16:creationId xmlns:a16="http://schemas.microsoft.com/office/drawing/2014/main" id="{AAA247C4-295D-D642-A4C3-46FF664156D0}"/>
              </a:ext>
            </a:extLst>
          </p:cNvPr>
          <p:cNvSpPr txBox="1"/>
          <p:nvPr/>
        </p:nvSpPr>
        <p:spPr>
          <a:xfrm>
            <a:off x="7045518" y="3375676"/>
            <a:ext cx="453688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PT Serif Caption" panose="02060603050505020204" pitchFamily="18" charset="77"/>
                <a:ea typeface="+mn-ea"/>
                <a:cs typeface="+mn-cs"/>
              </a:rPr>
              <a:t>La polarizzazione è descrivibile tramite un’ellisse:</a:t>
            </a:r>
          </a:p>
        </p:txBody>
      </p:sp>
      <p:pic>
        <p:nvPicPr>
          <p:cNvPr id="25" name="Immagine 24">
            <a:extLst>
              <a:ext uri="{FF2B5EF4-FFF2-40B4-BE49-F238E27FC236}">
                <a16:creationId xmlns:a16="http://schemas.microsoft.com/office/drawing/2014/main" id="{ED745032-C3A0-EC4D-BC5F-D3AF146F883A}"/>
              </a:ext>
            </a:extLst>
          </p:cNvPr>
          <p:cNvPicPr>
            <a:picLocks noChangeAspect="1"/>
          </p:cNvPicPr>
          <p:nvPr/>
        </p:nvPicPr>
        <p:blipFill>
          <a:blip r:embed="rId9"/>
          <a:stretch>
            <a:fillRect/>
          </a:stretch>
        </p:blipFill>
        <p:spPr>
          <a:xfrm>
            <a:off x="7407782" y="4004166"/>
            <a:ext cx="3877884" cy="730910"/>
          </a:xfrm>
          <a:prstGeom prst="rect">
            <a:avLst/>
          </a:prstGeom>
        </p:spPr>
      </p:pic>
      <p:pic>
        <p:nvPicPr>
          <p:cNvPr id="27" name="Immagine 26">
            <a:extLst>
              <a:ext uri="{FF2B5EF4-FFF2-40B4-BE49-F238E27FC236}">
                <a16:creationId xmlns:a16="http://schemas.microsoft.com/office/drawing/2014/main" id="{0DB5BA0B-6E81-E640-80EE-7C8B0E2E91F2}"/>
              </a:ext>
            </a:extLst>
          </p:cNvPr>
          <p:cNvPicPr>
            <a:picLocks noChangeAspect="1"/>
          </p:cNvPicPr>
          <p:nvPr/>
        </p:nvPicPr>
        <p:blipFill>
          <a:blip r:embed="rId10"/>
          <a:stretch>
            <a:fillRect/>
          </a:stretch>
        </p:blipFill>
        <p:spPr>
          <a:xfrm>
            <a:off x="7405472" y="4793745"/>
            <a:ext cx="3816974" cy="730910"/>
          </a:xfrm>
          <a:prstGeom prst="rect">
            <a:avLst/>
          </a:prstGeom>
        </p:spPr>
      </p:pic>
      <p:cxnSp>
        <p:nvCxnSpPr>
          <p:cNvPr id="29" name="Connettore 2 28">
            <a:extLst>
              <a:ext uri="{FF2B5EF4-FFF2-40B4-BE49-F238E27FC236}">
                <a16:creationId xmlns:a16="http://schemas.microsoft.com/office/drawing/2014/main" id="{B821A7E0-3205-0A49-8C0F-2AA53BE1D6ED}"/>
              </a:ext>
            </a:extLst>
          </p:cNvPr>
          <p:cNvCxnSpPr>
            <a:cxnSpLocks/>
          </p:cNvCxnSpPr>
          <p:nvPr/>
        </p:nvCxnSpPr>
        <p:spPr>
          <a:xfrm flipV="1">
            <a:off x="2994991" y="1338470"/>
            <a:ext cx="2120348" cy="15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CFECE54C-AADD-E245-8A42-2A10C7F2CE7C}"/>
              </a:ext>
            </a:extLst>
          </p:cNvPr>
          <p:cNvCxnSpPr>
            <a:cxnSpLocks/>
          </p:cNvCxnSpPr>
          <p:nvPr/>
        </p:nvCxnSpPr>
        <p:spPr>
          <a:xfrm flipV="1">
            <a:off x="3684104" y="1086678"/>
            <a:ext cx="1431235" cy="2342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asellaDiTesto 33">
            <a:extLst>
              <a:ext uri="{FF2B5EF4-FFF2-40B4-BE49-F238E27FC236}">
                <a16:creationId xmlns:a16="http://schemas.microsoft.com/office/drawing/2014/main" id="{8A89D690-77EF-1344-9B9B-DA3CDB1EFC73}"/>
              </a:ext>
            </a:extLst>
          </p:cNvPr>
          <p:cNvSpPr txBox="1"/>
          <p:nvPr/>
        </p:nvSpPr>
        <p:spPr>
          <a:xfrm>
            <a:off x="2610678" y="1338470"/>
            <a:ext cx="52165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err="1">
                <a:ln>
                  <a:noFill/>
                </a:ln>
                <a:solidFill>
                  <a:srgbClr val="C00000"/>
                </a:solidFill>
                <a:effectLst/>
                <a:uLnTx/>
                <a:uFillTx/>
                <a:latin typeface="PT Serif" panose="020A0603040505020204" pitchFamily="18" charset="77"/>
                <a:ea typeface="+mn-ea"/>
                <a:cs typeface="+mn-cs"/>
              </a:rPr>
              <a:t>E</a:t>
            </a:r>
            <a:r>
              <a:rPr kumimoji="0" lang="it-IT" sz="2400" b="0" i="0" u="none" strike="noStrike" kern="1200" cap="none" spc="0" normalizeH="0" baseline="-25000" noProof="0" dirty="0" err="1">
                <a:ln>
                  <a:noFill/>
                </a:ln>
                <a:solidFill>
                  <a:srgbClr val="C00000"/>
                </a:solidFill>
                <a:effectLst/>
                <a:uLnTx/>
                <a:uFillTx/>
                <a:latin typeface="PT Serif" panose="020A0603040505020204" pitchFamily="18" charset="77"/>
                <a:ea typeface="+mn-ea"/>
                <a:cs typeface="+mn-cs"/>
              </a:rPr>
              <a:t>y</a:t>
            </a:r>
            <a:endParaRPr kumimoji="0" lang="it-IT" sz="2400" b="0" i="0" u="none" strike="noStrike" kern="1200" cap="none" spc="0" normalizeH="0" baseline="0" noProof="0" dirty="0">
              <a:ln>
                <a:noFill/>
              </a:ln>
              <a:solidFill>
                <a:srgbClr val="C00000"/>
              </a:solidFill>
              <a:effectLst/>
              <a:uLnTx/>
              <a:uFillTx/>
              <a:latin typeface="PT Serif" panose="020A0603040505020204" pitchFamily="18" charset="77"/>
              <a:ea typeface="+mn-ea"/>
              <a:cs typeface="+mn-cs"/>
            </a:endParaRPr>
          </a:p>
        </p:txBody>
      </p:sp>
      <p:sp>
        <p:nvSpPr>
          <p:cNvPr id="35" name="CasellaDiTesto 34">
            <a:extLst>
              <a:ext uri="{FF2B5EF4-FFF2-40B4-BE49-F238E27FC236}">
                <a16:creationId xmlns:a16="http://schemas.microsoft.com/office/drawing/2014/main" id="{0F8578BF-FAF2-164B-9072-CC4B73E81BEE}"/>
              </a:ext>
            </a:extLst>
          </p:cNvPr>
          <p:cNvSpPr txBox="1"/>
          <p:nvPr/>
        </p:nvSpPr>
        <p:spPr>
          <a:xfrm>
            <a:off x="3345143" y="3293901"/>
            <a:ext cx="52165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srgbClr val="4472C4">
                    <a:lumMod val="75000"/>
                  </a:srgbClr>
                </a:solidFill>
                <a:effectLst/>
                <a:uLnTx/>
                <a:uFillTx/>
                <a:latin typeface="PT Serif" panose="020A0603040505020204" pitchFamily="18" charset="77"/>
                <a:ea typeface="+mn-ea"/>
                <a:cs typeface="+mn-cs"/>
              </a:rPr>
              <a:t>E</a:t>
            </a:r>
            <a:r>
              <a:rPr kumimoji="0" lang="it-IT" sz="2400" b="0" i="0" u="none" strike="noStrike" kern="1200" cap="none" spc="0" normalizeH="0" baseline="-25000" noProof="0" dirty="0">
                <a:ln>
                  <a:noFill/>
                </a:ln>
                <a:solidFill>
                  <a:srgbClr val="4472C4">
                    <a:lumMod val="75000"/>
                  </a:srgbClr>
                </a:solidFill>
                <a:effectLst/>
                <a:uLnTx/>
                <a:uFillTx/>
                <a:latin typeface="PT Serif" panose="020A0603040505020204" pitchFamily="18" charset="77"/>
                <a:ea typeface="+mn-ea"/>
                <a:cs typeface="+mn-cs"/>
              </a:rPr>
              <a:t>x</a:t>
            </a:r>
            <a:endParaRPr kumimoji="0" lang="it-IT" sz="2400" b="0" i="0" u="none" strike="noStrike" kern="1200" cap="none" spc="0" normalizeH="0" baseline="0" noProof="0" dirty="0">
              <a:ln>
                <a:noFill/>
              </a:ln>
              <a:solidFill>
                <a:srgbClr val="4472C4">
                  <a:lumMod val="75000"/>
                </a:srgbClr>
              </a:solidFill>
              <a:effectLst/>
              <a:uLnTx/>
              <a:uFillTx/>
              <a:latin typeface="PT Serif" panose="020A0603040505020204" pitchFamily="18" charset="77"/>
              <a:ea typeface="+mn-ea"/>
              <a:cs typeface="+mn-cs"/>
            </a:endParaRPr>
          </a:p>
        </p:txBody>
      </p:sp>
      <p:pic>
        <p:nvPicPr>
          <p:cNvPr id="37" name="Immagine 36">
            <a:extLst>
              <a:ext uri="{FF2B5EF4-FFF2-40B4-BE49-F238E27FC236}">
                <a16:creationId xmlns:a16="http://schemas.microsoft.com/office/drawing/2014/main" id="{EF96B3EC-DD00-E74E-A134-AA9322C0D02E}"/>
              </a:ext>
            </a:extLst>
          </p:cNvPr>
          <p:cNvPicPr>
            <a:picLocks noChangeAspect="1"/>
          </p:cNvPicPr>
          <p:nvPr/>
        </p:nvPicPr>
        <p:blipFill>
          <a:blip r:embed="rId11"/>
          <a:stretch>
            <a:fillRect/>
          </a:stretch>
        </p:blipFill>
        <p:spPr>
          <a:xfrm>
            <a:off x="10838422" y="5506814"/>
            <a:ext cx="1028700" cy="254000"/>
          </a:xfrm>
          <a:prstGeom prst="rect">
            <a:avLst/>
          </a:prstGeom>
        </p:spPr>
      </p:pic>
    </p:spTree>
    <p:extLst>
      <p:ext uri="{BB962C8B-B14F-4D97-AF65-F5344CB8AC3E}">
        <p14:creationId xmlns:p14="http://schemas.microsoft.com/office/powerpoint/2010/main" val="25311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Confronto con tecnica VASE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5" name="Immagine 4" descr="Immagine che contiene mappa&#10;&#10;Descrizione generata automaticamente">
            <a:extLst>
              <a:ext uri="{FF2B5EF4-FFF2-40B4-BE49-F238E27FC236}">
                <a16:creationId xmlns:a16="http://schemas.microsoft.com/office/drawing/2014/main" id="{969878AA-3050-40FE-B96F-43DE9935D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7" y="1463040"/>
            <a:ext cx="6439181" cy="3698207"/>
          </a:xfrm>
          <a:prstGeom prst="rect">
            <a:avLst/>
          </a:prstGeom>
        </p:spPr>
      </p:pic>
      <p:sp>
        <p:nvSpPr>
          <p:cNvPr id="15" name="Rettangolo 14">
            <a:extLst>
              <a:ext uri="{FF2B5EF4-FFF2-40B4-BE49-F238E27FC236}">
                <a16:creationId xmlns:a16="http://schemas.microsoft.com/office/drawing/2014/main" id="{5DC86CCA-30C3-4417-8E96-EC25C0E9C534}"/>
              </a:ext>
            </a:extLst>
          </p:cNvPr>
          <p:cNvSpPr/>
          <p:nvPr/>
        </p:nvSpPr>
        <p:spPr>
          <a:xfrm>
            <a:off x="419618" y="5117793"/>
            <a:ext cx="112847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Overview of variable-angle spectroscopic ellipsometry (VASE): I. Basic theory and typical applications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John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Woollam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Blaine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Johs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Craig 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Herzinger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James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Hilfiker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Synowicki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Corey L. Bungay </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Elemento grafico 2">
            <a:extLst>
              <a:ext uri="{FF2B5EF4-FFF2-40B4-BE49-F238E27FC236}">
                <a16:creationId xmlns:a16="http://schemas.microsoft.com/office/drawing/2014/main" id="{E376A3E8-B6E8-4E20-832A-4C88B4886D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3650" y="1059012"/>
            <a:ext cx="5848350" cy="4000500"/>
          </a:xfrm>
          <a:prstGeom prst="rect">
            <a:avLst/>
          </a:prstGeom>
        </p:spPr>
      </p:pic>
      <p:sp>
        <p:nvSpPr>
          <p:cNvPr id="6" name="CasellaDiTesto 5">
            <a:extLst>
              <a:ext uri="{FF2B5EF4-FFF2-40B4-BE49-F238E27FC236}">
                <a16:creationId xmlns:a16="http://schemas.microsoft.com/office/drawing/2014/main" id="{44081FCF-079E-4564-8248-DA3E064E2163}"/>
              </a:ext>
            </a:extLst>
          </p:cNvPr>
          <p:cNvSpPr txBox="1"/>
          <p:nvPr/>
        </p:nvSpPr>
        <p:spPr>
          <a:xfrm>
            <a:off x="137160" y="758428"/>
            <a:ext cx="11917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 seguenti grafici mostrano il confronto con i risultati simulati con tecnica VASE su un substrato di Silicio </a:t>
            </a: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633 nm:</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nel nostro algoritmo abbiamo utilizzato l’indice di rifrazione </a:t>
            </a: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n = 3.8828 + 0.0196i</a:t>
            </a:r>
          </a:p>
        </p:txBody>
      </p:sp>
    </p:spTree>
    <p:extLst>
      <p:ext uri="{BB962C8B-B14F-4D97-AF65-F5344CB8AC3E}">
        <p14:creationId xmlns:p14="http://schemas.microsoft.com/office/powerpoint/2010/main" val="3648429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descr="Immagine che contiene mappa, testo&#10;&#10;Descrizione generata automaticamente">
            <a:extLst>
              <a:ext uri="{FF2B5EF4-FFF2-40B4-BE49-F238E27FC236}">
                <a16:creationId xmlns:a16="http://schemas.microsoft.com/office/drawing/2014/main" id="{4F379C83-5857-41C9-933F-DB009FFCF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 y="1404759"/>
            <a:ext cx="5858077" cy="3508015"/>
          </a:xfrm>
          <a:prstGeom prst="rect">
            <a:avLst/>
          </a:prstGeom>
        </p:spPr>
      </p:pic>
      <p:pic>
        <p:nvPicPr>
          <p:cNvPr id="3" name="Elemento grafico 2">
            <a:extLst>
              <a:ext uri="{FF2B5EF4-FFF2-40B4-BE49-F238E27FC236}">
                <a16:creationId xmlns:a16="http://schemas.microsoft.com/office/drawing/2014/main" id="{25E65F42-A8EF-4D11-BB77-D9C33164F2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5970" y="984304"/>
            <a:ext cx="5848350" cy="4000500"/>
          </a:xfrm>
          <a:prstGeom prst="rect">
            <a:avLst/>
          </a:prstGeom>
        </p:spPr>
      </p:pic>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Confronto con tecnica VASE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6" name="CasellaDiTesto 5">
            <a:extLst>
              <a:ext uri="{FF2B5EF4-FFF2-40B4-BE49-F238E27FC236}">
                <a16:creationId xmlns:a16="http://schemas.microsoft.com/office/drawing/2014/main" id="{44081FCF-079E-4564-8248-DA3E064E2163}"/>
              </a:ext>
            </a:extLst>
          </p:cNvPr>
          <p:cNvSpPr txBox="1"/>
          <p:nvPr/>
        </p:nvSpPr>
        <p:spPr>
          <a:xfrm>
            <a:off x="137160" y="758428"/>
            <a:ext cx="11917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 seguenti grafici mostrano il confronto con i risultati simulati con tecnica VASE su un substrato di Silicio </a:t>
            </a: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633 nm:</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nel nostro algoritmo abbiamo utilizzato l’indice di rifrazione </a:t>
            </a: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n = 3.8828 + 0.0196i</a:t>
            </a:r>
          </a:p>
        </p:txBody>
      </p:sp>
      <p:sp>
        <p:nvSpPr>
          <p:cNvPr id="15" name="Rettangolo 14">
            <a:extLst>
              <a:ext uri="{FF2B5EF4-FFF2-40B4-BE49-F238E27FC236}">
                <a16:creationId xmlns:a16="http://schemas.microsoft.com/office/drawing/2014/main" id="{5DC86CCA-30C3-4417-8E96-EC25C0E9C534}"/>
              </a:ext>
            </a:extLst>
          </p:cNvPr>
          <p:cNvSpPr/>
          <p:nvPr/>
        </p:nvSpPr>
        <p:spPr>
          <a:xfrm>
            <a:off x="419618" y="5056833"/>
            <a:ext cx="1128470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Overview of variable-angle spectroscopic ellipsometry (VASE): I. Basic theory and typical applications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John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Woollam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Blaine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Johs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Craig M.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Herzinger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James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Hilfiker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Synowicki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Corey L. Bungay </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709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lemento grafico 4">
            <a:extLst>
              <a:ext uri="{FF2B5EF4-FFF2-40B4-BE49-F238E27FC236}">
                <a16:creationId xmlns:a16="http://schemas.microsoft.com/office/drawing/2014/main" id="{330D18A1-446F-4AC3-8CE0-2AE1A6AF24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702994"/>
            <a:ext cx="6298058" cy="4501445"/>
          </a:xfrm>
          <a:prstGeom prst="rect">
            <a:avLst/>
          </a:prstGeom>
        </p:spPr>
      </p:pic>
      <p:pic>
        <p:nvPicPr>
          <p:cNvPr id="8" name="Elemento grafico 7">
            <a:extLst>
              <a:ext uri="{FF2B5EF4-FFF2-40B4-BE49-F238E27FC236}">
                <a16:creationId xmlns:a16="http://schemas.microsoft.com/office/drawing/2014/main" id="{B91C6083-4EFF-4205-8301-8A518813F1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2443" y="718896"/>
            <a:ext cx="6479558" cy="4487487"/>
          </a:xfrm>
          <a:prstGeom prst="rect">
            <a:avLst/>
          </a:prstGeom>
        </p:spPr>
      </p:pic>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Substrato di vetro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CC4A9106-8C7B-4AC4-860C-8766B34B7133}"/>
                  </a:ext>
                </a:extLst>
              </p:cNvPr>
              <p:cNvSpPr txBox="1"/>
              <p:nvPr/>
            </p:nvSpPr>
            <p:spPr>
              <a:xfrm>
                <a:off x="162560" y="702994"/>
                <a:ext cx="119176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Il grafico seguente mostra il risultato per una singola riflessione su un’interfaccia con indice di rifrazione </a:t>
                </a:r>
                <a14:m>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=1.5</m:t>
                    </m:r>
                  </m:oMath>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CasellaDiTesto 1">
                <a:extLst>
                  <a:ext uri="{FF2B5EF4-FFF2-40B4-BE49-F238E27FC236}">
                    <a16:creationId xmlns:a16="http://schemas.microsoft.com/office/drawing/2014/main" id="{CC4A9106-8C7B-4AC4-860C-8766B34B7133}"/>
                  </a:ext>
                </a:extLst>
              </p:cNvPr>
              <p:cNvSpPr txBox="1">
                <a:spLocks noRot="1" noChangeAspect="1" noMove="1" noResize="1" noEditPoints="1" noAdjustHandles="1" noChangeArrowheads="1" noChangeShapeType="1" noTextEdit="1"/>
              </p:cNvSpPr>
              <p:nvPr/>
            </p:nvSpPr>
            <p:spPr>
              <a:xfrm>
                <a:off x="162560" y="702994"/>
                <a:ext cx="11917680" cy="369332"/>
              </a:xfrm>
              <a:prstGeom prst="rect">
                <a:avLst/>
              </a:prstGeom>
              <a:blipFill>
                <a:blip r:embed="rId9"/>
                <a:stretch>
                  <a:fillRect l="-460" t="-8197" b="-24590"/>
                </a:stretch>
              </a:blipFill>
            </p:spPr>
            <p:txBody>
              <a:bodyPr/>
              <a:lstStyle/>
              <a:p>
                <a:r>
                  <a:rPr lang="it-IT">
                    <a:noFill/>
                  </a:rPr>
                  <a:t> </a:t>
                </a:r>
              </a:p>
            </p:txBody>
          </p:sp>
        </mc:Fallback>
      </mc:AlternateContent>
      <p:sp>
        <p:nvSpPr>
          <p:cNvPr id="4" name="Rettangolo 3">
            <a:extLst>
              <a:ext uri="{FF2B5EF4-FFF2-40B4-BE49-F238E27FC236}">
                <a16:creationId xmlns:a16="http://schemas.microsoft.com/office/drawing/2014/main" id="{7657BD9F-DEC1-41F7-80DD-052F5AA301FB}"/>
              </a:ext>
            </a:extLst>
          </p:cNvPr>
          <p:cNvSpPr/>
          <p:nvPr/>
        </p:nvSpPr>
        <p:spPr>
          <a:xfrm>
            <a:off x="103084" y="5204439"/>
            <a:ext cx="119176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Kramers-Kronig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constrained variational analysis of optical data”,  A. B.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Kuzmenko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Review of Scientific Instruments 76, 083108 (2005)</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0071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4FDDC5F5-8603-4C10-9393-9E9F41798C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19" y="774912"/>
            <a:ext cx="6448915" cy="4987697"/>
          </a:xfrm>
          <a:prstGeom prst="rect">
            <a:avLst/>
          </a:prstGeom>
        </p:spPr>
      </p:pic>
      <p:pic>
        <p:nvPicPr>
          <p:cNvPr id="4" name="Elemento grafico 3">
            <a:extLst>
              <a:ext uri="{FF2B5EF4-FFF2-40B4-BE49-F238E27FC236}">
                <a16:creationId xmlns:a16="http://schemas.microsoft.com/office/drawing/2014/main" id="{8BD72323-45ED-477A-A53B-3276030A76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5004" y="774912"/>
            <a:ext cx="6376996" cy="4987698"/>
          </a:xfrm>
          <a:prstGeom prst="rect">
            <a:avLst/>
          </a:prstGeom>
        </p:spPr>
      </p:pic>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Pellicola di vetro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2EA5E4C2-0FB3-4392-A114-15DBBD05AF4E}"/>
                  </a:ext>
                </a:extLst>
              </p:cNvPr>
              <p:cNvSpPr txBox="1"/>
              <p:nvPr/>
            </p:nvSpPr>
            <p:spPr>
              <a:xfrm>
                <a:off x="137160" y="702994"/>
                <a:ext cx="11917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Il grafico seguente mostra il risultato ottenuto considerando riflessioni e trasmissioni della luce su una pellicola di vetro spessa</a:t>
                </a:r>
                <a14:m>
                  <m:oMath xmlns:m="http://schemas.openxmlformats.org/officeDocument/2006/math">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630 </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𝑛𝑚</m:t>
                    </m:r>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e con indice di rifrazione </a:t>
                </a:r>
                <a14:m>
                  <m:oMath xmlns:m="http://schemas.openxmlformats.org/officeDocument/2006/math">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=1.5</m:t>
                    </m:r>
                  </m:oMath>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CasellaDiTesto 7">
                <a:extLst>
                  <a:ext uri="{FF2B5EF4-FFF2-40B4-BE49-F238E27FC236}">
                    <a16:creationId xmlns:a16="http://schemas.microsoft.com/office/drawing/2014/main" id="{2EA5E4C2-0FB3-4392-A114-15DBBD05AF4E}"/>
                  </a:ext>
                </a:extLst>
              </p:cNvPr>
              <p:cNvSpPr txBox="1">
                <a:spLocks noRot="1" noChangeAspect="1" noMove="1" noResize="1" noEditPoints="1" noAdjustHandles="1" noChangeArrowheads="1" noChangeShapeType="1" noTextEdit="1"/>
              </p:cNvSpPr>
              <p:nvPr/>
            </p:nvSpPr>
            <p:spPr>
              <a:xfrm>
                <a:off x="137160" y="702994"/>
                <a:ext cx="11917680" cy="646331"/>
              </a:xfrm>
              <a:prstGeom prst="rect">
                <a:avLst/>
              </a:prstGeom>
              <a:blipFill>
                <a:blip r:embed="rId8"/>
                <a:stretch>
                  <a:fillRect l="-460" t="-4717" b="-14151"/>
                </a:stretch>
              </a:blipFill>
            </p:spPr>
            <p:txBody>
              <a:bodyPr/>
              <a:lstStyle/>
              <a:p>
                <a:r>
                  <a:rPr lang="it-IT">
                    <a:noFill/>
                  </a:rPr>
                  <a:t> </a:t>
                </a:r>
              </a:p>
            </p:txBody>
          </p:sp>
        </mc:Fallback>
      </mc:AlternateContent>
    </p:spTree>
    <p:extLst>
      <p:ext uri="{BB962C8B-B14F-4D97-AF65-F5344CB8AC3E}">
        <p14:creationId xmlns:p14="http://schemas.microsoft.com/office/powerpoint/2010/main" val="4051788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mento grafico 3">
            <a:extLst>
              <a:ext uri="{FF2B5EF4-FFF2-40B4-BE49-F238E27FC236}">
                <a16:creationId xmlns:a16="http://schemas.microsoft.com/office/drawing/2014/main" id="{5C2484AB-A238-4EEF-9C35-50373822BB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1028756"/>
            <a:ext cx="6349429" cy="4727934"/>
          </a:xfrm>
          <a:prstGeom prst="rect">
            <a:avLst/>
          </a:prstGeom>
        </p:spPr>
      </p:pic>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Variazione dell’indice di rifrazione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12" name="Elemento grafico 11">
            <a:extLst>
              <a:ext uri="{FF2B5EF4-FFF2-40B4-BE49-F238E27FC236}">
                <a16:creationId xmlns:a16="http://schemas.microsoft.com/office/drawing/2014/main" id="{33C0C1CB-13A7-4310-A408-49118669EB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801" y="1010649"/>
            <a:ext cx="6461199" cy="4727934"/>
          </a:xfrm>
          <a:prstGeom prst="rect">
            <a:avLst/>
          </a:prstGeom>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AF726162-25A9-4BA9-A41E-235ED066867A}"/>
                  </a:ext>
                </a:extLst>
              </p:cNvPr>
              <p:cNvSpPr txBox="1"/>
              <p:nvPr/>
            </p:nvSpPr>
            <p:spPr>
              <a:xfrm>
                <a:off x="137160" y="702994"/>
                <a:ext cx="11917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Il grafico seguente mostra il risultato ottenuto considerando riflessioni e trasmissioni della luce su una pellicola di vetro spessa</a:t>
                </a:r>
                <a14:m>
                  <m:oMath xmlns:m="http://schemas.openxmlformats.org/officeDocument/2006/math">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630 </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𝑛𝑚</m:t>
                    </m:r>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variando l’indice di rifrazione senza assorbimento</a:t>
                </a:r>
              </a:p>
            </p:txBody>
          </p:sp>
        </mc:Choice>
        <mc:Fallback xmlns="">
          <p:sp>
            <p:nvSpPr>
              <p:cNvPr id="8" name="CasellaDiTesto 7">
                <a:extLst>
                  <a:ext uri="{FF2B5EF4-FFF2-40B4-BE49-F238E27FC236}">
                    <a16:creationId xmlns:a16="http://schemas.microsoft.com/office/drawing/2014/main" id="{AF726162-25A9-4BA9-A41E-235ED066867A}"/>
                  </a:ext>
                </a:extLst>
              </p:cNvPr>
              <p:cNvSpPr txBox="1">
                <a:spLocks noRot="1" noChangeAspect="1" noMove="1" noResize="1" noEditPoints="1" noAdjustHandles="1" noChangeArrowheads="1" noChangeShapeType="1" noTextEdit="1"/>
              </p:cNvSpPr>
              <p:nvPr/>
            </p:nvSpPr>
            <p:spPr>
              <a:xfrm>
                <a:off x="137160" y="702994"/>
                <a:ext cx="11917680" cy="646331"/>
              </a:xfrm>
              <a:prstGeom prst="rect">
                <a:avLst/>
              </a:prstGeom>
              <a:blipFill>
                <a:blip r:embed="rId8"/>
                <a:stretch>
                  <a:fillRect l="-460" t="-4717" b="-14151"/>
                </a:stretch>
              </a:blipFill>
            </p:spPr>
            <p:txBody>
              <a:bodyPr/>
              <a:lstStyle/>
              <a:p>
                <a:r>
                  <a:rPr lang="it-IT">
                    <a:noFill/>
                  </a:rPr>
                  <a:t> </a:t>
                </a:r>
              </a:p>
            </p:txBody>
          </p:sp>
        </mc:Fallback>
      </mc:AlternateContent>
    </p:spTree>
    <p:extLst>
      <p:ext uri="{BB962C8B-B14F-4D97-AF65-F5344CB8AC3E}">
        <p14:creationId xmlns:p14="http://schemas.microsoft.com/office/powerpoint/2010/main" val="2752804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378253BA-EBCC-4EA1-8B78-095278D3BA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7" y="1186246"/>
            <a:ext cx="6246239" cy="4593433"/>
          </a:xfrm>
          <a:prstGeom prst="rect">
            <a:avLst/>
          </a:prstGeom>
        </p:spPr>
      </p:pic>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Variazione dello spessore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4" name="Elemento grafico 3">
            <a:extLst>
              <a:ext uri="{FF2B5EF4-FFF2-40B4-BE49-F238E27FC236}">
                <a16:creationId xmlns:a16="http://schemas.microsoft.com/office/drawing/2014/main" id="{59519E91-105F-43DD-AA62-132882CD9F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2163" y="1146371"/>
            <a:ext cx="6246239" cy="4633308"/>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60ECDFE0-E89E-4B66-906B-F2B552048533}"/>
                  </a:ext>
                </a:extLst>
              </p:cNvPr>
              <p:cNvSpPr txBox="1"/>
              <p:nvPr/>
            </p:nvSpPr>
            <p:spPr>
              <a:xfrm>
                <a:off x="2617213" y="1322501"/>
                <a:ext cx="9554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=1.5</m:t>
                      </m:r>
                    </m:oMath>
                  </m:oMathPara>
                </a14:m>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CasellaDiTesto 4">
                <a:extLst>
                  <a:ext uri="{FF2B5EF4-FFF2-40B4-BE49-F238E27FC236}">
                    <a16:creationId xmlns:a16="http://schemas.microsoft.com/office/drawing/2014/main" id="{60ECDFE0-E89E-4B66-906B-F2B552048533}"/>
                  </a:ext>
                </a:extLst>
              </p:cNvPr>
              <p:cNvSpPr txBox="1">
                <a:spLocks noRot="1" noChangeAspect="1" noMove="1" noResize="1" noEditPoints="1" noAdjustHandles="1" noChangeArrowheads="1" noChangeShapeType="1" noTextEdit="1"/>
              </p:cNvSpPr>
              <p:nvPr/>
            </p:nvSpPr>
            <p:spPr>
              <a:xfrm>
                <a:off x="2617213" y="1322501"/>
                <a:ext cx="955497" cy="369332"/>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0C0D34C-2E1F-44F9-9F57-712A79883370}"/>
                  </a:ext>
                </a:extLst>
              </p:cNvPr>
              <p:cNvSpPr txBox="1"/>
              <p:nvPr/>
            </p:nvSpPr>
            <p:spPr>
              <a:xfrm>
                <a:off x="8057583" y="1288986"/>
                <a:ext cx="2015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=1.5+0.01</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oMath>
                  </m:oMathPara>
                </a14:m>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CasellaDiTesto 11">
                <a:extLst>
                  <a:ext uri="{FF2B5EF4-FFF2-40B4-BE49-F238E27FC236}">
                    <a16:creationId xmlns:a16="http://schemas.microsoft.com/office/drawing/2014/main" id="{40C0D34C-2E1F-44F9-9F57-712A79883370}"/>
                  </a:ext>
                </a:extLst>
              </p:cNvPr>
              <p:cNvSpPr txBox="1">
                <a:spLocks noRot="1" noChangeAspect="1" noMove="1" noResize="1" noEditPoints="1" noAdjustHandles="1" noChangeArrowheads="1" noChangeShapeType="1" noTextEdit="1"/>
              </p:cNvSpPr>
              <p:nvPr/>
            </p:nvSpPr>
            <p:spPr>
              <a:xfrm>
                <a:off x="8057583" y="1288986"/>
                <a:ext cx="2015397" cy="369332"/>
              </a:xfrm>
              <a:prstGeom prst="rect">
                <a:avLst/>
              </a:prstGeom>
              <a:blipFill>
                <a:blip r:embed="rId9"/>
                <a:stretch>
                  <a:fillRect/>
                </a:stretch>
              </a:blipFill>
            </p:spPr>
            <p:txBody>
              <a:bodyPr/>
              <a:lstStyle/>
              <a:p>
                <a:r>
                  <a:rPr lang="it-IT">
                    <a:noFill/>
                  </a:rPr>
                  <a:t> </a:t>
                </a:r>
              </a:p>
            </p:txBody>
          </p:sp>
        </mc:Fallback>
      </mc:AlternateContent>
      <p:sp>
        <p:nvSpPr>
          <p:cNvPr id="14" name="CasellaDiTesto 13">
            <a:extLst>
              <a:ext uri="{FF2B5EF4-FFF2-40B4-BE49-F238E27FC236}">
                <a16:creationId xmlns:a16="http://schemas.microsoft.com/office/drawing/2014/main" id="{5FBCF335-8A4C-4FA9-92B4-CE7720BD4295}"/>
              </a:ext>
            </a:extLst>
          </p:cNvPr>
          <p:cNvSpPr txBox="1"/>
          <p:nvPr/>
        </p:nvSpPr>
        <p:spPr>
          <a:xfrm>
            <a:off x="137160" y="702994"/>
            <a:ext cx="11917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Il grafico seguente mostra il risultato ottenuto considerando riflessioni e trasmissioni della luce su una pellicola di vetro variando lo spessore. I due grafici confrontano anche la presenza e l’assenza di assorbimento nel campione</a:t>
            </a:r>
          </a:p>
        </p:txBody>
      </p:sp>
    </p:spTree>
    <p:extLst>
      <p:ext uri="{BB962C8B-B14F-4D97-AF65-F5344CB8AC3E}">
        <p14:creationId xmlns:p14="http://schemas.microsoft.com/office/powerpoint/2010/main" val="1302108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66EEDA75-B36A-4E1A-A905-CC31E68F6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22625"/>
            <a:ext cx="6363069" cy="4612391"/>
          </a:xfrm>
          <a:prstGeom prst="rect">
            <a:avLst/>
          </a:prstGeom>
        </p:spPr>
      </p:pic>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Variazione dello spessore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13795F73-B827-444F-BECC-8227DA36B977}"/>
                  </a:ext>
                </a:extLst>
              </p:cNvPr>
              <p:cNvSpPr txBox="1"/>
              <p:nvPr/>
            </p:nvSpPr>
            <p:spPr>
              <a:xfrm>
                <a:off x="2617213" y="1322501"/>
                <a:ext cx="9554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=1.5</m:t>
                      </m:r>
                    </m:oMath>
                  </m:oMathPara>
                </a14:m>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CasellaDiTesto 13">
                <a:extLst>
                  <a:ext uri="{FF2B5EF4-FFF2-40B4-BE49-F238E27FC236}">
                    <a16:creationId xmlns:a16="http://schemas.microsoft.com/office/drawing/2014/main" id="{13795F73-B827-444F-BECC-8227DA36B977}"/>
                  </a:ext>
                </a:extLst>
              </p:cNvPr>
              <p:cNvSpPr txBox="1">
                <a:spLocks noRot="1" noChangeAspect="1" noMove="1" noResize="1" noEditPoints="1" noAdjustHandles="1" noChangeArrowheads="1" noChangeShapeType="1" noTextEdit="1"/>
              </p:cNvSpPr>
              <p:nvPr/>
            </p:nvSpPr>
            <p:spPr>
              <a:xfrm>
                <a:off x="2617213" y="1322501"/>
                <a:ext cx="955497" cy="369332"/>
              </a:xfrm>
              <a:prstGeom prst="rect">
                <a:avLst/>
              </a:prstGeom>
              <a:blipFill>
                <a:blip r:embed="rId6"/>
                <a:stretch>
                  <a:fillRect/>
                </a:stretch>
              </a:blipFill>
            </p:spPr>
            <p:txBody>
              <a:bodyPr/>
              <a:lstStyle/>
              <a:p>
                <a:r>
                  <a:rPr lang="it-IT">
                    <a:noFill/>
                  </a:rPr>
                  <a:t> </a:t>
                </a:r>
              </a:p>
            </p:txBody>
          </p:sp>
        </mc:Fallback>
      </mc:AlternateContent>
      <p:pic>
        <p:nvPicPr>
          <p:cNvPr id="4" name="Elemento grafico 3">
            <a:extLst>
              <a:ext uri="{FF2B5EF4-FFF2-40B4-BE49-F238E27FC236}">
                <a16:creationId xmlns:a16="http://schemas.microsoft.com/office/drawing/2014/main" id="{BB681B12-432E-4D5D-B418-CCC95137D2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62317" y="1233277"/>
            <a:ext cx="6435930" cy="4601740"/>
          </a:xfrm>
          <a:prstGeom prst="rect">
            <a:avLst/>
          </a:prstGeom>
        </p:spPr>
      </p:pic>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56A164AC-DD3D-41DC-A1E9-8C5389E8EF9D}"/>
                  </a:ext>
                </a:extLst>
              </p:cNvPr>
              <p:cNvSpPr txBox="1"/>
              <p:nvPr/>
            </p:nvSpPr>
            <p:spPr>
              <a:xfrm>
                <a:off x="8126141" y="1321246"/>
                <a:ext cx="2015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=1.5+0.01</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oMath>
                  </m:oMathPara>
                </a14:m>
                <a:endPar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CasellaDiTesto 12">
                <a:extLst>
                  <a:ext uri="{FF2B5EF4-FFF2-40B4-BE49-F238E27FC236}">
                    <a16:creationId xmlns:a16="http://schemas.microsoft.com/office/drawing/2014/main" id="{56A164AC-DD3D-41DC-A1E9-8C5389E8EF9D}"/>
                  </a:ext>
                </a:extLst>
              </p:cNvPr>
              <p:cNvSpPr txBox="1">
                <a:spLocks noRot="1" noChangeAspect="1" noMove="1" noResize="1" noEditPoints="1" noAdjustHandles="1" noChangeArrowheads="1" noChangeShapeType="1" noTextEdit="1"/>
              </p:cNvSpPr>
              <p:nvPr/>
            </p:nvSpPr>
            <p:spPr>
              <a:xfrm>
                <a:off x="8126141" y="1321246"/>
                <a:ext cx="2015397" cy="369332"/>
              </a:xfrm>
              <a:prstGeom prst="rect">
                <a:avLst/>
              </a:prstGeom>
              <a:blipFill>
                <a:blip r:embed="rId9"/>
                <a:stretch>
                  <a:fillRect/>
                </a:stretch>
              </a:blipFill>
            </p:spPr>
            <p:txBody>
              <a:bodyPr/>
              <a:lstStyle/>
              <a:p>
                <a:r>
                  <a:rPr lang="it-IT">
                    <a:noFill/>
                  </a:rPr>
                  <a:t> </a:t>
                </a:r>
              </a:p>
            </p:txBody>
          </p:sp>
        </mc:Fallback>
      </mc:AlternateContent>
      <p:sp>
        <p:nvSpPr>
          <p:cNvPr id="12" name="CasellaDiTesto 11">
            <a:extLst>
              <a:ext uri="{FF2B5EF4-FFF2-40B4-BE49-F238E27FC236}">
                <a16:creationId xmlns:a16="http://schemas.microsoft.com/office/drawing/2014/main" id="{4F8566B2-6F74-468F-8AA9-B88ABDC533EE}"/>
              </a:ext>
            </a:extLst>
          </p:cNvPr>
          <p:cNvSpPr txBox="1"/>
          <p:nvPr/>
        </p:nvSpPr>
        <p:spPr>
          <a:xfrm>
            <a:off x="137160" y="702994"/>
            <a:ext cx="11917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Il grafico seguente mostra il risultato ottenuto considerando riflessioni e trasmissioni della luce su una pellicola di vetro variando lo spessore. I due grafici confrontano anche la presenza e l’assenza di assorbimento nel campione</a:t>
            </a:r>
          </a:p>
        </p:txBody>
      </p:sp>
    </p:spTree>
    <p:extLst>
      <p:ext uri="{BB962C8B-B14F-4D97-AF65-F5344CB8AC3E}">
        <p14:creationId xmlns:p14="http://schemas.microsoft.com/office/powerpoint/2010/main" val="1402424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Effetto dell’assorbimento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5" name="Elemento grafico 4">
            <a:extLst>
              <a:ext uri="{FF2B5EF4-FFF2-40B4-BE49-F238E27FC236}">
                <a16:creationId xmlns:a16="http://schemas.microsoft.com/office/drawing/2014/main" id="{C693636C-6104-4092-A53B-2E607540A3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466" y="883578"/>
            <a:ext cx="6493267" cy="4907395"/>
          </a:xfrm>
          <a:prstGeom prst="rect">
            <a:avLst/>
          </a:prstGeom>
        </p:spPr>
      </p:pic>
      <p:pic>
        <p:nvPicPr>
          <p:cNvPr id="8" name="Elemento grafico 7">
            <a:extLst>
              <a:ext uri="{FF2B5EF4-FFF2-40B4-BE49-F238E27FC236}">
                <a16:creationId xmlns:a16="http://schemas.microsoft.com/office/drawing/2014/main" id="{A6E31FFE-7497-418B-974B-46C1EBF5B3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7206" y="883579"/>
            <a:ext cx="6493267" cy="4907396"/>
          </a:xfrm>
          <a:prstGeom prst="rect">
            <a:avLst/>
          </a:prstGeom>
        </p:spPr>
      </p:pic>
      <p:sp>
        <p:nvSpPr>
          <p:cNvPr id="12" name="CasellaDiTesto 11">
            <a:extLst>
              <a:ext uri="{FF2B5EF4-FFF2-40B4-BE49-F238E27FC236}">
                <a16:creationId xmlns:a16="http://schemas.microsoft.com/office/drawing/2014/main" id="{4F8566B2-6F74-468F-8AA9-B88ABDC533EE}"/>
              </a:ext>
            </a:extLst>
          </p:cNvPr>
          <p:cNvSpPr txBox="1"/>
          <p:nvPr/>
        </p:nvSpPr>
        <p:spPr>
          <a:xfrm>
            <a:off x="137160" y="702994"/>
            <a:ext cx="119176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Il seguente grafico mostra l’effetto dell’assorbimento nel campione evidenziando che ad un minore assorbimento corrisponde una maggiore interferenza di raggi di luce</a:t>
            </a:r>
          </a:p>
        </p:txBody>
      </p:sp>
    </p:spTree>
    <p:extLst>
      <p:ext uri="{BB962C8B-B14F-4D97-AF65-F5344CB8AC3E}">
        <p14:creationId xmlns:p14="http://schemas.microsoft.com/office/powerpoint/2010/main" val="2950512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Conclusioni</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CasellaDiTesto 1">
            <a:extLst>
              <a:ext uri="{FF2B5EF4-FFF2-40B4-BE49-F238E27FC236}">
                <a16:creationId xmlns:a16="http://schemas.microsoft.com/office/drawing/2014/main" id="{77D35A13-64C7-48CC-8617-D224C2538452}"/>
              </a:ext>
            </a:extLst>
          </p:cNvPr>
          <p:cNvSpPr txBox="1"/>
          <p:nvPr/>
        </p:nvSpPr>
        <p:spPr>
          <a:xfrm>
            <a:off x="112542" y="801858"/>
            <a:ext cx="11966916" cy="3539430"/>
          </a:xfrm>
          <a:prstGeom prst="rect">
            <a:avLst/>
          </a:prstGeom>
          <a:noFill/>
        </p:spPr>
        <p:txBody>
          <a:bodyPr wrap="square" rtlCol="0">
            <a:spAutoFit/>
          </a:bodyPr>
          <a:lstStyle/>
          <a:p>
            <a:pPr marL="285750" indent="-285750">
              <a:buFont typeface="Arial" panose="020B0604020202020204" pitchFamily="34" charset="0"/>
              <a:buChar char="•"/>
            </a:pPr>
            <a:r>
              <a:rPr lang="it-IT" sz="2800" dirty="0"/>
              <a:t>Abbiamo implementato un codice basato su un formalismo flessibile, che permette di descrivere l’interazione di luce polarizzata, con un campione isotropo, non depolarizzante.</a:t>
            </a:r>
          </a:p>
          <a:p>
            <a:pPr marL="285750" indent="-285750">
              <a:buFont typeface="Arial" panose="020B0604020202020204" pitchFamily="34" charset="0"/>
              <a:buChar char="•"/>
            </a:pPr>
            <a:r>
              <a:rPr lang="it-IT" sz="2800" dirty="0"/>
              <a:t>Il codice utilizza vettori di Stokes, comodi per la descrizione della luce in ambito sperimentale.</a:t>
            </a:r>
          </a:p>
          <a:p>
            <a:pPr marL="285750" indent="-285750">
              <a:buFont typeface="Arial" panose="020B0604020202020204" pitchFamily="34" charset="0"/>
              <a:buChar char="•"/>
            </a:pPr>
            <a:r>
              <a:rPr lang="it-IT" sz="2800" dirty="0"/>
              <a:t>Abbiamo riscontrato che le grandezze </a:t>
            </a:r>
            <a:r>
              <a:rPr lang="it-IT" sz="2800" dirty="0" err="1"/>
              <a:t>ellissometriche</a:t>
            </a:r>
            <a:r>
              <a:rPr lang="it-IT" sz="2800" dirty="0"/>
              <a:t> prevedono correttamente l’angolo di </a:t>
            </a:r>
            <a:r>
              <a:rPr lang="it-IT" sz="2800" dirty="0" err="1"/>
              <a:t>Brewster</a:t>
            </a:r>
            <a:r>
              <a:rPr lang="it-IT" sz="2800" dirty="0"/>
              <a:t>.</a:t>
            </a:r>
          </a:p>
          <a:p>
            <a:pPr marL="285750" indent="-285750">
              <a:buFont typeface="Arial" panose="020B0604020202020204" pitchFamily="34" charset="0"/>
              <a:buChar char="•"/>
            </a:pPr>
            <a:r>
              <a:rPr lang="it-IT" sz="2800" dirty="0"/>
              <a:t>Accordo qualitativo con i risultati di </a:t>
            </a:r>
            <a:r>
              <a:rPr lang="it-IT" sz="2800" dirty="0" err="1"/>
              <a:t>Reffit</a:t>
            </a:r>
            <a:r>
              <a:rPr lang="it-IT" sz="2800" dirty="0"/>
              <a:t>.</a:t>
            </a:r>
          </a:p>
        </p:txBody>
      </p:sp>
    </p:spTree>
    <p:extLst>
      <p:ext uri="{BB962C8B-B14F-4D97-AF65-F5344CB8AC3E}">
        <p14:creationId xmlns:p14="http://schemas.microsoft.com/office/powerpoint/2010/main" val="1838166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Sviluppi futuri</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CasellaDiTesto 1">
            <a:extLst>
              <a:ext uri="{FF2B5EF4-FFF2-40B4-BE49-F238E27FC236}">
                <a16:creationId xmlns:a16="http://schemas.microsoft.com/office/drawing/2014/main" id="{A3A32812-F9B2-418A-954D-AF1E59EEEDA3}"/>
              </a:ext>
            </a:extLst>
          </p:cNvPr>
          <p:cNvSpPr txBox="1"/>
          <p:nvPr/>
        </p:nvSpPr>
        <p:spPr>
          <a:xfrm>
            <a:off x="98474" y="787791"/>
            <a:ext cx="11816861" cy="3970318"/>
          </a:xfrm>
          <a:prstGeom prst="rect">
            <a:avLst/>
          </a:prstGeom>
          <a:noFill/>
        </p:spPr>
        <p:txBody>
          <a:bodyPr wrap="square" rtlCol="0">
            <a:spAutoFit/>
          </a:bodyPr>
          <a:lstStyle/>
          <a:p>
            <a:pPr marL="285750" indent="-285750">
              <a:buFont typeface="Arial" panose="020B0604020202020204" pitchFamily="34" charset="0"/>
              <a:buChar char="•"/>
            </a:pPr>
            <a:r>
              <a:rPr lang="it-IT" sz="2800" dirty="0"/>
              <a:t>Possibile aggiunta di metodi per implementare matrici di Jones/quaternioni che descrivano mezzi con proprietà di dicroismo e birifrangenza.</a:t>
            </a:r>
          </a:p>
          <a:p>
            <a:pPr marL="285750" indent="-285750">
              <a:buFont typeface="Arial" panose="020B0604020202020204" pitchFamily="34" charset="0"/>
              <a:buChar char="•"/>
            </a:pPr>
            <a:r>
              <a:rPr lang="it-IT" sz="2800" dirty="0"/>
              <a:t>Possibilità di introdurre una descrizione della depolarizzazione dovuta al mezzo:</a:t>
            </a:r>
          </a:p>
          <a:p>
            <a:pPr marL="914400" lvl="1" indent="-457200">
              <a:buFont typeface="Wingdings" panose="05000000000000000000" pitchFamily="2" charset="2"/>
              <a:buChar char="§"/>
            </a:pPr>
            <a:r>
              <a:rPr lang="it-IT" sz="2800" dirty="0"/>
              <a:t>Ensemble statistico di matrici di Jones, e quindi di cammini.</a:t>
            </a:r>
          </a:p>
          <a:p>
            <a:pPr marL="914400" lvl="1" indent="-457200">
              <a:buFont typeface="Wingdings" panose="05000000000000000000" pitchFamily="2" charset="2"/>
              <a:buChar char="§"/>
            </a:pPr>
            <a:r>
              <a:rPr lang="it-IT" sz="2800" dirty="0"/>
              <a:t>Costruzione diretta di un quaternione che contenga informazioni sulle proprietà depolarizzanti.</a:t>
            </a:r>
          </a:p>
          <a:p>
            <a:pPr marL="285750" indent="-285750">
              <a:buFont typeface="Arial" panose="020B0604020202020204" pitchFamily="34" charset="0"/>
              <a:buChar char="•"/>
            </a:pPr>
            <a:r>
              <a:rPr lang="it-IT" sz="2800" dirty="0"/>
              <a:t>Descrizione dell’effetto di campi evanescenti.</a:t>
            </a:r>
          </a:p>
          <a:p>
            <a:pPr marL="285750" indent="-285750">
              <a:buFont typeface="Arial" panose="020B0604020202020204" pitchFamily="34" charset="0"/>
              <a:buChar char="•"/>
            </a:pPr>
            <a:endParaRPr lang="it-IT" sz="2800" dirty="0"/>
          </a:p>
        </p:txBody>
      </p:sp>
    </p:spTree>
    <p:extLst>
      <p:ext uri="{BB962C8B-B14F-4D97-AF65-F5344CB8AC3E}">
        <p14:creationId xmlns:p14="http://schemas.microsoft.com/office/powerpoint/2010/main" val="289295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Laboratorio di Fisica della Materia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057093"/>
            <a:ext cx="1554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PT Serif" panose="020A0603040505020204" pitchFamily="18" charset="77"/>
                <a:ea typeface="+mn-ea"/>
                <a:cs typeface="+mn-cs"/>
              </a:rPr>
              <a:t>Depolarizzazione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pic>
        <p:nvPicPr>
          <p:cNvPr id="3" name="Elemento grafico 2">
            <a:extLst>
              <a:ext uri="{FF2B5EF4-FFF2-40B4-BE49-F238E27FC236}">
                <a16:creationId xmlns:a16="http://schemas.microsoft.com/office/drawing/2014/main" id="{497363AD-900E-9449-854B-10978BBB02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423" y="1652827"/>
            <a:ext cx="3645637" cy="3645637"/>
          </a:xfrm>
          <a:prstGeom prst="rect">
            <a:avLst/>
          </a:prstGeom>
        </p:spPr>
      </p:pic>
      <p:sp>
        <p:nvSpPr>
          <p:cNvPr id="4" name="CasellaDiTesto 3">
            <a:extLst>
              <a:ext uri="{FF2B5EF4-FFF2-40B4-BE49-F238E27FC236}">
                <a16:creationId xmlns:a16="http://schemas.microsoft.com/office/drawing/2014/main" id="{C8713F6D-C458-D844-96D0-269C7A34A6CA}"/>
              </a:ext>
            </a:extLst>
          </p:cNvPr>
          <p:cNvSpPr txBox="1"/>
          <p:nvPr/>
        </p:nvSpPr>
        <p:spPr>
          <a:xfrm>
            <a:off x="1027962" y="867785"/>
            <a:ext cx="2915479"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400" b="0" i="0" u="none" strike="noStrike" kern="1200" cap="none" spc="0" normalizeH="0" baseline="0" noProof="0" dirty="0">
                <a:ln>
                  <a:noFill/>
                </a:ln>
                <a:solidFill>
                  <a:prstClr val="black"/>
                </a:solidFill>
                <a:effectLst/>
                <a:uLnTx/>
                <a:uFillTx/>
                <a:latin typeface="PT Serif Caption" panose="02060603050505020204" pitchFamily="18" charset="77"/>
                <a:ea typeface="+mn-ea"/>
                <a:cs typeface="+mn-cs"/>
              </a:rPr>
              <a:t>Sfera di </a:t>
            </a:r>
            <a:r>
              <a:rPr kumimoji="0" lang="it-IT" sz="2400" b="0" i="0" u="none" strike="noStrike" kern="1200" cap="none" spc="0" normalizeH="0" baseline="0" noProof="0" dirty="0" err="1">
                <a:ln>
                  <a:noFill/>
                </a:ln>
                <a:solidFill>
                  <a:prstClr val="black"/>
                </a:solidFill>
                <a:effectLst/>
                <a:uLnTx/>
                <a:uFillTx/>
                <a:latin typeface="PT Serif Caption" panose="02060603050505020204" pitchFamily="18" charset="77"/>
                <a:ea typeface="+mn-ea"/>
                <a:cs typeface="+mn-cs"/>
              </a:rPr>
              <a:t>Poincaré</a:t>
            </a:r>
            <a:endParaRPr kumimoji="0" lang="it-IT" sz="2400" b="0" i="0" u="none" strike="noStrike" kern="1200" cap="none" spc="0" normalizeH="0" baseline="0" noProof="0" dirty="0">
              <a:ln>
                <a:noFill/>
              </a:ln>
              <a:solidFill>
                <a:prstClr val="black"/>
              </a:solidFill>
              <a:effectLst/>
              <a:uLnTx/>
              <a:uFillTx/>
              <a:latin typeface="PT Serif Caption" panose="02060603050505020204" pitchFamily="18" charset="77"/>
              <a:ea typeface="+mn-ea"/>
              <a:cs typeface="+mn-cs"/>
            </a:endParaRPr>
          </a:p>
        </p:txBody>
      </p:sp>
      <p:sp>
        <p:nvSpPr>
          <p:cNvPr id="5" name="Rettangolo 4">
            <a:extLst>
              <a:ext uri="{FF2B5EF4-FFF2-40B4-BE49-F238E27FC236}">
                <a16:creationId xmlns:a16="http://schemas.microsoft.com/office/drawing/2014/main" id="{87524197-BC1D-D347-B6B7-8578555483E2}"/>
              </a:ext>
            </a:extLst>
          </p:cNvPr>
          <p:cNvSpPr/>
          <p:nvPr/>
        </p:nvSpPr>
        <p:spPr>
          <a:xfrm>
            <a:off x="391857" y="1328137"/>
            <a:ext cx="4187687" cy="429501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CasellaDiTesto 5">
            <a:extLst>
              <a:ext uri="{FF2B5EF4-FFF2-40B4-BE49-F238E27FC236}">
                <a16:creationId xmlns:a16="http://schemas.microsoft.com/office/drawing/2014/main" id="{E5953A72-37A2-1E4C-B121-51777DD74C46}"/>
              </a:ext>
            </a:extLst>
          </p:cNvPr>
          <p:cNvSpPr txBox="1"/>
          <p:nvPr/>
        </p:nvSpPr>
        <p:spPr>
          <a:xfrm>
            <a:off x="5071165" y="814577"/>
            <a:ext cx="6525777"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La luce può essere costituita da fasci con diverse polarizzazioni formando onde depolarizzate o parzialmente polarizzate:</a:t>
            </a:r>
          </a:p>
        </p:txBody>
      </p:sp>
      <p:pic>
        <p:nvPicPr>
          <p:cNvPr id="12" name="Immagine 11">
            <a:extLst>
              <a:ext uri="{FF2B5EF4-FFF2-40B4-BE49-F238E27FC236}">
                <a16:creationId xmlns:a16="http://schemas.microsoft.com/office/drawing/2014/main" id="{F6477549-1D2B-7C43-AC30-9AF793F67130}"/>
              </a:ext>
            </a:extLst>
          </p:cNvPr>
          <p:cNvPicPr>
            <a:picLocks noChangeAspect="1"/>
          </p:cNvPicPr>
          <p:nvPr/>
        </p:nvPicPr>
        <p:blipFill>
          <a:blip r:embed="rId6"/>
          <a:stretch>
            <a:fillRect/>
          </a:stretch>
        </p:blipFill>
        <p:spPr>
          <a:xfrm>
            <a:off x="5071165" y="2017442"/>
            <a:ext cx="3213772" cy="1758122"/>
          </a:xfrm>
          <a:prstGeom prst="rect">
            <a:avLst/>
          </a:prstGeom>
        </p:spPr>
      </p:pic>
      <p:pic>
        <p:nvPicPr>
          <p:cNvPr id="14" name="Immagine 13">
            <a:extLst>
              <a:ext uri="{FF2B5EF4-FFF2-40B4-BE49-F238E27FC236}">
                <a16:creationId xmlns:a16="http://schemas.microsoft.com/office/drawing/2014/main" id="{7A96A9EC-9706-4B40-8AE2-B690B0F530B2}"/>
              </a:ext>
            </a:extLst>
          </p:cNvPr>
          <p:cNvPicPr>
            <a:picLocks noChangeAspect="1"/>
          </p:cNvPicPr>
          <p:nvPr/>
        </p:nvPicPr>
        <p:blipFill>
          <a:blip r:embed="rId7"/>
          <a:stretch>
            <a:fillRect/>
          </a:stretch>
        </p:blipFill>
        <p:spPr>
          <a:xfrm>
            <a:off x="5071165" y="4600568"/>
            <a:ext cx="2689248" cy="952762"/>
          </a:xfrm>
          <a:prstGeom prst="rect">
            <a:avLst/>
          </a:prstGeom>
        </p:spPr>
      </p:pic>
      <p:sp>
        <p:nvSpPr>
          <p:cNvPr id="15" name="CasellaDiTesto 14">
            <a:extLst>
              <a:ext uri="{FF2B5EF4-FFF2-40B4-BE49-F238E27FC236}">
                <a16:creationId xmlns:a16="http://schemas.microsoft.com/office/drawing/2014/main" id="{3964F844-4428-C64B-956D-0E188B062409}"/>
              </a:ext>
            </a:extLst>
          </p:cNvPr>
          <p:cNvSpPr txBox="1"/>
          <p:nvPr/>
        </p:nvSpPr>
        <p:spPr>
          <a:xfrm>
            <a:off x="5071165" y="3823541"/>
            <a:ext cx="244281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PT Serif" panose="020A0603040505020204" pitchFamily="18" charset="77"/>
                <a:ea typeface="+mn-ea"/>
                <a:cs typeface="+mn-cs"/>
              </a:rPr>
              <a:t>Grado di polarizzazione:</a:t>
            </a:r>
          </a:p>
        </p:txBody>
      </p:sp>
      <p:pic>
        <p:nvPicPr>
          <p:cNvPr id="17" name="Elemento grafico 16">
            <a:extLst>
              <a:ext uri="{FF2B5EF4-FFF2-40B4-BE49-F238E27FC236}">
                <a16:creationId xmlns:a16="http://schemas.microsoft.com/office/drawing/2014/main" id="{FE973783-BF5E-AA49-A08E-4D8361FE2A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73598" y="2884367"/>
            <a:ext cx="1395335" cy="1395335"/>
          </a:xfrm>
          <a:prstGeom prst="rect">
            <a:avLst/>
          </a:prstGeom>
        </p:spPr>
      </p:pic>
      <p:pic>
        <p:nvPicPr>
          <p:cNvPr id="19" name="Elemento grafico 18">
            <a:extLst>
              <a:ext uri="{FF2B5EF4-FFF2-40B4-BE49-F238E27FC236}">
                <a16:creationId xmlns:a16="http://schemas.microsoft.com/office/drawing/2014/main" id="{7DD5BE16-10B1-5242-91D3-2C9102FF8F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59513" y="1416297"/>
            <a:ext cx="1476511" cy="1476511"/>
          </a:xfrm>
          <a:prstGeom prst="rect">
            <a:avLst/>
          </a:prstGeom>
        </p:spPr>
      </p:pic>
      <p:pic>
        <p:nvPicPr>
          <p:cNvPr id="21" name="Elemento grafico 20">
            <a:extLst>
              <a:ext uri="{FF2B5EF4-FFF2-40B4-BE49-F238E27FC236}">
                <a16:creationId xmlns:a16="http://schemas.microsoft.com/office/drawing/2014/main" id="{6A8C0B99-0A07-1E4F-9B5E-B111422EDF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06367" y="4313346"/>
            <a:ext cx="1609571" cy="1609571"/>
          </a:xfrm>
          <a:prstGeom prst="rect">
            <a:avLst/>
          </a:prstGeom>
        </p:spPr>
      </p:pic>
      <p:sp>
        <p:nvSpPr>
          <p:cNvPr id="22" name="Ovale 21">
            <a:extLst>
              <a:ext uri="{FF2B5EF4-FFF2-40B4-BE49-F238E27FC236}">
                <a16:creationId xmlns:a16="http://schemas.microsoft.com/office/drawing/2014/main" id="{56F8CFE0-D5E1-9E42-BFEB-F910AD06C9D6}"/>
              </a:ext>
            </a:extLst>
          </p:cNvPr>
          <p:cNvSpPr/>
          <p:nvPr/>
        </p:nvSpPr>
        <p:spPr>
          <a:xfrm>
            <a:off x="9208846" y="1427706"/>
            <a:ext cx="1586592" cy="146510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vale 22">
            <a:extLst>
              <a:ext uri="{FF2B5EF4-FFF2-40B4-BE49-F238E27FC236}">
                <a16:creationId xmlns:a16="http://schemas.microsoft.com/office/drawing/2014/main" id="{46DD6B1E-64A4-A24C-BA09-F8F8E6503A7B}"/>
              </a:ext>
            </a:extLst>
          </p:cNvPr>
          <p:cNvSpPr/>
          <p:nvPr/>
        </p:nvSpPr>
        <p:spPr>
          <a:xfrm>
            <a:off x="9208846" y="2904217"/>
            <a:ext cx="1586592" cy="146510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vale 23">
            <a:extLst>
              <a:ext uri="{FF2B5EF4-FFF2-40B4-BE49-F238E27FC236}">
                <a16:creationId xmlns:a16="http://schemas.microsoft.com/office/drawing/2014/main" id="{07708C7F-5950-4A49-9C47-A3CCD609E135}"/>
              </a:ext>
            </a:extLst>
          </p:cNvPr>
          <p:cNvSpPr/>
          <p:nvPr/>
        </p:nvSpPr>
        <p:spPr>
          <a:xfrm>
            <a:off x="9222098" y="4375764"/>
            <a:ext cx="1586592" cy="146510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6" name="Connettore 2 25">
            <a:extLst>
              <a:ext uri="{FF2B5EF4-FFF2-40B4-BE49-F238E27FC236}">
                <a16:creationId xmlns:a16="http://schemas.microsoft.com/office/drawing/2014/main" id="{6E70495E-9F4A-4141-B2DB-FC2DB8CA37E8}"/>
              </a:ext>
            </a:extLst>
          </p:cNvPr>
          <p:cNvCxnSpPr/>
          <p:nvPr/>
        </p:nvCxnSpPr>
        <p:spPr>
          <a:xfrm flipV="1">
            <a:off x="8150087" y="2199861"/>
            <a:ext cx="983753" cy="490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ttore 2 26">
            <a:extLst>
              <a:ext uri="{FF2B5EF4-FFF2-40B4-BE49-F238E27FC236}">
                <a16:creationId xmlns:a16="http://schemas.microsoft.com/office/drawing/2014/main" id="{F947330B-D8C5-FF4E-A546-76A8ABB464BA}"/>
              </a:ext>
            </a:extLst>
          </p:cNvPr>
          <p:cNvCxnSpPr>
            <a:cxnSpLocks/>
            <a:endCxn id="23" idx="2"/>
          </p:cNvCxnSpPr>
          <p:nvPr/>
        </p:nvCxnSpPr>
        <p:spPr>
          <a:xfrm>
            <a:off x="8109501" y="3152073"/>
            <a:ext cx="1099345" cy="484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43C22ED5-B488-ED4E-BFE5-24CE153F48B3}"/>
              </a:ext>
            </a:extLst>
          </p:cNvPr>
          <p:cNvCxnSpPr>
            <a:cxnSpLocks/>
          </p:cNvCxnSpPr>
          <p:nvPr/>
        </p:nvCxnSpPr>
        <p:spPr>
          <a:xfrm>
            <a:off x="7262191" y="3553993"/>
            <a:ext cx="1990907" cy="1277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939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200" b="1" dirty="0"/>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 name="CasellaDiTesto 2">
            <a:extLst>
              <a:ext uri="{FF2B5EF4-FFF2-40B4-BE49-F238E27FC236}">
                <a16:creationId xmlns:a16="http://schemas.microsoft.com/office/drawing/2014/main" id="{68AF8D41-3D9D-4E28-9E25-5B8065E2B9AE}"/>
              </a:ext>
            </a:extLst>
          </p:cNvPr>
          <p:cNvSpPr txBox="1"/>
          <p:nvPr/>
        </p:nvSpPr>
        <p:spPr>
          <a:xfrm>
            <a:off x="3015175" y="2721114"/>
            <a:ext cx="6161649" cy="707886"/>
          </a:xfrm>
          <a:prstGeom prst="rect">
            <a:avLst/>
          </a:prstGeom>
          <a:noFill/>
        </p:spPr>
        <p:txBody>
          <a:bodyPr wrap="square" rtlCol="0">
            <a:spAutoFit/>
          </a:bodyPr>
          <a:lstStyle/>
          <a:p>
            <a:pPr algn="ctr"/>
            <a:r>
              <a:rPr lang="it-IT" sz="4000" dirty="0"/>
              <a:t>Grazie per l’attenzione</a:t>
            </a:r>
          </a:p>
        </p:txBody>
      </p:sp>
    </p:spTree>
    <p:extLst>
      <p:ext uri="{BB962C8B-B14F-4D97-AF65-F5344CB8AC3E}">
        <p14:creationId xmlns:p14="http://schemas.microsoft.com/office/powerpoint/2010/main" val="3267043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12" name="Rettangolo 11">
            <a:extLst>
              <a:ext uri="{FF2B5EF4-FFF2-40B4-BE49-F238E27FC236}">
                <a16:creationId xmlns:a16="http://schemas.microsoft.com/office/drawing/2014/main" id="{6A3373D9-3C8C-4769-B8D3-668B8D62DC35}"/>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Bibliografia</a:t>
            </a:r>
          </a:p>
        </p:txBody>
      </p:sp>
      <p:sp>
        <p:nvSpPr>
          <p:cNvPr id="8" name="CasellaDiTesto 7">
            <a:extLst>
              <a:ext uri="{FF2B5EF4-FFF2-40B4-BE49-F238E27FC236}">
                <a16:creationId xmlns:a16="http://schemas.microsoft.com/office/drawing/2014/main" id="{303B92DB-ACE3-42AF-A550-C97F29512FDB}"/>
              </a:ext>
            </a:extLst>
          </p:cNvPr>
          <p:cNvSpPr txBox="1"/>
          <p:nvPr/>
        </p:nvSpPr>
        <p:spPr>
          <a:xfrm>
            <a:off x="133349" y="676410"/>
            <a:ext cx="11814008" cy="1815882"/>
          </a:xfrm>
          <a:prstGeom prst="rect">
            <a:avLst/>
          </a:prstGeom>
          <a:noFill/>
        </p:spPr>
        <p:txBody>
          <a:bodyPr wrap="square" rtlCol="0">
            <a:spAutoFit/>
          </a:bodyPr>
          <a:lstStyle/>
          <a:p>
            <a:r>
              <a:rPr lang="it-IT" sz="1600" dirty="0"/>
              <a:t>[1]  E. </a:t>
            </a:r>
            <a:r>
              <a:rPr lang="it-IT" sz="1600" dirty="0" err="1"/>
              <a:t>Kuntman</a:t>
            </a:r>
            <a:r>
              <a:rPr lang="it-IT" sz="1600" dirty="0"/>
              <a:t> «Mathematical work on the </a:t>
            </a:r>
            <a:r>
              <a:rPr lang="it-IT" sz="1600" dirty="0" err="1"/>
              <a:t>foundations</a:t>
            </a:r>
            <a:r>
              <a:rPr lang="it-IT" sz="1600" dirty="0"/>
              <a:t> of Jones-Mueller </a:t>
            </a:r>
            <a:r>
              <a:rPr lang="it-IT" sz="1600" dirty="0" err="1"/>
              <a:t>formalism</a:t>
            </a:r>
            <a:r>
              <a:rPr lang="it-IT" sz="1600" dirty="0"/>
              <a:t> and </a:t>
            </a:r>
            <a:r>
              <a:rPr lang="it-IT" sz="1600" dirty="0" err="1"/>
              <a:t>its</a:t>
            </a:r>
            <a:r>
              <a:rPr lang="it-IT" sz="1600" dirty="0"/>
              <a:t> </a:t>
            </a:r>
            <a:r>
              <a:rPr lang="it-IT" sz="1600" dirty="0" err="1"/>
              <a:t>application</a:t>
            </a:r>
            <a:r>
              <a:rPr lang="it-IT" sz="1600" dirty="0"/>
              <a:t> to nano </a:t>
            </a:r>
            <a:r>
              <a:rPr lang="it-IT" sz="1600" dirty="0" err="1"/>
              <a:t>optics</a:t>
            </a:r>
            <a:r>
              <a:rPr lang="it-IT" sz="1600" dirty="0"/>
              <a:t>», </a:t>
            </a:r>
            <a:r>
              <a:rPr lang="it-IT" sz="1600" dirty="0" err="1"/>
              <a:t>Phd</a:t>
            </a:r>
            <a:r>
              <a:rPr lang="it-IT" sz="1600" dirty="0"/>
              <a:t> </a:t>
            </a:r>
            <a:r>
              <a:rPr lang="it-IT" sz="1600" dirty="0" err="1"/>
              <a:t>thesis</a:t>
            </a:r>
            <a:endParaRPr lang="it-IT" sz="1600" dirty="0"/>
          </a:p>
          <a:p>
            <a:pPr marL="742950" lvl="1" indent="-285750">
              <a:buFont typeface="Arial" panose="020B0604020202020204" pitchFamily="34" charset="0"/>
              <a:buChar char="•"/>
            </a:pPr>
            <a:r>
              <a:rPr lang="it-IT" sz="1600" dirty="0"/>
              <a:t>E. </a:t>
            </a:r>
            <a:r>
              <a:rPr lang="it-IT" sz="1600" dirty="0" err="1"/>
              <a:t>Kuntman</a:t>
            </a:r>
            <a:r>
              <a:rPr lang="it-IT" sz="1600" dirty="0"/>
              <a:t> et al., «</a:t>
            </a:r>
            <a:r>
              <a:rPr lang="it-IT" sz="1600" dirty="0" err="1"/>
              <a:t>Vector</a:t>
            </a:r>
            <a:r>
              <a:rPr lang="it-IT" sz="1600" dirty="0"/>
              <a:t> and </a:t>
            </a:r>
            <a:r>
              <a:rPr lang="it-IT" sz="1600" dirty="0" err="1"/>
              <a:t>matrix</a:t>
            </a:r>
            <a:r>
              <a:rPr lang="it-IT" sz="1600" dirty="0"/>
              <a:t> </a:t>
            </a:r>
            <a:r>
              <a:rPr lang="it-IT" sz="1600" dirty="0" err="1"/>
              <a:t>ststes</a:t>
            </a:r>
            <a:r>
              <a:rPr lang="it-IT" sz="1600" dirty="0"/>
              <a:t> for Mueller </a:t>
            </a:r>
            <a:r>
              <a:rPr lang="it-IT" sz="1600" dirty="0" err="1"/>
              <a:t>matrices</a:t>
            </a:r>
            <a:r>
              <a:rPr lang="it-IT" sz="1600" dirty="0"/>
              <a:t> of </a:t>
            </a:r>
            <a:r>
              <a:rPr lang="it-IT" sz="1600" dirty="0" err="1"/>
              <a:t>nondepolarizing</a:t>
            </a:r>
            <a:r>
              <a:rPr lang="it-IT" sz="1600" dirty="0"/>
              <a:t> optical media», Journal of the Optical Society of America, </a:t>
            </a:r>
            <a:r>
              <a:rPr lang="it-IT" sz="1600" dirty="0" err="1"/>
              <a:t>vol</a:t>
            </a:r>
            <a:r>
              <a:rPr lang="it-IT" sz="1600" dirty="0"/>
              <a:t> 34 </a:t>
            </a:r>
            <a:r>
              <a:rPr lang="it-IT" sz="1600" dirty="0" err="1"/>
              <a:t>number</a:t>
            </a:r>
            <a:r>
              <a:rPr lang="it-IT" sz="1600" dirty="0"/>
              <a:t> 1, 2016.</a:t>
            </a:r>
          </a:p>
          <a:p>
            <a:pPr marL="742950" lvl="1" indent="-285750">
              <a:buFont typeface="Arial" panose="020B0604020202020204" pitchFamily="34" charset="0"/>
              <a:buChar char="•"/>
            </a:pPr>
            <a:r>
              <a:rPr lang="it-IT" sz="1600" dirty="0"/>
              <a:t>E. </a:t>
            </a:r>
            <a:r>
              <a:rPr lang="it-IT" sz="1600" dirty="0" err="1"/>
              <a:t>Kuntman</a:t>
            </a:r>
            <a:r>
              <a:rPr lang="it-IT" sz="1600" dirty="0"/>
              <a:t> et al., «</a:t>
            </a:r>
            <a:r>
              <a:rPr lang="it-IT" sz="1600" dirty="0" err="1"/>
              <a:t>Formalism</a:t>
            </a:r>
            <a:r>
              <a:rPr lang="it-IT" sz="1600" dirty="0"/>
              <a:t> of optical </a:t>
            </a:r>
            <a:r>
              <a:rPr lang="it-IT" sz="1600" dirty="0" err="1"/>
              <a:t>coherence</a:t>
            </a:r>
            <a:r>
              <a:rPr lang="it-IT" sz="1600" dirty="0"/>
              <a:t> and </a:t>
            </a:r>
            <a:r>
              <a:rPr lang="it-IT" sz="1600" dirty="0" err="1"/>
              <a:t>polarization</a:t>
            </a:r>
            <a:r>
              <a:rPr lang="it-IT" sz="1600" dirty="0"/>
              <a:t> </a:t>
            </a:r>
            <a:r>
              <a:rPr lang="it-IT" sz="1600" dirty="0" err="1"/>
              <a:t>based</a:t>
            </a:r>
            <a:r>
              <a:rPr lang="it-IT" sz="1600" dirty="0"/>
              <a:t> on </a:t>
            </a:r>
            <a:r>
              <a:rPr lang="it-IT" sz="1600" dirty="0" err="1"/>
              <a:t>material</a:t>
            </a:r>
            <a:r>
              <a:rPr lang="it-IT" sz="1600" dirty="0"/>
              <a:t> media </a:t>
            </a:r>
            <a:r>
              <a:rPr lang="it-IT" sz="1600" dirty="0" err="1"/>
              <a:t>states</a:t>
            </a:r>
            <a:r>
              <a:rPr lang="it-IT" sz="1600" dirty="0"/>
              <a:t>», </a:t>
            </a:r>
            <a:r>
              <a:rPr lang="it-IT" sz="1600" dirty="0" err="1"/>
              <a:t>Physical</a:t>
            </a:r>
            <a:r>
              <a:rPr lang="it-IT" sz="1600" dirty="0"/>
              <a:t> Review, 2017.</a:t>
            </a:r>
          </a:p>
          <a:p>
            <a:pPr marL="742950" lvl="1" indent="-285750">
              <a:buFont typeface="Arial" panose="020B0604020202020204" pitchFamily="34" charset="0"/>
              <a:buChar char="•"/>
            </a:pPr>
            <a:r>
              <a:rPr lang="it-IT" sz="1600" dirty="0"/>
              <a:t>E. </a:t>
            </a:r>
            <a:r>
              <a:rPr lang="it-IT" sz="1600" dirty="0" err="1"/>
              <a:t>Kuntman</a:t>
            </a:r>
            <a:r>
              <a:rPr lang="it-IT" sz="1600" dirty="0"/>
              <a:t> et al., «</a:t>
            </a:r>
            <a:r>
              <a:rPr lang="it-IT" sz="1600" dirty="0" err="1"/>
              <a:t>Quaternion</a:t>
            </a:r>
            <a:r>
              <a:rPr lang="it-IT" sz="1600" dirty="0"/>
              <a:t> algebra for Stokes-Mueller </a:t>
            </a:r>
            <a:r>
              <a:rPr lang="it-IT" sz="1600" dirty="0" err="1"/>
              <a:t>formalism</a:t>
            </a:r>
            <a:r>
              <a:rPr lang="it-IT" sz="1600" dirty="0"/>
              <a:t>», Journal of the Optical Society of America, </a:t>
            </a:r>
            <a:r>
              <a:rPr lang="it-IT" sz="1600" dirty="0" err="1"/>
              <a:t>vol</a:t>
            </a:r>
            <a:r>
              <a:rPr lang="it-IT" sz="1600" dirty="0"/>
              <a:t> 34 </a:t>
            </a:r>
            <a:r>
              <a:rPr lang="it-IT" sz="1600" dirty="0" err="1"/>
              <a:t>number</a:t>
            </a:r>
            <a:r>
              <a:rPr lang="it-IT" sz="1600" dirty="0"/>
              <a:t> 1, 2019.</a:t>
            </a:r>
          </a:p>
          <a:p>
            <a:pPr marL="742950" lvl="1" indent="-285750">
              <a:buFont typeface="Arial" panose="020B0604020202020204" pitchFamily="34" charset="0"/>
              <a:buChar char="•"/>
            </a:pPr>
            <a:endParaRPr lang="it-IT" sz="1600" dirty="0"/>
          </a:p>
        </p:txBody>
      </p:sp>
      <p:sp>
        <p:nvSpPr>
          <p:cNvPr id="11" name="CasellaDiTesto 10">
            <a:extLst>
              <a:ext uri="{FF2B5EF4-FFF2-40B4-BE49-F238E27FC236}">
                <a16:creationId xmlns:a16="http://schemas.microsoft.com/office/drawing/2014/main" id="{D3DB636D-46CE-40BE-A25F-3D9C04E2BDF6}"/>
              </a:ext>
            </a:extLst>
          </p:cNvPr>
          <p:cNvSpPr txBox="1"/>
          <p:nvPr/>
        </p:nvSpPr>
        <p:spPr>
          <a:xfrm>
            <a:off x="133349" y="2207043"/>
            <a:ext cx="11814008" cy="584775"/>
          </a:xfrm>
          <a:prstGeom prst="rect">
            <a:avLst/>
          </a:prstGeom>
          <a:noFill/>
        </p:spPr>
        <p:txBody>
          <a:bodyPr wrap="square" rtlCol="0">
            <a:spAutoFit/>
          </a:bodyPr>
          <a:lstStyle/>
          <a:p>
            <a:r>
              <a:rPr lang="it-IT" sz="1600" dirty="0"/>
              <a:t>[2]  K. Kim et al., «</a:t>
            </a:r>
            <a:r>
              <a:rPr lang="it-IT" sz="1600" dirty="0" err="1"/>
              <a:t>Relationship</a:t>
            </a:r>
            <a:r>
              <a:rPr lang="it-IT" sz="1600" dirty="0"/>
              <a:t> </a:t>
            </a:r>
            <a:r>
              <a:rPr lang="it-IT" sz="1600" dirty="0" err="1"/>
              <a:t>between</a:t>
            </a:r>
            <a:r>
              <a:rPr lang="it-IT" sz="1600" dirty="0"/>
              <a:t> Jones and Mueller </a:t>
            </a:r>
            <a:r>
              <a:rPr lang="it-IT" sz="1600" dirty="0" err="1"/>
              <a:t>matrices</a:t>
            </a:r>
            <a:r>
              <a:rPr lang="it-IT" sz="1600" dirty="0"/>
              <a:t> for random media» Journal of the Optical Society of America, </a:t>
            </a:r>
            <a:r>
              <a:rPr lang="it-IT" sz="1600" dirty="0" err="1"/>
              <a:t>vol</a:t>
            </a:r>
            <a:r>
              <a:rPr lang="it-IT" sz="1600" dirty="0"/>
              <a:t> 4 </a:t>
            </a:r>
            <a:r>
              <a:rPr lang="it-IT" sz="1600" dirty="0" err="1"/>
              <a:t>number</a:t>
            </a:r>
            <a:r>
              <a:rPr lang="it-IT" sz="1600" dirty="0"/>
              <a:t> 3, 1987.</a:t>
            </a:r>
          </a:p>
        </p:txBody>
      </p:sp>
      <p:sp>
        <p:nvSpPr>
          <p:cNvPr id="13" name="CasellaDiTesto 12">
            <a:extLst>
              <a:ext uri="{FF2B5EF4-FFF2-40B4-BE49-F238E27FC236}">
                <a16:creationId xmlns:a16="http://schemas.microsoft.com/office/drawing/2014/main" id="{3AB0FC55-8CA6-4250-8D30-44D17B949515}"/>
              </a:ext>
            </a:extLst>
          </p:cNvPr>
          <p:cNvSpPr txBox="1"/>
          <p:nvPr/>
        </p:nvSpPr>
        <p:spPr>
          <a:xfrm>
            <a:off x="133349" y="2787084"/>
            <a:ext cx="11814008" cy="584775"/>
          </a:xfrm>
          <a:prstGeom prst="rect">
            <a:avLst/>
          </a:prstGeom>
          <a:noFill/>
        </p:spPr>
        <p:txBody>
          <a:bodyPr wrap="square" rtlCol="0">
            <a:spAutoFit/>
          </a:bodyPr>
          <a:lstStyle/>
          <a:p>
            <a:r>
              <a:rPr lang="it-IT" sz="1600" dirty="0"/>
              <a:t>[3]  </a:t>
            </a:r>
            <a:r>
              <a:rPr lang="it-IT" sz="1600" dirty="0" err="1"/>
              <a:t>Soe</a:t>
            </a:r>
            <a:r>
              <a:rPr lang="it-IT" sz="1600" dirty="0"/>
              <a:t>-Mie F. </a:t>
            </a:r>
            <a:r>
              <a:rPr lang="it-IT" sz="1600" dirty="0" err="1"/>
              <a:t>Nee</a:t>
            </a:r>
            <a:r>
              <a:rPr lang="it-IT" sz="1600" dirty="0"/>
              <a:t>, «</a:t>
            </a:r>
            <a:r>
              <a:rPr lang="it-IT" sz="1600" dirty="0" err="1"/>
              <a:t>Decomposition</a:t>
            </a:r>
            <a:r>
              <a:rPr lang="it-IT" sz="1600" dirty="0"/>
              <a:t> of Jones and Mueller </a:t>
            </a:r>
            <a:r>
              <a:rPr lang="it-IT" sz="1600" dirty="0" err="1"/>
              <a:t>matrices</a:t>
            </a:r>
            <a:r>
              <a:rPr lang="it-IT" sz="1600" dirty="0"/>
              <a:t> in </a:t>
            </a:r>
            <a:r>
              <a:rPr lang="it-IT" sz="1600" dirty="0" err="1"/>
              <a:t>terms</a:t>
            </a:r>
            <a:r>
              <a:rPr lang="it-IT" sz="1600" dirty="0"/>
              <a:t> of </a:t>
            </a:r>
            <a:r>
              <a:rPr lang="it-IT" sz="1600" dirty="0" err="1"/>
              <a:t>four</a:t>
            </a:r>
            <a:r>
              <a:rPr lang="it-IT" sz="1600" dirty="0"/>
              <a:t> </a:t>
            </a:r>
            <a:r>
              <a:rPr lang="it-IT" sz="1600" dirty="0" err="1"/>
              <a:t>basic</a:t>
            </a:r>
            <a:r>
              <a:rPr lang="it-IT" sz="1600" dirty="0"/>
              <a:t> </a:t>
            </a:r>
            <a:r>
              <a:rPr lang="it-IT" sz="1600" dirty="0" err="1"/>
              <a:t>polarization</a:t>
            </a:r>
            <a:r>
              <a:rPr lang="it-IT" sz="1600" dirty="0"/>
              <a:t> </a:t>
            </a:r>
            <a:r>
              <a:rPr lang="it-IT" sz="1600" dirty="0" err="1"/>
              <a:t>responses</a:t>
            </a:r>
            <a:r>
              <a:rPr lang="it-IT" sz="1600" dirty="0"/>
              <a:t>» Journal of the Optical Society of America, </a:t>
            </a:r>
            <a:r>
              <a:rPr lang="it-IT" sz="1600" dirty="0" err="1"/>
              <a:t>vol</a:t>
            </a:r>
            <a:r>
              <a:rPr lang="it-IT" sz="1600" dirty="0"/>
              <a:t> 31 </a:t>
            </a:r>
            <a:r>
              <a:rPr lang="it-IT" sz="1600" dirty="0" err="1"/>
              <a:t>number</a:t>
            </a:r>
            <a:r>
              <a:rPr lang="it-IT" sz="1600" dirty="0"/>
              <a:t> 11, 2014.</a:t>
            </a:r>
          </a:p>
        </p:txBody>
      </p:sp>
      <p:sp>
        <p:nvSpPr>
          <p:cNvPr id="14" name="CasellaDiTesto 13">
            <a:extLst>
              <a:ext uri="{FF2B5EF4-FFF2-40B4-BE49-F238E27FC236}">
                <a16:creationId xmlns:a16="http://schemas.microsoft.com/office/drawing/2014/main" id="{DCA14E81-46C8-4152-BC7C-AF46D500B966}"/>
              </a:ext>
            </a:extLst>
          </p:cNvPr>
          <p:cNvSpPr txBox="1"/>
          <p:nvPr/>
        </p:nvSpPr>
        <p:spPr>
          <a:xfrm>
            <a:off x="133350" y="3620077"/>
            <a:ext cx="11814008" cy="584775"/>
          </a:xfrm>
          <a:prstGeom prst="rect">
            <a:avLst/>
          </a:prstGeom>
          <a:noFill/>
        </p:spPr>
        <p:txBody>
          <a:bodyPr wrap="square" rtlCol="0">
            <a:spAutoFit/>
          </a:bodyPr>
          <a:lstStyle/>
          <a:p>
            <a:r>
              <a:rPr lang="it-IT" sz="1600" dirty="0"/>
              <a:t>[5]  R. Clark Jones, «A new </a:t>
            </a:r>
            <a:r>
              <a:rPr lang="it-IT" sz="1600" dirty="0" err="1"/>
              <a:t>calculus</a:t>
            </a:r>
            <a:r>
              <a:rPr lang="it-IT" sz="1600" dirty="0"/>
              <a:t> for the treatment of optical systems. VII. </a:t>
            </a:r>
            <a:r>
              <a:rPr lang="it-IT" sz="1600" dirty="0" err="1"/>
              <a:t>Properties</a:t>
            </a:r>
            <a:r>
              <a:rPr lang="it-IT" sz="1600" dirty="0"/>
              <a:t> of the N-</a:t>
            </a:r>
            <a:r>
              <a:rPr lang="it-IT" sz="1600" dirty="0" err="1"/>
              <a:t>matrices</a:t>
            </a:r>
            <a:r>
              <a:rPr lang="it-IT" sz="1600" dirty="0"/>
              <a:t>», Journal of the Optical Society of America, </a:t>
            </a:r>
            <a:r>
              <a:rPr lang="it-IT" sz="1600" dirty="0" err="1"/>
              <a:t>vol</a:t>
            </a:r>
            <a:r>
              <a:rPr lang="it-IT" sz="1600" dirty="0"/>
              <a:t> 38, </a:t>
            </a:r>
            <a:r>
              <a:rPr lang="it-IT" sz="1600" dirty="0" err="1"/>
              <a:t>number</a:t>
            </a:r>
            <a:r>
              <a:rPr lang="it-IT" sz="1600" dirty="0"/>
              <a:t> 8, </a:t>
            </a:r>
            <a:r>
              <a:rPr lang="it-IT" sz="1600" dirty="0" err="1"/>
              <a:t>august</a:t>
            </a:r>
            <a:r>
              <a:rPr lang="it-IT" sz="1600" dirty="0"/>
              <a:t> 1948 </a:t>
            </a:r>
          </a:p>
        </p:txBody>
      </p:sp>
      <p:sp>
        <p:nvSpPr>
          <p:cNvPr id="3" name="CasellaDiTesto 2">
            <a:extLst>
              <a:ext uri="{FF2B5EF4-FFF2-40B4-BE49-F238E27FC236}">
                <a16:creationId xmlns:a16="http://schemas.microsoft.com/office/drawing/2014/main" id="{B6859C15-839E-4C09-A821-2E2AE9D5D8D7}"/>
              </a:ext>
            </a:extLst>
          </p:cNvPr>
          <p:cNvSpPr txBox="1"/>
          <p:nvPr/>
        </p:nvSpPr>
        <p:spPr>
          <a:xfrm>
            <a:off x="133349" y="4808346"/>
            <a:ext cx="11681661" cy="584775"/>
          </a:xfrm>
          <a:prstGeom prst="rect">
            <a:avLst/>
          </a:prstGeom>
          <a:noFill/>
        </p:spPr>
        <p:txBody>
          <a:bodyPr wrap="square" rtlCol="0">
            <a:spAutoFit/>
          </a:bodyPr>
          <a:lstStyle/>
          <a:p>
            <a:r>
              <a:rPr lang="it-IT" sz="1600" dirty="0"/>
              <a:t>[7]  J. A. </a:t>
            </a:r>
            <a:r>
              <a:rPr lang="it-IT" sz="1600" dirty="0" err="1"/>
              <a:t>Woollam</a:t>
            </a:r>
            <a:r>
              <a:rPr lang="it-IT" sz="1600" dirty="0"/>
              <a:t> et al., «</a:t>
            </a:r>
            <a:r>
              <a:rPr lang="it-IT" sz="1600" dirty="0" err="1"/>
              <a:t>Overview</a:t>
            </a:r>
            <a:r>
              <a:rPr lang="it-IT" sz="1600" dirty="0"/>
              <a:t> of </a:t>
            </a:r>
            <a:r>
              <a:rPr lang="it-IT" sz="1600" dirty="0" err="1"/>
              <a:t>Variable</a:t>
            </a:r>
            <a:r>
              <a:rPr lang="it-IT" sz="1600" dirty="0"/>
              <a:t> Angle </a:t>
            </a:r>
            <a:r>
              <a:rPr lang="it-IT" sz="1600" dirty="0" err="1"/>
              <a:t>Spectroscopic</a:t>
            </a:r>
            <a:r>
              <a:rPr lang="it-IT" sz="1600" dirty="0"/>
              <a:t> </a:t>
            </a:r>
            <a:r>
              <a:rPr lang="it-IT" sz="1600" dirty="0" err="1"/>
              <a:t>Ellipsometry</a:t>
            </a:r>
            <a:r>
              <a:rPr lang="it-IT" sz="1600" dirty="0"/>
              <a:t> (VASE), Part 1: Basic Theory and </a:t>
            </a:r>
            <a:r>
              <a:rPr lang="it-IT" sz="1600" dirty="0" err="1"/>
              <a:t>Typical</a:t>
            </a:r>
            <a:r>
              <a:rPr lang="it-IT" sz="1600" dirty="0"/>
              <a:t> Applications», Proc of SPIE, 1999.</a:t>
            </a:r>
          </a:p>
        </p:txBody>
      </p:sp>
      <p:sp>
        <p:nvSpPr>
          <p:cNvPr id="15" name="CasellaDiTesto 14">
            <a:extLst>
              <a:ext uri="{FF2B5EF4-FFF2-40B4-BE49-F238E27FC236}">
                <a16:creationId xmlns:a16="http://schemas.microsoft.com/office/drawing/2014/main" id="{E5C3C581-C3ED-4305-8D98-FBA27CF04120}"/>
              </a:ext>
            </a:extLst>
          </p:cNvPr>
          <p:cNvSpPr txBox="1"/>
          <p:nvPr/>
        </p:nvSpPr>
        <p:spPr>
          <a:xfrm>
            <a:off x="133350" y="4216432"/>
            <a:ext cx="11934324" cy="584775"/>
          </a:xfrm>
          <a:prstGeom prst="rect">
            <a:avLst/>
          </a:prstGeom>
          <a:noFill/>
        </p:spPr>
        <p:txBody>
          <a:bodyPr wrap="square" rtlCol="0">
            <a:spAutoFit/>
          </a:bodyPr>
          <a:lstStyle/>
          <a:p>
            <a:r>
              <a:rPr lang="it-IT" sz="1600" dirty="0"/>
              <a:t>[6]  </a:t>
            </a:r>
            <a:r>
              <a:rPr lang="it-IT" sz="1600" dirty="0" err="1"/>
              <a:t>Oriol</a:t>
            </a:r>
            <a:r>
              <a:rPr lang="it-IT" sz="1600" dirty="0"/>
              <a:t> </a:t>
            </a:r>
            <a:r>
              <a:rPr lang="it-IT" sz="1600" dirty="0" err="1"/>
              <a:t>Arteaga</a:t>
            </a:r>
            <a:r>
              <a:rPr lang="it-IT" sz="1600" dirty="0"/>
              <a:t>, Adolf </a:t>
            </a:r>
            <a:r>
              <a:rPr lang="it-IT" sz="1600" dirty="0" err="1"/>
              <a:t>Canillas</a:t>
            </a:r>
            <a:r>
              <a:rPr lang="it-IT" sz="1600" dirty="0"/>
              <a:t> «</a:t>
            </a:r>
            <a:r>
              <a:rPr lang="it-IT" sz="1600" dirty="0" err="1"/>
              <a:t>Pseudopolar</a:t>
            </a:r>
            <a:r>
              <a:rPr lang="it-IT" sz="1600" dirty="0"/>
              <a:t> </a:t>
            </a:r>
            <a:r>
              <a:rPr lang="it-IT" sz="1600" dirty="0" err="1"/>
              <a:t>depocmposition</a:t>
            </a:r>
            <a:r>
              <a:rPr lang="it-IT" sz="1600" dirty="0"/>
              <a:t> of the Jones and Mueller-Jones </a:t>
            </a:r>
            <a:r>
              <a:rPr lang="it-IT" sz="1600" dirty="0" err="1"/>
              <a:t>exponential</a:t>
            </a:r>
            <a:r>
              <a:rPr lang="it-IT" sz="1600" dirty="0"/>
              <a:t>», Journal of the Optical Society of America, </a:t>
            </a:r>
            <a:r>
              <a:rPr lang="it-IT" sz="1600" dirty="0" err="1"/>
              <a:t>vol</a:t>
            </a:r>
            <a:r>
              <a:rPr lang="it-IT" sz="1600" dirty="0"/>
              <a:t> 26 </a:t>
            </a:r>
            <a:r>
              <a:rPr lang="it-IT" sz="1600" dirty="0" err="1"/>
              <a:t>number</a:t>
            </a:r>
            <a:r>
              <a:rPr lang="it-IT" sz="1600" dirty="0"/>
              <a:t> 4, 2009.</a:t>
            </a:r>
          </a:p>
        </p:txBody>
      </p:sp>
      <p:sp>
        <p:nvSpPr>
          <p:cNvPr id="16" name="CasellaDiTesto 15">
            <a:extLst>
              <a:ext uri="{FF2B5EF4-FFF2-40B4-BE49-F238E27FC236}">
                <a16:creationId xmlns:a16="http://schemas.microsoft.com/office/drawing/2014/main" id="{DB17C0EE-B1A5-4292-8555-5E898E402EA6}"/>
              </a:ext>
            </a:extLst>
          </p:cNvPr>
          <p:cNvSpPr txBox="1"/>
          <p:nvPr/>
        </p:nvSpPr>
        <p:spPr>
          <a:xfrm>
            <a:off x="133349" y="5363231"/>
            <a:ext cx="11681661" cy="338554"/>
          </a:xfrm>
          <a:prstGeom prst="rect">
            <a:avLst/>
          </a:prstGeom>
          <a:noFill/>
        </p:spPr>
        <p:txBody>
          <a:bodyPr wrap="square" rtlCol="0">
            <a:spAutoFit/>
          </a:bodyPr>
          <a:lstStyle/>
          <a:p>
            <a:r>
              <a:rPr lang="it-IT" sz="1600" dirty="0"/>
              <a:t>[8]  </a:t>
            </a:r>
            <a:r>
              <a:rPr lang="it-IT" sz="1600" dirty="0" err="1"/>
              <a:t>Hoang</a:t>
            </a:r>
            <a:r>
              <a:rPr lang="it-IT" sz="1600" dirty="0"/>
              <a:t> </a:t>
            </a:r>
            <a:r>
              <a:rPr lang="it-IT" sz="1600" dirty="0" err="1"/>
              <a:t>Duy</a:t>
            </a:r>
            <a:r>
              <a:rPr lang="it-IT" sz="1600" dirty="0"/>
              <a:t> </a:t>
            </a:r>
            <a:r>
              <a:rPr lang="it-IT" sz="1600" dirty="0" err="1"/>
              <a:t>Trinh</a:t>
            </a:r>
            <a:r>
              <a:rPr lang="it-IT" sz="1600" dirty="0"/>
              <a:t>, «Studio della polarizzazione della luce basato sui vettori di Stokes r sulla matrici di Mueller», tesi di laurea.</a:t>
            </a:r>
          </a:p>
        </p:txBody>
      </p:sp>
      <p:sp>
        <p:nvSpPr>
          <p:cNvPr id="17" name="CasellaDiTesto 16">
            <a:extLst>
              <a:ext uri="{FF2B5EF4-FFF2-40B4-BE49-F238E27FC236}">
                <a16:creationId xmlns:a16="http://schemas.microsoft.com/office/drawing/2014/main" id="{F34A9181-DA75-4B97-9109-4B240F34D060}"/>
              </a:ext>
            </a:extLst>
          </p:cNvPr>
          <p:cNvSpPr txBox="1"/>
          <p:nvPr/>
        </p:nvSpPr>
        <p:spPr>
          <a:xfrm>
            <a:off x="133349" y="3316540"/>
            <a:ext cx="11814008" cy="338554"/>
          </a:xfrm>
          <a:prstGeom prst="rect">
            <a:avLst/>
          </a:prstGeom>
          <a:noFill/>
        </p:spPr>
        <p:txBody>
          <a:bodyPr wrap="square" rtlCol="0">
            <a:spAutoFit/>
          </a:bodyPr>
          <a:lstStyle/>
          <a:p>
            <a:r>
              <a:rPr lang="it-IT" sz="1600" dirty="0"/>
              <a:t>[4]  Y. Chang and W. Gao, «Method of </a:t>
            </a:r>
            <a:r>
              <a:rPr lang="it-IT" sz="1600" dirty="0" err="1"/>
              <a:t>interpreting</a:t>
            </a:r>
            <a:r>
              <a:rPr lang="it-IT" sz="1600" dirty="0"/>
              <a:t> Muller </a:t>
            </a:r>
            <a:r>
              <a:rPr lang="it-IT" sz="1600" dirty="0" err="1"/>
              <a:t>matrix</a:t>
            </a:r>
            <a:r>
              <a:rPr lang="it-IT" sz="1600" dirty="0"/>
              <a:t> of </a:t>
            </a:r>
            <a:r>
              <a:rPr lang="it-IT" sz="1600" dirty="0" err="1"/>
              <a:t>anisotropic</a:t>
            </a:r>
            <a:r>
              <a:rPr lang="it-IT" sz="1600" dirty="0"/>
              <a:t> medium», </a:t>
            </a:r>
            <a:r>
              <a:rPr lang="it-IT" sz="1600" dirty="0" err="1"/>
              <a:t>Optic</a:t>
            </a:r>
            <a:r>
              <a:rPr lang="it-IT" sz="1600" dirty="0"/>
              <a:t> Express, vol. 27, No 3, 2019.</a:t>
            </a:r>
          </a:p>
        </p:txBody>
      </p:sp>
    </p:spTree>
    <p:extLst>
      <p:ext uri="{BB962C8B-B14F-4D97-AF65-F5344CB8AC3E}">
        <p14:creationId xmlns:p14="http://schemas.microsoft.com/office/powerpoint/2010/main" val="817232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12" name="Rettangolo 11">
            <a:extLst>
              <a:ext uri="{FF2B5EF4-FFF2-40B4-BE49-F238E27FC236}">
                <a16:creationId xmlns:a16="http://schemas.microsoft.com/office/drawing/2014/main" id="{6A3373D9-3C8C-4769-B8D3-668B8D62DC35}"/>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200" b="1" dirty="0"/>
          </a:p>
        </p:txBody>
      </p:sp>
      <p:sp>
        <p:nvSpPr>
          <p:cNvPr id="2" name="CasellaDiTesto 1">
            <a:extLst>
              <a:ext uri="{FF2B5EF4-FFF2-40B4-BE49-F238E27FC236}">
                <a16:creationId xmlns:a16="http://schemas.microsoft.com/office/drawing/2014/main" id="{22BA4A1E-E4C5-4418-8C4A-52C181410475}"/>
              </a:ext>
            </a:extLst>
          </p:cNvPr>
          <p:cNvSpPr txBox="1"/>
          <p:nvPr/>
        </p:nvSpPr>
        <p:spPr>
          <a:xfrm>
            <a:off x="186487" y="845858"/>
            <a:ext cx="10690060" cy="369332"/>
          </a:xfrm>
          <a:prstGeom prst="rect">
            <a:avLst/>
          </a:prstGeom>
          <a:noFill/>
        </p:spPr>
        <p:txBody>
          <a:bodyPr wrap="square" rtlCol="0">
            <a:spAutoFit/>
          </a:bodyPr>
          <a:lstStyle/>
          <a:p>
            <a:r>
              <a:rPr lang="it-IT" dirty="0"/>
              <a:t>[9]  K. Y. </a:t>
            </a:r>
            <a:r>
              <a:rPr lang="it-IT" dirty="0" err="1"/>
              <a:t>Bliokh</a:t>
            </a:r>
            <a:r>
              <a:rPr lang="it-IT" dirty="0"/>
              <a:t> et al., «</a:t>
            </a:r>
            <a:r>
              <a:rPr lang="it-IT" dirty="0" err="1"/>
              <a:t>Extraordinary</a:t>
            </a:r>
            <a:r>
              <a:rPr lang="it-IT" dirty="0"/>
              <a:t> </a:t>
            </a:r>
            <a:r>
              <a:rPr lang="it-IT" dirty="0" err="1"/>
              <a:t>momentum</a:t>
            </a:r>
            <a:r>
              <a:rPr lang="it-IT" dirty="0"/>
              <a:t> and spin in </a:t>
            </a:r>
            <a:r>
              <a:rPr lang="it-IT" dirty="0" err="1"/>
              <a:t>evanescent</a:t>
            </a:r>
            <a:r>
              <a:rPr lang="it-IT" dirty="0"/>
              <a:t> </a:t>
            </a:r>
            <a:r>
              <a:rPr lang="it-IT" dirty="0" err="1"/>
              <a:t>waves</a:t>
            </a:r>
            <a:r>
              <a:rPr lang="it-IT" dirty="0"/>
              <a:t>», Nature Communications, 2014.</a:t>
            </a:r>
          </a:p>
        </p:txBody>
      </p:sp>
      <p:sp>
        <p:nvSpPr>
          <p:cNvPr id="5" name="CasellaDiTesto 4">
            <a:extLst>
              <a:ext uri="{FF2B5EF4-FFF2-40B4-BE49-F238E27FC236}">
                <a16:creationId xmlns:a16="http://schemas.microsoft.com/office/drawing/2014/main" id="{1F053117-2BAE-421A-94BC-8C4B767DEB28}"/>
              </a:ext>
            </a:extLst>
          </p:cNvPr>
          <p:cNvSpPr txBox="1"/>
          <p:nvPr/>
        </p:nvSpPr>
        <p:spPr>
          <a:xfrm>
            <a:off x="186487" y="1205198"/>
            <a:ext cx="11478126" cy="646331"/>
          </a:xfrm>
          <a:prstGeom prst="rect">
            <a:avLst/>
          </a:prstGeom>
          <a:noFill/>
        </p:spPr>
        <p:txBody>
          <a:bodyPr wrap="square" rtlCol="0">
            <a:spAutoFit/>
          </a:bodyPr>
          <a:lstStyle/>
          <a:p>
            <a:r>
              <a:rPr lang="it-IT" dirty="0"/>
              <a:t>[10]  Aleksandr Y. </a:t>
            </a:r>
            <a:r>
              <a:rPr lang="it-IT" dirty="0" err="1"/>
              <a:t>Bekshaev</a:t>
            </a:r>
            <a:r>
              <a:rPr lang="it-IT" dirty="0"/>
              <a:t> et al., «Mie scattering and optical </a:t>
            </a:r>
            <a:r>
              <a:rPr lang="it-IT" dirty="0" err="1"/>
              <a:t>forces</a:t>
            </a:r>
            <a:r>
              <a:rPr lang="it-IT" dirty="0"/>
              <a:t> from </a:t>
            </a:r>
            <a:r>
              <a:rPr lang="it-IT" dirty="0" err="1"/>
              <a:t>evanescent</a:t>
            </a:r>
            <a:r>
              <a:rPr lang="it-IT" dirty="0"/>
              <a:t> </a:t>
            </a:r>
            <a:r>
              <a:rPr lang="it-IT" dirty="0" err="1"/>
              <a:t>fiels</a:t>
            </a:r>
            <a:r>
              <a:rPr lang="it-IT" dirty="0"/>
              <a:t>: a </a:t>
            </a:r>
            <a:r>
              <a:rPr lang="it-IT" dirty="0" err="1"/>
              <a:t>complex</a:t>
            </a:r>
            <a:r>
              <a:rPr lang="it-IT" dirty="0"/>
              <a:t> angle </a:t>
            </a:r>
            <a:r>
              <a:rPr lang="it-IT" dirty="0" err="1"/>
              <a:t>approach</a:t>
            </a:r>
            <a:r>
              <a:rPr lang="it-IT" dirty="0"/>
              <a:t>», </a:t>
            </a:r>
            <a:r>
              <a:rPr lang="it-IT" dirty="0" err="1"/>
              <a:t>Optic</a:t>
            </a:r>
            <a:r>
              <a:rPr lang="it-IT" dirty="0"/>
              <a:t> Express, 2013.</a:t>
            </a:r>
          </a:p>
        </p:txBody>
      </p:sp>
    </p:spTree>
    <p:extLst>
      <p:ext uri="{BB962C8B-B14F-4D97-AF65-F5344CB8AC3E}">
        <p14:creationId xmlns:p14="http://schemas.microsoft.com/office/powerpoint/2010/main" val="1791679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12" name="Rettangolo 11">
            <a:extLst>
              <a:ext uri="{FF2B5EF4-FFF2-40B4-BE49-F238E27FC236}">
                <a16:creationId xmlns:a16="http://schemas.microsoft.com/office/drawing/2014/main" id="{6A3373D9-3C8C-4769-B8D3-668B8D62DC35}"/>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Criterio per matrice di Mueller depolarizzante</a:t>
            </a:r>
          </a:p>
        </p:txBody>
      </p:sp>
      <mc:AlternateContent xmlns:mc="http://schemas.openxmlformats.org/markup-compatibility/2006" xmlns:a14="http://schemas.microsoft.com/office/drawing/2010/main">
        <mc:Choice Requires="a14">
          <p:sp>
            <p:nvSpPr>
              <p:cNvPr id="3" name="Rettangolo 2">
                <a:extLst>
                  <a:ext uri="{FF2B5EF4-FFF2-40B4-BE49-F238E27FC236}">
                    <a16:creationId xmlns:a16="http://schemas.microsoft.com/office/drawing/2014/main" id="{8BAF1670-106D-43A8-A66F-64448F9674F6}"/>
                  </a:ext>
                </a:extLst>
              </p:cNvPr>
              <p:cNvSpPr/>
              <p:nvPr/>
            </p:nvSpPr>
            <p:spPr>
              <a:xfrm>
                <a:off x="3554567" y="1670939"/>
                <a:ext cx="5134161" cy="6811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2800" b="1" i="1" smtClean="0">
                          <a:latin typeface="Cambria Math" panose="02040503050406030204" pitchFamily="18" charset="0"/>
                        </a:rPr>
                        <m:t>Γ</m:t>
                      </m:r>
                      <m:d>
                        <m:dPr>
                          <m:ctrlPr>
                            <a:rPr lang="it-IT" sz="2800" b="1" i="1" smtClean="0">
                              <a:latin typeface="Cambria Math" panose="02040503050406030204" pitchFamily="18" charset="0"/>
                            </a:rPr>
                          </m:ctrlPr>
                        </m:dPr>
                        <m:e>
                          <m:r>
                            <a:rPr lang="it-IT" sz="2800" b="1" i="1" smtClean="0">
                              <a:latin typeface="Cambria Math" panose="02040503050406030204" pitchFamily="18" charset="0"/>
                            </a:rPr>
                            <m:t>𝑴</m:t>
                          </m:r>
                        </m:e>
                      </m:d>
                      <m:r>
                        <a:rPr lang="it-IT" sz="2800" b="1" i="1" smtClean="0">
                          <a:latin typeface="Cambria Math" panose="02040503050406030204" pitchFamily="18" charset="0"/>
                        </a:rPr>
                        <m:t>=</m:t>
                      </m:r>
                      <m:sSup>
                        <m:sSupPr>
                          <m:ctrlPr>
                            <a:rPr lang="it-IT" sz="2800" i="1" smtClean="0">
                              <a:latin typeface="Cambria Math" panose="02040503050406030204" pitchFamily="18" charset="0"/>
                            </a:rPr>
                          </m:ctrlPr>
                        </m:sSupPr>
                        <m:e>
                          <m:d>
                            <m:dPr>
                              <m:begChr m:val="["/>
                              <m:endChr m:val="]"/>
                              <m:ctrlPr>
                                <a:rPr lang="it-IT" sz="2800" i="1" smtClean="0">
                                  <a:latin typeface="Cambria Math" panose="02040503050406030204" pitchFamily="18" charset="0"/>
                                </a:rPr>
                              </m:ctrlPr>
                            </m:dPr>
                            <m:e>
                              <m:r>
                                <m:rPr>
                                  <m:sty m:val="p"/>
                                </m:rPr>
                                <a:rPr lang="it-IT" sz="2800" b="0" i="0" smtClean="0">
                                  <a:latin typeface="Cambria Math" panose="02040503050406030204" pitchFamily="18" charset="0"/>
                                </a:rPr>
                                <m:t>Tr</m:t>
                              </m:r>
                              <m:d>
                                <m:dPr>
                                  <m:ctrlPr>
                                    <a:rPr lang="it-IT" sz="2800" b="1" i="1" smtClean="0">
                                      <a:latin typeface="Cambria Math" panose="02040503050406030204" pitchFamily="18" charset="0"/>
                                    </a:rPr>
                                  </m:ctrlPr>
                                </m:dPr>
                                <m:e>
                                  <m:sSup>
                                    <m:sSupPr>
                                      <m:ctrlPr>
                                        <a:rPr lang="it-IT" sz="2800" b="1" i="1" smtClean="0">
                                          <a:latin typeface="Cambria Math" panose="02040503050406030204" pitchFamily="18" charset="0"/>
                                        </a:rPr>
                                      </m:ctrlPr>
                                    </m:sSupPr>
                                    <m:e>
                                      <m:r>
                                        <a:rPr lang="it-IT" sz="2800" b="1" i="1" smtClean="0">
                                          <a:latin typeface="Cambria Math" panose="02040503050406030204" pitchFamily="18" charset="0"/>
                                        </a:rPr>
                                        <m:t>𝑴</m:t>
                                      </m:r>
                                    </m:e>
                                    <m:sup>
                                      <m:r>
                                        <a:rPr lang="it-IT" sz="2800" b="1" i="1" smtClean="0">
                                          <a:latin typeface="Cambria Math" panose="02040503050406030204" pitchFamily="18" charset="0"/>
                                        </a:rPr>
                                        <m:t>𝑻</m:t>
                                      </m:r>
                                    </m:sup>
                                  </m:sSup>
                                  <m:r>
                                    <a:rPr lang="it-IT" sz="2800" b="1" i="1" smtClean="0">
                                      <a:latin typeface="Cambria Math" panose="02040503050406030204" pitchFamily="18" charset="0"/>
                                    </a:rPr>
                                    <m:t>𝑴</m:t>
                                  </m:r>
                                </m:e>
                              </m:d>
                            </m:e>
                          </m:d>
                        </m:e>
                        <m:sup>
                          <m:r>
                            <a:rPr lang="it-IT" sz="2800" b="0" i="1" smtClean="0">
                              <a:latin typeface="Cambria Math" panose="02040503050406030204" pitchFamily="18" charset="0"/>
                            </a:rPr>
                            <m:t>1/2</m:t>
                          </m:r>
                        </m:sup>
                      </m:sSup>
                      <m:r>
                        <a:rPr lang="it-IT" sz="2800" b="0" i="1" smtClean="0">
                          <a:latin typeface="Cambria Math" panose="02040503050406030204" pitchFamily="18" charset="0"/>
                        </a:rPr>
                        <m:t>=4</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𝑚</m:t>
                          </m:r>
                        </m:e>
                        <m:sub>
                          <m:r>
                            <a:rPr lang="it-IT" sz="2800" b="0" i="1" smtClean="0">
                              <a:latin typeface="Cambria Math" panose="02040503050406030204" pitchFamily="18" charset="0"/>
                            </a:rPr>
                            <m:t>00</m:t>
                          </m:r>
                        </m:sub>
                      </m:sSub>
                      <m:r>
                        <a:rPr lang="it-IT" sz="2800" b="0" i="1" smtClean="0">
                          <a:latin typeface="Cambria Math" panose="02040503050406030204" pitchFamily="18" charset="0"/>
                        </a:rPr>
                        <m:t> </m:t>
                      </m:r>
                    </m:oMath>
                  </m:oMathPara>
                </a14:m>
                <a:endParaRPr lang="it-IT" sz="2800" dirty="0"/>
              </a:p>
            </p:txBody>
          </p:sp>
        </mc:Choice>
        <mc:Fallback xmlns="">
          <p:sp>
            <p:nvSpPr>
              <p:cNvPr id="3" name="Rettangolo 2">
                <a:extLst>
                  <a:ext uri="{FF2B5EF4-FFF2-40B4-BE49-F238E27FC236}">
                    <a16:creationId xmlns:a16="http://schemas.microsoft.com/office/drawing/2014/main" id="{8BAF1670-106D-43A8-A66F-64448F9674F6}"/>
                  </a:ext>
                </a:extLst>
              </p:cNvPr>
              <p:cNvSpPr>
                <a:spLocks noRot="1" noChangeAspect="1" noMove="1" noResize="1" noEditPoints="1" noAdjustHandles="1" noChangeArrowheads="1" noChangeShapeType="1" noTextEdit="1"/>
              </p:cNvSpPr>
              <p:nvPr/>
            </p:nvSpPr>
            <p:spPr>
              <a:xfrm>
                <a:off x="3554567" y="1670939"/>
                <a:ext cx="5134161" cy="681149"/>
              </a:xfrm>
              <a:prstGeom prst="rect">
                <a:avLst/>
              </a:prstGeom>
              <a:blipFill>
                <a:blip r:embed="rId4"/>
                <a:stretch>
                  <a:fillRect/>
                </a:stretch>
              </a:blipFill>
            </p:spPr>
            <p:txBody>
              <a:bodyPr/>
              <a:lstStyle/>
              <a:p>
                <a:r>
                  <a:rPr lang="it-IT">
                    <a:noFill/>
                  </a:rPr>
                  <a:t> </a:t>
                </a:r>
              </a:p>
            </p:txBody>
          </p:sp>
        </mc:Fallback>
      </mc:AlternateContent>
      <p:sp>
        <p:nvSpPr>
          <p:cNvPr id="4" name="CasellaDiTesto 3">
            <a:extLst>
              <a:ext uri="{FF2B5EF4-FFF2-40B4-BE49-F238E27FC236}">
                <a16:creationId xmlns:a16="http://schemas.microsoft.com/office/drawing/2014/main" id="{03B688F2-D380-4258-A5A6-0789E3528E32}"/>
              </a:ext>
            </a:extLst>
          </p:cNvPr>
          <p:cNvSpPr txBox="1"/>
          <p:nvPr/>
        </p:nvSpPr>
        <p:spPr>
          <a:xfrm>
            <a:off x="401052" y="898491"/>
            <a:ext cx="9432759" cy="523220"/>
          </a:xfrm>
          <a:prstGeom prst="rect">
            <a:avLst/>
          </a:prstGeom>
          <a:noFill/>
        </p:spPr>
        <p:txBody>
          <a:bodyPr wrap="square" rtlCol="0">
            <a:spAutoFit/>
          </a:bodyPr>
          <a:lstStyle/>
          <a:p>
            <a:r>
              <a:rPr lang="it-IT" sz="2800" dirty="0"/>
              <a:t>Una matrice di Mueller è non depolarizzante se e solo se:</a:t>
            </a:r>
          </a:p>
        </p:txBody>
      </p:sp>
      <p:sp>
        <p:nvSpPr>
          <p:cNvPr id="8" name="CasellaDiTesto 7">
            <a:extLst>
              <a:ext uri="{FF2B5EF4-FFF2-40B4-BE49-F238E27FC236}">
                <a16:creationId xmlns:a16="http://schemas.microsoft.com/office/drawing/2014/main" id="{772C4315-8E6B-4255-817B-324075EA2E74}"/>
              </a:ext>
            </a:extLst>
          </p:cNvPr>
          <p:cNvSpPr txBox="1"/>
          <p:nvPr/>
        </p:nvSpPr>
        <p:spPr>
          <a:xfrm>
            <a:off x="5062086" y="5109971"/>
            <a:ext cx="6657474" cy="646331"/>
          </a:xfrm>
          <a:prstGeom prst="rect">
            <a:avLst/>
          </a:prstGeom>
          <a:noFill/>
        </p:spPr>
        <p:txBody>
          <a:bodyPr wrap="square" rtlCol="0">
            <a:spAutoFit/>
          </a:bodyPr>
          <a:lstStyle/>
          <a:p>
            <a:r>
              <a:rPr lang="it-IT" dirty="0"/>
              <a:t>J. J. </a:t>
            </a:r>
            <a:r>
              <a:rPr lang="it-IT" dirty="0" err="1"/>
              <a:t>Gil</a:t>
            </a:r>
            <a:r>
              <a:rPr lang="it-IT" dirty="0"/>
              <a:t>, E. Bernabeu «A </a:t>
            </a:r>
            <a:r>
              <a:rPr lang="it-IT" dirty="0" err="1"/>
              <a:t>depolarization</a:t>
            </a:r>
            <a:r>
              <a:rPr lang="it-IT" dirty="0"/>
              <a:t> </a:t>
            </a:r>
            <a:r>
              <a:rPr lang="it-IT" dirty="0" err="1"/>
              <a:t>criterion</a:t>
            </a:r>
            <a:r>
              <a:rPr lang="it-IT" dirty="0"/>
              <a:t> in Mueller </a:t>
            </a:r>
            <a:r>
              <a:rPr lang="it-IT" dirty="0" err="1"/>
              <a:t>matrices</a:t>
            </a:r>
            <a:r>
              <a:rPr lang="it-IT" dirty="0"/>
              <a:t>» </a:t>
            </a:r>
            <a:r>
              <a:rPr lang="it-IT" dirty="0" err="1"/>
              <a:t>Optica</a:t>
            </a:r>
            <a:r>
              <a:rPr lang="it-IT" dirty="0"/>
              <a:t> Acta, 1985</a:t>
            </a:r>
          </a:p>
        </p:txBody>
      </p:sp>
    </p:spTree>
    <p:extLst>
      <p:ext uri="{BB962C8B-B14F-4D97-AF65-F5344CB8AC3E}">
        <p14:creationId xmlns:p14="http://schemas.microsoft.com/office/powerpoint/2010/main" val="590085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12" name="Rettangolo 11">
            <a:extLst>
              <a:ext uri="{FF2B5EF4-FFF2-40B4-BE49-F238E27FC236}">
                <a16:creationId xmlns:a16="http://schemas.microsoft.com/office/drawing/2014/main" id="{6A3373D9-3C8C-4769-B8D3-668B8D62DC35}"/>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Parametri </a:t>
            </a:r>
            <a:r>
              <a:rPr lang="it-IT" sz="3200" b="1" dirty="0" err="1"/>
              <a:t>ellissometrici</a:t>
            </a:r>
            <a:r>
              <a:rPr lang="it-IT" sz="3200" b="1" dirty="0"/>
              <a:t> dai vettori di Stokes</a:t>
            </a:r>
          </a:p>
        </p:txBody>
      </p:sp>
      <mc:AlternateContent xmlns:mc="http://schemas.openxmlformats.org/markup-compatibility/2006" xmlns:a14="http://schemas.microsoft.com/office/drawing/2010/main">
        <mc:Choice Requires="a14">
          <p:sp>
            <p:nvSpPr>
              <p:cNvPr id="3" name="Rettangolo 2">
                <a:extLst>
                  <a:ext uri="{FF2B5EF4-FFF2-40B4-BE49-F238E27FC236}">
                    <a16:creationId xmlns:a16="http://schemas.microsoft.com/office/drawing/2014/main" id="{8BAF1670-106D-43A8-A66F-64448F9674F6}"/>
                  </a:ext>
                </a:extLst>
              </p:cNvPr>
              <p:cNvSpPr/>
              <p:nvPr/>
            </p:nvSpPr>
            <p:spPr>
              <a:xfrm>
                <a:off x="1382415" y="2765971"/>
                <a:ext cx="2904449" cy="994375"/>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𝜓</m:t>
                      </m:r>
                      <m:r>
                        <a:rPr lang="it-IT" sz="2800" b="0" i="1" smtClean="0">
                          <a:latin typeface="Cambria Math" panose="02040503050406030204" pitchFamily="18" charset="0"/>
                        </a:rPr>
                        <m:t>=</m:t>
                      </m:r>
                      <m:r>
                        <a:rPr lang="it-IT" sz="2800" b="0" i="1" smtClean="0">
                          <a:latin typeface="Cambria Math" panose="02040503050406030204" pitchFamily="18" charset="0"/>
                        </a:rPr>
                        <m:t>𝑎𝑟𝑐𝑡𝑎𝑛</m:t>
                      </m:r>
                      <m:r>
                        <a:rPr lang="it-IT" sz="2800" b="0" i="1" smtClean="0">
                          <a:latin typeface="Cambria Math" panose="02040503050406030204" pitchFamily="18" charset="0"/>
                        </a:rPr>
                        <m:t>(</m:t>
                      </m:r>
                      <m:f>
                        <m:fPr>
                          <m:ctrlPr>
                            <a:rPr lang="it-IT" sz="2800" i="1">
                              <a:latin typeface="Cambria Math" panose="02040503050406030204" pitchFamily="18" charset="0"/>
                            </a:rPr>
                          </m:ctrlPr>
                        </m:fPr>
                        <m:num>
                          <m:sSub>
                            <m:sSubPr>
                              <m:ctrlPr>
                                <a:rPr lang="it-IT" sz="2800" i="1">
                                  <a:latin typeface="Cambria Math" panose="02040503050406030204" pitchFamily="18" charset="0"/>
                                </a:rPr>
                              </m:ctrlPr>
                            </m:sSubPr>
                            <m:e>
                              <m:r>
                                <a:rPr lang="it-IT" sz="2800" i="1">
                                  <a:latin typeface="Cambria Math" panose="02040503050406030204" pitchFamily="18" charset="0"/>
                                </a:rPr>
                                <m:t>|</m:t>
                              </m:r>
                              <m:r>
                                <a:rPr lang="it-IT" sz="2800" i="1">
                                  <a:latin typeface="Cambria Math" panose="02040503050406030204" pitchFamily="18" charset="0"/>
                                </a:rPr>
                                <m:t>𝑟</m:t>
                              </m:r>
                            </m:e>
                            <m:sub>
                              <m:r>
                                <a:rPr lang="it-IT" sz="2800" i="1">
                                  <a:latin typeface="Cambria Math" panose="02040503050406030204" pitchFamily="18" charset="0"/>
                                </a:rPr>
                                <m:t>𝑝</m:t>
                              </m:r>
                            </m:sub>
                          </m:sSub>
                          <m:r>
                            <a:rPr lang="it-IT" sz="2800">
                              <a:latin typeface="Cambria Math" panose="02040503050406030204" pitchFamily="18" charset="0"/>
                            </a:rPr>
                            <m:t>|</m:t>
                          </m:r>
                        </m:num>
                        <m:den>
                          <m:sSub>
                            <m:sSubPr>
                              <m:ctrlPr>
                                <a:rPr lang="it-IT" sz="2800" i="1">
                                  <a:latin typeface="Cambria Math" panose="02040503050406030204" pitchFamily="18" charset="0"/>
                                </a:rPr>
                              </m:ctrlPr>
                            </m:sSubPr>
                            <m:e>
                              <m:r>
                                <a:rPr lang="it-IT" sz="2800" i="1">
                                  <a:latin typeface="Cambria Math" panose="02040503050406030204" pitchFamily="18" charset="0"/>
                                </a:rPr>
                                <m:t>|</m:t>
                              </m:r>
                              <m:r>
                                <a:rPr lang="it-IT" sz="2800" i="1">
                                  <a:latin typeface="Cambria Math" panose="02040503050406030204" pitchFamily="18" charset="0"/>
                                </a:rPr>
                                <m:t>𝑟</m:t>
                              </m:r>
                            </m:e>
                            <m:sub>
                              <m:r>
                                <a:rPr lang="it-IT" sz="2800" i="1">
                                  <a:latin typeface="Cambria Math" panose="02040503050406030204" pitchFamily="18" charset="0"/>
                                </a:rPr>
                                <m:t>𝑠</m:t>
                              </m:r>
                            </m:sub>
                          </m:sSub>
                          <m:r>
                            <a:rPr lang="it-IT" sz="2800">
                              <a:latin typeface="Cambria Math" panose="02040503050406030204" pitchFamily="18" charset="0"/>
                            </a:rPr>
                            <m:t>|</m:t>
                          </m:r>
                        </m:den>
                      </m:f>
                      <m:r>
                        <a:rPr lang="it-IT" sz="2800" b="0" i="0" smtClean="0">
                          <a:latin typeface="Cambria Math" panose="02040503050406030204" pitchFamily="18" charset="0"/>
                        </a:rPr>
                        <m:t>)</m:t>
                      </m:r>
                    </m:oMath>
                  </m:oMathPara>
                </a14:m>
                <a:endParaRPr lang="it-IT" sz="2800" dirty="0"/>
              </a:p>
            </p:txBody>
          </p:sp>
        </mc:Choice>
        <mc:Fallback xmlns="">
          <p:sp>
            <p:nvSpPr>
              <p:cNvPr id="3" name="Rettangolo 2">
                <a:extLst>
                  <a:ext uri="{FF2B5EF4-FFF2-40B4-BE49-F238E27FC236}">
                    <a16:creationId xmlns:a16="http://schemas.microsoft.com/office/drawing/2014/main" id="{8BAF1670-106D-43A8-A66F-64448F9674F6}"/>
                  </a:ext>
                </a:extLst>
              </p:cNvPr>
              <p:cNvSpPr>
                <a:spLocks noRot="1" noChangeAspect="1" noMove="1" noResize="1" noEditPoints="1" noAdjustHandles="1" noChangeArrowheads="1" noChangeShapeType="1" noTextEdit="1"/>
              </p:cNvSpPr>
              <p:nvPr/>
            </p:nvSpPr>
            <p:spPr>
              <a:xfrm>
                <a:off x="1382415" y="2765971"/>
                <a:ext cx="2904449" cy="994375"/>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A9FCBEF4-D6F3-439B-A1F9-33257DC9A8A2}"/>
                  </a:ext>
                </a:extLst>
              </p:cNvPr>
              <p:cNvSpPr txBox="1"/>
              <p:nvPr/>
            </p:nvSpPr>
            <p:spPr>
              <a:xfrm>
                <a:off x="3559023" y="962437"/>
                <a:ext cx="2536977"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𝑥</m:t>
                          </m:r>
                        </m:sub>
                      </m:sSub>
                      <m:r>
                        <a:rPr lang="it-IT" sz="2800" b="0" i="1" smtClean="0">
                          <a:latin typeface="Cambria Math" panose="02040503050406030204" pitchFamily="18" charset="0"/>
                        </a:rPr>
                        <m:t>|=</m:t>
                      </m:r>
                      <m:rad>
                        <m:radPr>
                          <m:degHide m:val="on"/>
                          <m:ctrlPr>
                            <a:rPr lang="it-IT" sz="2800" b="0" i="1" smtClean="0">
                              <a:latin typeface="Cambria Math" panose="02040503050406030204" pitchFamily="18" charset="0"/>
                            </a:rPr>
                          </m:ctrlPr>
                        </m:radPr>
                        <m:deg/>
                        <m:e>
                          <m:f>
                            <m:fPr>
                              <m:ctrlPr>
                                <a:rPr lang="it-IT" sz="2800" b="0" i="1" smtClean="0">
                                  <a:latin typeface="Cambria Math" panose="02040503050406030204" pitchFamily="18" charset="0"/>
                                </a:rPr>
                              </m:ctrlPr>
                            </m:fPr>
                            <m:num>
                              <m:sSub>
                                <m:sSubPr>
                                  <m:ctrlPr>
                                    <a:rPr lang="it-IT" sz="2800" i="1">
                                      <a:latin typeface="Cambria Math" panose="02040503050406030204" pitchFamily="18" charset="0"/>
                                    </a:rPr>
                                  </m:ctrlPr>
                                </m:sSubPr>
                                <m:e>
                                  <m:r>
                                    <a:rPr lang="it-IT" sz="2800" i="1">
                                      <a:latin typeface="Cambria Math" panose="02040503050406030204" pitchFamily="18" charset="0"/>
                                    </a:rPr>
                                    <m:t>𝑆</m:t>
                                  </m:r>
                                </m:e>
                                <m:sub>
                                  <m:r>
                                    <a:rPr lang="it-IT" sz="2800" i="1">
                                      <a:latin typeface="Cambria Math" panose="02040503050406030204" pitchFamily="18" charset="0"/>
                                    </a:rPr>
                                    <m:t>0</m:t>
                                  </m:r>
                                </m:sub>
                              </m:sSub>
                              <m:r>
                                <a:rPr lang="it-IT" sz="2800" i="1">
                                  <a:latin typeface="Cambria Math" panose="02040503050406030204" pitchFamily="18" charset="0"/>
                                </a:rPr>
                                <m:t>+</m:t>
                              </m:r>
                              <m:sSub>
                                <m:sSubPr>
                                  <m:ctrlPr>
                                    <a:rPr lang="it-IT" sz="2800" i="1">
                                      <a:latin typeface="Cambria Math" panose="02040503050406030204" pitchFamily="18" charset="0"/>
                                    </a:rPr>
                                  </m:ctrlPr>
                                </m:sSubPr>
                                <m:e>
                                  <m:r>
                                    <a:rPr lang="it-IT" sz="2800" i="1">
                                      <a:latin typeface="Cambria Math" panose="02040503050406030204" pitchFamily="18" charset="0"/>
                                    </a:rPr>
                                    <m:t>𝑆</m:t>
                                  </m:r>
                                </m:e>
                                <m:sub>
                                  <m:r>
                                    <a:rPr lang="it-IT" sz="2800" i="1">
                                      <a:latin typeface="Cambria Math" panose="02040503050406030204" pitchFamily="18" charset="0"/>
                                    </a:rPr>
                                    <m:t>1</m:t>
                                  </m:r>
                                </m:sub>
                              </m:sSub>
                            </m:num>
                            <m:den>
                              <m:r>
                                <a:rPr lang="it-IT" sz="2800" b="0" i="1" smtClean="0">
                                  <a:latin typeface="Cambria Math" panose="02040503050406030204" pitchFamily="18" charset="0"/>
                                </a:rPr>
                                <m:t>2</m:t>
                              </m:r>
                            </m:den>
                          </m:f>
                        </m:e>
                      </m:rad>
                    </m:oMath>
                  </m:oMathPara>
                </a14:m>
                <a:endParaRPr lang="it-IT" sz="2800" dirty="0"/>
              </a:p>
            </p:txBody>
          </p:sp>
        </mc:Choice>
        <mc:Fallback xmlns="">
          <p:sp>
            <p:nvSpPr>
              <p:cNvPr id="2" name="CasellaDiTesto 1">
                <a:extLst>
                  <a:ext uri="{FF2B5EF4-FFF2-40B4-BE49-F238E27FC236}">
                    <a16:creationId xmlns:a16="http://schemas.microsoft.com/office/drawing/2014/main" id="{A9FCBEF4-D6F3-439B-A1F9-33257DC9A8A2}"/>
                  </a:ext>
                </a:extLst>
              </p:cNvPr>
              <p:cNvSpPr txBox="1">
                <a:spLocks noRot="1" noChangeAspect="1" noMove="1" noResize="1" noEditPoints="1" noAdjustHandles="1" noChangeArrowheads="1" noChangeShapeType="1" noTextEdit="1"/>
              </p:cNvSpPr>
              <p:nvPr/>
            </p:nvSpPr>
            <p:spPr>
              <a:xfrm>
                <a:off x="3559023" y="962437"/>
                <a:ext cx="2536977" cy="1273041"/>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549CD89D-AC7A-4F19-9496-B8B56E4093BF}"/>
                  </a:ext>
                </a:extLst>
              </p:cNvPr>
              <p:cNvSpPr txBox="1"/>
              <p:nvPr/>
            </p:nvSpPr>
            <p:spPr>
              <a:xfrm>
                <a:off x="765384" y="962437"/>
                <a:ext cx="2547557"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𝑦</m:t>
                          </m:r>
                        </m:sub>
                      </m:sSub>
                      <m:r>
                        <a:rPr lang="it-IT" sz="2800" b="0" i="1" smtClean="0">
                          <a:latin typeface="Cambria Math" panose="02040503050406030204" pitchFamily="18" charset="0"/>
                        </a:rPr>
                        <m:t>|=</m:t>
                      </m:r>
                      <m:rad>
                        <m:radPr>
                          <m:degHide m:val="on"/>
                          <m:ctrlPr>
                            <a:rPr lang="it-IT" sz="2800" b="0" i="1" smtClean="0">
                              <a:latin typeface="Cambria Math" panose="02040503050406030204" pitchFamily="18" charset="0"/>
                            </a:rPr>
                          </m:ctrlPr>
                        </m:radPr>
                        <m:deg/>
                        <m:e>
                          <m:f>
                            <m:fPr>
                              <m:ctrlPr>
                                <a:rPr lang="it-IT" sz="2800" b="0" i="1" smtClean="0">
                                  <a:latin typeface="Cambria Math" panose="02040503050406030204" pitchFamily="18" charset="0"/>
                                </a:rPr>
                              </m:ctrlPr>
                            </m:fPr>
                            <m:num>
                              <m:sSub>
                                <m:sSubPr>
                                  <m:ctrlPr>
                                    <a:rPr lang="it-IT" sz="2800" i="1">
                                      <a:latin typeface="Cambria Math" panose="02040503050406030204" pitchFamily="18" charset="0"/>
                                    </a:rPr>
                                  </m:ctrlPr>
                                </m:sSubPr>
                                <m:e>
                                  <m:r>
                                    <a:rPr lang="it-IT" sz="2800" i="1">
                                      <a:latin typeface="Cambria Math" panose="02040503050406030204" pitchFamily="18" charset="0"/>
                                    </a:rPr>
                                    <m:t>𝑆</m:t>
                                  </m:r>
                                </m:e>
                                <m:sub>
                                  <m:r>
                                    <a:rPr lang="it-IT" sz="2800" i="1">
                                      <a:latin typeface="Cambria Math" panose="02040503050406030204" pitchFamily="18" charset="0"/>
                                    </a:rPr>
                                    <m:t>0</m:t>
                                  </m:r>
                                </m:sub>
                              </m:sSub>
                              <m:r>
                                <a:rPr lang="it-IT" sz="2800" b="0" i="1" smtClean="0">
                                  <a:latin typeface="Cambria Math" panose="02040503050406030204" pitchFamily="18" charset="0"/>
                                </a:rPr>
                                <m:t>−</m:t>
                              </m:r>
                              <m:sSub>
                                <m:sSubPr>
                                  <m:ctrlPr>
                                    <a:rPr lang="it-IT" sz="2800" i="1">
                                      <a:latin typeface="Cambria Math" panose="02040503050406030204" pitchFamily="18" charset="0"/>
                                    </a:rPr>
                                  </m:ctrlPr>
                                </m:sSubPr>
                                <m:e>
                                  <m:r>
                                    <a:rPr lang="it-IT" sz="2800" i="1">
                                      <a:latin typeface="Cambria Math" panose="02040503050406030204" pitchFamily="18" charset="0"/>
                                    </a:rPr>
                                    <m:t>𝑆</m:t>
                                  </m:r>
                                </m:e>
                                <m:sub>
                                  <m:r>
                                    <a:rPr lang="it-IT" sz="2800" i="1">
                                      <a:latin typeface="Cambria Math" panose="02040503050406030204" pitchFamily="18" charset="0"/>
                                    </a:rPr>
                                    <m:t>1</m:t>
                                  </m:r>
                                </m:sub>
                              </m:sSub>
                            </m:num>
                            <m:den>
                              <m:r>
                                <a:rPr lang="it-IT" sz="2800" b="0" i="1" smtClean="0">
                                  <a:latin typeface="Cambria Math" panose="02040503050406030204" pitchFamily="18" charset="0"/>
                                </a:rPr>
                                <m:t>2</m:t>
                              </m:r>
                            </m:den>
                          </m:f>
                        </m:e>
                      </m:rad>
                    </m:oMath>
                  </m:oMathPara>
                </a14:m>
                <a:endParaRPr lang="it-IT" sz="2800" dirty="0"/>
              </a:p>
            </p:txBody>
          </p:sp>
        </mc:Choice>
        <mc:Fallback xmlns="">
          <p:sp>
            <p:nvSpPr>
              <p:cNvPr id="11" name="CasellaDiTesto 10">
                <a:extLst>
                  <a:ext uri="{FF2B5EF4-FFF2-40B4-BE49-F238E27FC236}">
                    <a16:creationId xmlns:a16="http://schemas.microsoft.com/office/drawing/2014/main" id="{549CD89D-AC7A-4F19-9496-B8B56E4093BF}"/>
                  </a:ext>
                </a:extLst>
              </p:cNvPr>
              <p:cNvSpPr txBox="1">
                <a:spLocks noRot="1" noChangeAspect="1" noMove="1" noResize="1" noEditPoints="1" noAdjustHandles="1" noChangeArrowheads="1" noChangeShapeType="1" noTextEdit="1"/>
              </p:cNvSpPr>
              <p:nvPr/>
            </p:nvSpPr>
            <p:spPr>
              <a:xfrm>
                <a:off x="765384" y="962437"/>
                <a:ext cx="2547557" cy="1273041"/>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Rettangolo 4">
                <a:extLst>
                  <a:ext uri="{FF2B5EF4-FFF2-40B4-BE49-F238E27FC236}">
                    <a16:creationId xmlns:a16="http://schemas.microsoft.com/office/drawing/2014/main" id="{4D788C38-7968-494B-96D5-65B67F818118}"/>
                  </a:ext>
                </a:extLst>
              </p:cNvPr>
              <p:cNvSpPr/>
              <p:nvPr/>
            </p:nvSpPr>
            <p:spPr>
              <a:xfrm>
                <a:off x="6892591" y="1889096"/>
                <a:ext cx="2746008" cy="556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800" i="1" smtClean="0">
                              <a:latin typeface="Cambria Math" panose="02040503050406030204" pitchFamily="18" charset="0"/>
                            </a:rPr>
                          </m:ctrlPr>
                        </m:sSubPr>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m:t>
                              </m:r>
                              <m:r>
                                <a:rPr lang="it-IT" sz="2800" b="0" i="1" smtClean="0">
                                  <a:latin typeface="Cambria Math" panose="02040503050406030204" pitchFamily="18" charset="0"/>
                                </a:rPr>
                                <m:t>𝑟</m:t>
                              </m:r>
                            </m:e>
                            <m:sub>
                              <m:r>
                                <a:rPr lang="it-IT" sz="2800" b="0" i="1" smtClean="0">
                                  <a:latin typeface="Cambria Math" panose="02040503050406030204" pitchFamily="18" charset="0"/>
                                </a:rPr>
                                <m:t>𝑝</m:t>
                              </m:r>
                            </m:sub>
                          </m:sSub>
                          <m:r>
                            <a:rPr lang="it-IT" sz="2800" b="0" i="1" smtClean="0">
                              <a:latin typeface="Cambria Math" panose="02040503050406030204" pitchFamily="18" charset="0"/>
                            </a:rPr>
                            <m:t>|=|</m:t>
                          </m:r>
                          <m:r>
                            <a:rPr lang="it-IT" sz="2800" b="0" i="1">
                              <a:latin typeface="Cambria Math" panose="02040503050406030204" pitchFamily="18" charset="0"/>
                            </a:rPr>
                            <m:t>𝐸</m:t>
                          </m:r>
                        </m:e>
                        <m:sub>
                          <m:r>
                            <a:rPr lang="it-IT" sz="2800" b="0" i="1">
                              <a:latin typeface="Cambria Math" panose="02040503050406030204" pitchFamily="18" charset="0"/>
                            </a:rPr>
                            <m:t>𝑥</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𝑥</m:t>
                          </m:r>
                        </m:sub>
                      </m:sSub>
                      <m:r>
                        <a:rPr lang="it-IT" sz="2800" b="0" i="1" smtClean="0">
                          <a:latin typeface="Cambria Math" panose="02040503050406030204" pitchFamily="18" charset="0"/>
                        </a:rPr>
                        <m:t>′|</m:t>
                      </m:r>
                    </m:oMath>
                  </m:oMathPara>
                </a14:m>
                <a:endParaRPr lang="it-IT" sz="2800" dirty="0"/>
              </a:p>
            </p:txBody>
          </p:sp>
        </mc:Choice>
        <mc:Fallback xmlns="">
          <p:sp>
            <p:nvSpPr>
              <p:cNvPr id="5" name="Rettangolo 4">
                <a:extLst>
                  <a:ext uri="{FF2B5EF4-FFF2-40B4-BE49-F238E27FC236}">
                    <a16:creationId xmlns:a16="http://schemas.microsoft.com/office/drawing/2014/main" id="{4D788C38-7968-494B-96D5-65B67F818118}"/>
                  </a:ext>
                </a:extLst>
              </p:cNvPr>
              <p:cNvSpPr>
                <a:spLocks noRot="1" noChangeAspect="1" noMove="1" noResize="1" noEditPoints="1" noAdjustHandles="1" noChangeArrowheads="1" noChangeShapeType="1" noTextEdit="1"/>
              </p:cNvSpPr>
              <p:nvPr/>
            </p:nvSpPr>
            <p:spPr>
              <a:xfrm>
                <a:off x="6892591" y="1889096"/>
                <a:ext cx="2746008" cy="556434"/>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Rettangolo 12">
                <a:extLst>
                  <a:ext uri="{FF2B5EF4-FFF2-40B4-BE49-F238E27FC236}">
                    <a16:creationId xmlns:a16="http://schemas.microsoft.com/office/drawing/2014/main" id="{E8D67A96-BCE3-4561-BC28-B49256505A33}"/>
                  </a:ext>
                </a:extLst>
              </p:cNvPr>
              <p:cNvSpPr/>
              <p:nvPr/>
            </p:nvSpPr>
            <p:spPr>
              <a:xfrm>
                <a:off x="6907723" y="1175305"/>
                <a:ext cx="2730876"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800" i="1" smtClean="0">
                              <a:latin typeface="Cambria Math" panose="02040503050406030204" pitchFamily="18" charset="0"/>
                            </a:rPr>
                          </m:ctrlPr>
                        </m:sSubPr>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m:t>
                              </m:r>
                              <m:r>
                                <a:rPr lang="it-IT" sz="2800" b="0" i="1" smtClean="0">
                                  <a:latin typeface="Cambria Math" panose="02040503050406030204" pitchFamily="18" charset="0"/>
                                </a:rPr>
                                <m:t>𝑟</m:t>
                              </m:r>
                            </m:e>
                            <m:sub>
                              <m:r>
                                <a:rPr lang="it-IT" sz="2800" b="0" i="1" smtClean="0">
                                  <a:latin typeface="Cambria Math" panose="02040503050406030204" pitchFamily="18" charset="0"/>
                                </a:rPr>
                                <m:t>𝑠</m:t>
                              </m:r>
                            </m:sub>
                          </m:sSub>
                          <m:r>
                            <a:rPr lang="it-IT" sz="2800" b="0" i="1" smtClean="0">
                              <a:latin typeface="Cambria Math" panose="02040503050406030204" pitchFamily="18" charset="0"/>
                            </a:rPr>
                            <m:t>|=|</m:t>
                          </m:r>
                          <m:r>
                            <a:rPr lang="it-IT" sz="2800" b="0" i="1">
                              <a:latin typeface="Cambria Math" panose="02040503050406030204" pitchFamily="18" charset="0"/>
                            </a:rPr>
                            <m:t>𝐸</m:t>
                          </m:r>
                        </m:e>
                        <m:sub>
                          <m:r>
                            <a:rPr lang="it-IT" sz="2800" b="0" i="1" smtClean="0">
                              <a:latin typeface="Cambria Math" panose="02040503050406030204" pitchFamily="18" charset="0"/>
                            </a:rPr>
                            <m:t>𝑦</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𝑦</m:t>
                          </m:r>
                        </m:sub>
                      </m:sSub>
                      <m:r>
                        <a:rPr lang="it-IT" sz="2800" b="0" i="1" smtClean="0">
                          <a:latin typeface="Cambria Math" panose="02040503050406030204" pitchFamily="18" charset="0"/>
                        </a:rPr>
                        <m:t>′|</m:t>
                      </m:r>
                    </m:oMath>
                  </m:oMathPara>
                </a14:m>
                <a:endParaRPr lang="it-IT" sz="2800" dirty="0"/>
              </a:p>
            </p:txBody>
          </p:sp>
        </mc:Choice>
        <mc:Fallback xmlns="">
          <p:sp>
            <p:nvSpPr>
              <p:cNvPr id="13" name="Rettangolo 12">
                <a:extLst>
                  <a:ext uri="{FF2B5EF4-FFF2-40B4-BE49-F238E27FC236}">
                    <a16:creationId xmlns:a16="http://schemas.microsoft.com/office/drawing/2014/main" id="{E8D67A96-BCE3-4561-BC28-B49256505A33}"/>
                  </a:ext>
                </a:extLst>
              </p:cNvPr>
              <p:cNvSpPr>
                <a:spLocks noRot="1" noChangeAspect="1" noMove="1" noResize="1" noEditPoints="1" noAdjustHandles="1" noChangeArrowheads="1" noChangeShapeType="1" noTextEdit="1"/>
              </p:cNvSpPr>
              <p:nvPr/>
            </p:nvSpPr>
            <p:spPr>
              <a:xfrm>
                <a:off x="6907723" y="1175305"/>
                <a:ext cx="2730876" cy="557204"/>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FF32D8A3-8A5D-4BDE-ABD6-6718EA987C4E}"/>
                  </a:ext>
                </a:extLst>
              </p:cNvPr>
              <p:cNvSpPr txBox="1"/>
              <p:nvPr/>
            </p:nvSpPr>
            <p:spPr>
              <a:xfrm>
                <a:off x="1256098" y="4171109"/>
                <a:ext cx="3030766" cy="964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𝜙</m:t>
                      </m:r>
                      <m:r>
                        <a:rPr lang="it-IT" sz="2800" b="0" i="1" smtClean="0">
                          <a:latin typeface="Cambria Math" panose="02040503050406030204" pitchFamily="18" charset="0"/>
                        </a:rPr>
                        <m:t>=</m:t>
                      </m:r>
                      <m:r>
                        <m:rPr>
                          <m:sty m:val="p"/>
                        </m:rPr>
                        <a:rPr lang="it-IT" sz="2800" b="0" i="0" smtClean="0">
                          <a:latin typeface="Cambria Math" panose="02040503050406030204" pitchFamily="18" charset="0"/>
                        </a:rPr>
                        <m:t>arg</m:t>
                      </m:r>
                      <m:r>
                        <a:rPr lang="it-IT" sz="2800" b="0" i="1" smtClean="0">
                          <a:latin typeface="Cambria Math" panose="02040503050406030204" pitchFamily="18" charset="0"/>
                        </a:rPr>
                        <m:t>⁡(</m:t>
                      </m:r>
                      <m:f>
                        <m:fPr>
                          <m:ctrlPr>
                            <a:rPr lang="it-IT" sz="2800" b="0" i="1" smtClean="0">
                              <a:latin typeface="Cambria Math" panose="02040503050406030204" pitchFamily="18" charset="0"/>
                            </a:rPr>
                          </m:ctrlPr>
                        </m:fPr>
                        <m:num>
                          <m:sSub>
                            <m:sSubPr>
                              <m:ctrlPr>
                                <a:rPr lang="it-IT" sz="2800" i="1">
                                  <a:latin typeface="Cambria Math" panose="02040503050406030204" pitchFamily="18" charset="0"/>
                                </a:rPr>
                              </m:ctrlPr>
                            </m:sSubPr>
                            <m:e>
                              <m:r>
                                <a:rPr lang="it-IT" sz="2800" i="1">
                                  <a:latin typeface="Cambria Math" panose="02040503050406030204" pitchFamily="18" charset="0"/>
                                </a:rPr>
                                <m:t>𝑆</m:t>
                              </m:r>
                            </m:e>
                            <m:sub>
                              <m:r>
                                <a:rPr lang="it-IT" sz="2800" i="1">
                                  <a:latin typeface="Cambria Math" panose="02040503050406030204" pitchFamily="18" charset="0"/>
                                </a:rPr>
                                <m:t>2</m:t>
                              </m:r>
                            </m:sub>
                          </m:sSub>
                          <m:r>
                            <a:rPr lang="it-IT" sz="2800" i="1">
                              <a:latin typeface="Cambria Math" panose="02040503050406030204" pitchFamily="18" charset="0"/>
                            </a:rPr>
                            <m:t>+</m:t>
                          </m:r>
                          <m:r>
                            <a:rPr lang="it-IT" sz="2800" i="1">
                              <a:latin typeface="Cambria Math" panose="02040503050406030204" pitchFamily="18" charset="0"/>
                            </a:rPr>
                            <m:t>𝑖</m:t>
                          </m:r>
                          <m:sSub>
                            <m:sSubPr>
                              <m:ctrlPr>
                                <a:rPr lang="it-IT" sz="2800" i="1">
                                  <a:latin typeface="Cambria Math" panose="02040503050406030204" pitchFamily="18" charset="0"/>
                                </a:rPr>
                              </m:ctrlPr>
                            </m:sSubPr>
                            <m:e>
                              <m:r>
                                <a:rPr lang="it-IT" sz="2800" i="1">
                                  <a:latin typeface="Cambria Math" panose="02040503050406030204" pitchFamily="18" charset="0"/>
                                </a:rPr>
                                <m:t>𝑆</m:t>
                              </m:r>
                            </m:e>
                            <m:sub>
                              <m:r>
                                <a:rPr lang="it-IT" sz="2800" i="1">
                                  <a:latin typeface="Cambria Math" panose="02040503050406030204" pitchFamily="18" charset="0"/>
                                </a:rPr>
                                <m:t>3</m:t>
                              </m:r>
                            </m:sub>
                          </m:sSub>
                        </m:num>
                        <m:den>
                          <m:r>
                            <a:rPr lang="it-IT" sz="2800" b="0" i="1" smtClean="0">
                              <a:latin typeface="Cambria Math" panose="02040503050406030204" pitchFamily="18" charset="0"/>
                            </a:rPr>
                            <m:t>2</m:t>
                          </m:r>
                          <m:d>
                            <m:dPr>
                              <m:begChr m:val="|"/>
                              <m:endChr m:val="|"/>
                              <m:ctrlPr>
                                <a:rPr lang="it-IT" sz="2800" b="0" i="1" smtClean="0">
                                  <a:latin typeface="Cambria Math" panose="02040503050406030204" pitchFamily="18" charset="0"/>
                                </a:rPr>
                              </m:ctrlPr>
                            </m:dPr>
                            <m:e>
                              <m:sSub>
                                <m:sSubPr>
                                  <m:ctrlPr>
                                    <a:rPr lang="it-IT" sz="2800" i="1">
                                      <a:latin typeface="Cambria Math" panose="02040503050406030204" pitchFamily="18" charset="0"/>
                                    </a:rPr>
                                  </m:ctrlPr>
                                </m:sSubPr>
                                <m:e>
                                  <m:r>
                                    <a:rPr lang="it-IT" sz="2800" i="1">
                                      <a:latin typeface="Cambria Math" panose="02040503050406030204" pitchFamily="18" charset="0"/>
                                    </a:rPr>
                                    <m:t>𝐸</m:t>
                                  </m:r>
                                </m:e>
                                <m:sub>
                                  <m:r>
                                    <a:rPr lang="it-IT" sz="2800" i="1">
                                      <a:latin typeface="Cambria Math" panose="02040503050406030204" pitchFamily="18" charset="0"/>
                                    </a:rPr>
                                    <m:t>𝑦</m:t>
                                  </m:r>
                                </m:sub>
                              </m:sSub>
                            </m:e>
                          </m:d>
                          <m:d>
                            <m:dPr>
                              <m:begChr m:val="|"/>
                              <m:endChr m:val="|"/>
                              <m:ctrlPr>
                                <a:rPr lang="it-IT" sz="2800" i="1">
                                  <a:latin typeface="Cambria Math" panose="02040503050406030204" pitchFamily="18" charset="0"/>
                                </a:rPr>
                              </m:ctrlPr>
                            </m:dPr>
                            <m:e>
                              <m:sSub>
                                <m:sSubPr>
                                  <m:ctrlPr>
                                    <a:rPr lang="it-IT" sz="2800" i="1">
                                      <a:latin typeface="Cambria Math" panose="02040503050406030204" pitchFamily="18" charset="0"/>
                                    </a:rPr>
                                  </m:ctrlPr>
                                </m:sSubPr>
                                <m:e>
                                  <m:r>
                                    <a:rPr lang="it-IT" sz="2800" i="1">
                                      <a:latin typeface="Cambria Math" panose="02040503050406030204" pitchFamily="18" charset="0"/>
                                    </a:rPr>
                                    <m:t>𝐸</m:t>
                                  </m:r>
                                </m:e>
                                <m:sub>
                                  <m:r>
                                    <a:rPr lang="it-IT" sz="2800" b="0" i="1" smtClean="0">
                                      <a:latin typeface="Cambria Math" panose="02040503050406030204" pitchFamily="18" charset="0"/>
                                    </a:rPr>
                                    <m:t>𝑥</m:t>
                                  </m:r>
                                </m:sub>
                              </m:sSub>
                            </m:e>
                          </m:d>
                        </m:den>
                      </m:f>
                      <m:r>
                        <a:rPr lang="it-IT" sz="2800" b="0" i="1" smtClean="0">
                          <a:latin typeface="Cambria Math" panose="02040503050406030204" pitchFamily="18" charset="0"/>
                        </a:rPr>
                        <m:t>)</m:t>
                      </m:r>
                    </m:oMath>
                  </m:oMathPara>
                </a14:m>
                <a:endParaRPr lang="it-IT" sz="2800" dirty="0"/>
              </a:p>
            </p:txBody>
          </p:sp>
        </mc:Choice>
        <mc:Fallback xmlns="">
          <p:sp>
            <p:nvSpPr>
              <p:cNvPr id="6" name="CasellaDiTesto 5">
                <a:extLst>
                  <a:ext uri="{FF2B5EF4-FFF2-40B4-BE49-F238E27FC236}">
                    <a16:creationId xmlns:a16="http://schemas.microsoft.com/office/drawing/2014/main" id="{FF32D8A3-8A5D-4BDE-ABD6-6718EA987C4E}"/>
                  </a:ext>
                </a:extLst>
              </p:cNvPr>
              <p:cNvSpPr txBox="1">
                <a:spLocks noRot="1" noChangeAspect="1" noMove="1" noResize="1" noEditPoints="1" noAdjustHandles="1" noChangeArrowheads="1" noChangeShapeType="1" noTextEdit="1"/>
              </p:cNvSpPr>
              <p:nvPr/>
            </p:nvSpPr>
            <p:spPr>
              <a:xfrm>
                <a:off x="1256098" y="4171109"/>
                <a:ext cx="3030766" cy="964238"/>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AFA4EB79-22C5-4358-A5CF-DCFB8847E7ED}"/>
                  </a:ext>
                </a:extLst>
              </p:cNvPr>
              <p:cNvSpPr txBox="1"/>
              <p:nvPr/>
            </p:nvSpPr>
            <p:spPr>
              <a:xfrm>
                <a:off x="4963601" y="4138279"/>
                <a:ext cx="3301994" cy="997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𝜙</m:t>
                      </m:r>
                      <m:r>
                        <a:rPr lang="it-IT" sz="2800" b="0" i="1" smtClean="0">
                          <a:latin typeface="Cambria Math" panose="02040503050406030204" pitchFamily="18" charset="0"/>
                        </a:rPr>
                        <m:t>′=</m:t>
                      </m:r>
                      <m:r>
                        <m:rPr>
                          <m:sty m:val="p"/>
                        </m:rPr>
                        <a:rPr lang="it-IT" sz="2800" b="0" i="0" smtClean="0">
                          <a:latin typeface="Cambria Math" panose="02040503050406030204" pitchFamily="18" charset="0"/>
                        </a:rPr>
                        <m:t>arg</m:t>
                      </m:r>
                      <m:r>
                        <a:rPr lang="it-IT" sz="2800" b="0" i="1" smtClean="0">
                          <a:latin typeface="Cambria Math" panose="02040503050406030204" pitchFamily="18" charset="0"/>
                        </a:rPr>
                        <m:t>⁡(</m:t>
                      </m:r>
                      <m:f>
                        <m:fPr>
                          <m:ctrlPr>
                            <a:rPr lang="it-IT" sz="2800" b="0" i="1" smtClean="0">
                              <a:latin typeface="Cambria Math" panose="02040503050406030204" pitchFamily="18" charset="0"/>
                            </a:rPr>
                          </m:ctrlPr>
                        </m:fPr>
                        <m:num>
                          <m:sSub>
                            <m:sSubPr>
                              <m:ctrlPr>
                                <a:rPr lang="it-IT" sz="2800" i="1">
                                  <a:latin typeface="Cambria Math" panose="02040503050406030204" pitchFamily="18" charset="0"/>
                                </a:rPr>
                              </m:ctrlPr>
                            </m:sSubPr>
                            <m:e>
                              <m:r>
                                <a:rPr lang="it-IT" sz="2800" i="1">
                                  <a:latin typeface="Cambria Math" panose="02040503050406030204" pitchFamily="18" charset="0"/>
                                </a:rPr>
                                <m:t>𝑆</m:t>
                              </m:r>
                            </m:e>
                            <m:sub>
                              <m:r>
                                <a:rPr lang="it-IT" sz="2800" i="1">
                                  <a:latin typeface="Cambria Math" panose="02040503050406030204" pitchFamily="18" charset="0"/>
                                </a:rPr>
                                <m:t>2</m:t>
                              </m:r>
                            </m:sub>
                          </m:sSub>
                          <m:r>
                            <a:rPr lang="it-IT" sz="2800" b="0" i="1" smtClean="0">
                              <a:latin typeface="Cambria Math" panose="02040503050406030204" pitchFamily="18" charset="0"/>
                            </a:rPr>
                            <m:t>′</m:t>
                          </m:r>
                          <m:r>
                            <a:rPr lang="it-IT" sz="2800" i="1">
                              <a:latin typeface="Cambria Math" panose="02040503050406030204" pitchFamily="18" charset="0"/>
                            </a:rPr>
                            <m:t>+</m:t>
                          </m:r>
                          <m:r>
                            <a:rPr lang="it-IT" sz="2800" i="1">
                              <a:latin typeface="Cambria Math" panose="02040503050406030204" pitchFamily="18" charset="0"/>
                            </a:rPr>
                            <m:t>𝑖</m:t>
                          </m:r>
                          <m:sSub>
                            <m:sSubPr>
                              <m:ctrlPr>
                                <a:rPr lang="it-IT" sz="2800" i="1">
                                  <a:latin typeface="Cambria Math" panose="02040503050406030204" pitchFamily="18" charset="0"/>
                                </a:rPr>
                              </m:ctrlPr>
                            </m:sSubPr>
                            <m:e>
                              <m:r>
                                <a:rPr lang="it-IT" sz="2800" i="1">
                                  <a:latin typeface="Cambria Math" panose="02040503050406030204" pitchFamily="18" charset="0"/>
                                </a:rPr>
                                <m:t>𝑆</m:t>
                              </m:r>
                            </m:e>
                            <m:sub>
                              <m:r>
                                <a:rPr lang="it-IT" sz="2800" i="1">
                                  <a:latin typeface="Cambria Math" panose="02040503050406030204" pitchFamily="18" charset="0"/>
                                </a:rPr>
                                <m:t>3</m:t>
                              </m:r>
                            </m:sub>
                          </m:sSub>
                          <m:r>
                            <a:rPr lang="it-IT" sz="2800" b="0" i="1" smtClean="0">
                              <a:latin typeface="Cambria Math" panose="02040503050406030204" pitchFamily="18" charset="0"/>
                            </a:rPr>
                            <m:t>′</m:t>
                          </m:r>
                        </m:num>
                        <m:den>
                          <m:r>
                            <a:rPr lang="it-IT" sz="2800" b="0" i="1" smtClean="0">
                              <a:latin typeface="Cambria Math" panose="02040503050406030204" pitchFamily="18" charset="0"/>
                            </a:rPr>
                            <m:t>2</m:t>
                          </m:r>
                          <m:d>
                            <m:dPr>
                              <m:begChr m:val="|"/>
                              <m:endChr m:val="|"/>
                              <m:ctrlPr>
                                <a:rPr lang="it-IT" sz="2800" b="0" i="1" smtClean="0">
                                  <a:latin typeface="Cambria Math" panose="02040503050406030204" pitchFamily="18" charset="0"/>
                                </a:rPr>
                              </m:ctrlPr>
                            </m:dPr>
                            <m:e>
                              <m:sSub>
                                <m:sSubPr>
                                  <m:ctrlPr>
                                    <a:rPr lang="it-IT" sz="2800" i="1">
                                      <a:latin typeface="Cambria Math" panose="02040503050406030204" pitchFamily="18" charset="0"/>
                                    </a:rPr>
                                  </m:ctrlPr>
                                </m:sSubPr>
                                <m:e>
                                  <m:r>
                                    <a:rPr lang="it-IT" sz="2800" i="1">
                                      <a:latin typeface="Cambria Math" panose="02040503050406030204" pitchFamily="18" charset="0"/>
                                    </a:rPr>
                                    <m:t>𝐸</m:t>
                                  </m:r>
                                </m:e>
                                <m:sub>
                                  <m:r>
                                    <a:rPr lang="it-IT" sz="2800" i="1">
                                      <a:latin typeface="Cambria Math" panose="02040503050406030204" pitchFamily="18" charset="0"/>
                                    </a:rPr>
                                    <m:t>𝑦</m:t>
                                  </m:r>
                                </m:sub>
                              </m:sSub>
                              <m:r>
                                <a:rPr lang="it-IT" sz="2800" b="0" i="1" smtClean="0">
                                  <a:latin typeface="Cambria Math" panose="02040503050406030204" pitchFamily="18" charset="0"/>
                                </a:rPr>
                                <m:t>′</m:t>
                              </m:r>
                            </m:e>
                          </m:d>
                          <m:d>
                            <m:dPr>
                              <m:begChr m:val="|"/>
                              <m:endChr m:val="|"/>
                              <m:ctrlPr>
                                <a:rPr lang="it-IT" sz="2800" i="1">
                                  <a:latin typeface="Cambria Math" panose="02040503050406030204" pitchFamily="18" charset="0"/>
                                </a:rPr>
                              </m:ctrlPr>
                            </m:dPr>
                            <m:e>
                              <m:sSub>
                                <m:sSubPr>
                                  <m:ctrlPr>
                                    <a:rPr lang="it-IT" sz="2800" i="1">
                                      <a:latin typeface="Cambria Math" panose="02040503050406030204" pitchFamily="18" charset="0"/>
                                    </a:rPr>
                                  </m:ctrlPr>
                                </m:sSubPr>
                                <m:e>
                                  <m:r>
                                    <a:rPr lang="it-IT" sz="2800" i="1">
                                      <a:latin typeface="Cambria Math" panose="02040503050406030204" pitchFamily="18" charset="0"/>
                                    </a:rPr>
                                    <m:t>𝐸</m:t>
                                  </m:r>
                                </m:e>
                                <m:sub>
                                  <m:r>
                                    <a:rPr lang="it-IT" sz="2800" b="0" i="1" smtClean="0">
                                      <a:latin typeface="Cambria Math" panose="02040503050406030204" pitchFamily="18" charset="0"/>
                                    </a:rPr>
                                    <m:t>𝑥</m:t>
                                  </m:r>
                                </m:sub>
                              </m:sSub>
                              <m:r>
                                <a:rPr lang="it-IT" sz="2800" b="0" i="1" smtClean="0">
                                  <a:latin typeface="Cambria Math" panose="02040503050406030204" pitchFamily="18" charset="0"/>
                                </a:rPr>
                                <m:t>′</m:t>
                              </m:r>
                            </m:e>
                          </m:d>
                        </m:den>
                      </m:f>
                      <m:r>
                        <a:rPr lang="it-IT" sz="2800" b="0" i="1" smtClean="0">
                          <a:latin typeface="Cambria Math" panose="02040503050406030204" pitchFamily="18" charset="0"/>
                        </a:rPr>
                        <m:t>)</m:t>
                      </m:r>
                    </m:oMath>
                  </m:oMathPara>
                </a14:m>
                <a:endParaRPr lang="it-IT" sz="2800" dirty="0"/>
              </a:p>
            </p:txBody>
          </p:sp>
        </mc:Choice>
        <mc:Fallback xmlns="">
          <p:sp>
            <p:nvSpPr>
              <p:cNvPr id="14" name="CasellaDiTesto 13">
                <a:extLst>
                  <a:ext uri="{FF2B5EF4-FFF2-40B4-BE49-F238E27FC236}">
                    <a16:creationId xmlns:a16="http://schemas.microsoft.com/office/drawing/2014/main" id="{AFA4EB79-22C5-4358-A5CF-DCFB8847E7ED}"/>
                  </a:ext>
                </a:extLst>
              </p:cNvPr>
              <p:cNvSpPr txBox="1">
                <a:spLocks noRot="1" noChangeAspect="1" noMove="1" noResize="1" noEditPoints="1" noAdjustHandles="1" noChangeArrowheads="1" noChangeShapeType="1" noTextEdit="1"/>
              </p:cNvSpPr>
              <p:nvPr/>
            </p:nvSpPr>
            <p:spPr>
              <a:xfrm>
                <a:off x="4963601" y="4138279"/>
                <a:ext cx="3301994" cy="997068"/>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93EAB00E-D9CF-4A09-9694-0734E2BD95B0}"/>
                  </a:ext>
                </a:extLst>
              </p:cNvPr>
              <p:cNvSpPr txBox="1"/>
              <p:nvPr/>
            </p:nvSpPr>
            <p:spPr>
              <a:xfrm>
                <a:off x="8942332" y="4287940"/>
                <a:ext cx="1809470" cy="430887"/>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rPr>
                        <m:t>𝛥</m:t>
                      </m:r>
                      <m:r>
                        <a:rPr lang="it-IT" sz="2800" b="0" i="1" smtClean="0">
                          <a:latin typeface="Cambria Math" panose="02040503050406030204" pitchFamily="18" charset="0"/>
                        </a:rPr>
                        <m:t>=</m:t>
                      </m:r>
                      <m:r>
                        <a:rPr lang="it-IT" sz="2800" b="0" i="1" smtClean="0">
                          <a:latin typeface="Cambria Math" panose="02040503050406030204" pitchFamily="18" charset="0"/>
                        </a:rPr>
                        <m:t>𝜙</m:t>
                      </m:r>
                      <m:r>
                        <a:rPr lang="it-IT" sz="2800" b="0" i="1" smtClean="0">
                          <a:latin typeface="Cambria Math" panose="02040503050406030204" pitchFamily="18" charset="0"/>
                        </a:rPr>
                        <m:t>−</m:t>
                      </m:r>
                      <m:r>
                        <a:rPr lang="it-IT" sz="2800" b="0" i="1" smtClean="0">
                          <a:latin typeface="Cambria Math" panose="02040503050406030204" pitchFamily="18" charset="0"/>
                        </a:rPr>
                        <m:t>𝜙</m:t>
                      </m:r>
                      <m:r>
                        <a:rPr lang="it-IT" sz="2800" b="0" i="1" smtClean="0">
                          <a:latin typeface="Cambria Math" panose="02040503050406030204" pitchFamily="18" charset="0"/>
                        </a:rPr>
                        <m:t>′</m:t>
                      </m:r>
                    </m:oMath>
                  </m:oMathPara>
                </a14:m>
                <a:endParaRPr lang="it-IT" sz="2800" dirty="0"/>
              </a:p>
            </p:txBody>
          </p:sp>
        </mc:Choice>
        <mc:Fallback xmlns="">
          <p:sp>
            <p:nvSpPr>
              <p:cNvPr id="15" name="CasellaDiTesto 14">
                <a:extLst>
                  <a:ext uri="{FF2B5EF4-FFF2-40B4-BE49-F238E27FC236}">
                    <a16:creationId xmlns:a16="http://schemas.microsoft.com/office/drawing/2014/main" id="{93EAB00E-D9CF-4A09-9694-0734E2BD95B0}"/>
                  </a:ext>
                </a:extLst>
              </p:cNvPr>
              <p:cNvSpPr txBox="1">
                <a:spLocks noRot="1" noChangeAspect="1" noMove="1" noResize="1" noEditPoints="1" noAdjustHandles="1" noChangeArrowheads="1" noChangeShapeType="1" noTextEdit="1"/>
              </p:cNvSpPr>
              <p:nvPr/>
            </p:nvSpPr>
            <p:spPr>
              <a:xfrm>
                <a:off x="8942332" y="4287940"/>
                <a:ext cx="1809470" cy="430887"/>
              </a:xfrm>
              <a:prstGeom prst="rect">
                <a:avLst/>
              </a:prstGeom>
              <a:blipFill>
                <a:blip r:embed="rId11"/>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815783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12" name="Rettangolo 11">
            <a:extLst>
              <a:ext uri="{FF2B5EF4-FFF2-40B4-BE49-F238E27FC236}">
                <a16:creationId xmlns:a16="http://schemas.microsoft.com/office/drawing/2014/main" id="{6A3373D9-3C8C-4769-B8D3-668B8D62DC35}"/>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Jones ↔ Mueller</a:t>
            </a: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76789257-6C3D-40DD-B616-E1B64FA4A9DB}"/>
                  </a:ext>
                </a:extLst>
              </p:cNvPr>
              <p:cNvSpPr txBox="1"/>
              <p:nvPr/>
            </p:nvSpPr>
            <p:spPr>
              <a:xfrm>
                <a:off x="4621622" y="1055076"/>
                <a:ext cx="29487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𝑴</m:t>
                      </m:r>
                      <m:r>
                        <a:rPr lang="it-IT" sz="2800" b="0" i="1" smtClean="0">
                          <a:latin typeface="Cambria Math" panose="02040503050406030204" pitchFamily="18" charset="0"/>
                        </a:rPr>
                        <m:t>=</m:t>
                      </m:r>
                      <m:r>
                        <a:rPr lang="it-IT" sz="2800" b="0" i="1" smtClean="0">
                          <a:latin typeface="Cambria Math" panose="02040503050406030204" pitchFamily="18" charset="0"/>
                        </a:rPr>
                        <m:t>𝐴</m:t>
                      </m:r>
                      <m:d>
                        <m:dPr>
                          <m:ctrlPr>
                            <a:rPr lang="it-IT" sz="2800" b="0" i="1" smtClean="0">
                              <a:latin typeface="Cambria Math" panose="02040503050406030204" pitchFamily="18" charset="0"/>
                            </a:rPr>
                          </m:ctrlPr>
                        </m:dPr>
                        <m:e>
                          <m:r>
                            <a:rPr lang="it-IT" sz="2800" b="1" i="1" smtClean="0">
                              <a:latin typeface="Cambria Math" panose="02040503050406030204" pitchFamily="18" charset="0"/>
                            </a:rPr>
                            <m:t>𝑱</m:t>
                          </m:r>
                          <m:r>
                            <a:rPr lang="it-IT" sz="2800" b="0" i="1" smtClean="0">
                              <a:latin typeface="Cambria Math" panose="02040503050406030204" pitchFamily="18" charset="0"/>
                            </a:rPr>
                            <m:t>⊗</m:t>
                          </m:r>
                          <m:sSup>
                            <m:sSupPr>
                              <m:ctrlPr>
                                <a:rPr lang="it-IT" sz="2800" b="1" i="1" smtClean="0">
                                  <a:latin typeface="Cambria Math" panose="02040503050406030204" pitchFamily="18" charset="0"/>
                                </a:rPr>
                              </m:ctrlPr>
                            </m:sSupPr>
                            <m:e>
                              <m:r>
                                <a:rPr lang="it-IT" sz="2800" b="1" i="1" smtClean="0">
                                  <a:latin typeface="Cambria Math" panose="02040503050406030204" pitchFamily="18" charset="0"/>
                                </a:rPr>
                                <m:t>𝑱</m:t>
                              </m:r>
                            </m:e>
                            <m:sup>
                              <m:r>
                                <a:rPr lang="it-IT" sz="2800" b="1" i="1" smtClean="0">
                                  <a:latin typeface="Cambria Math" panose="02040503050406030204" pitchFamily="18" charset="0"/>
                                </a:rPr>
                                <m:t>∗</m:t>
                              </m:r>
                            </m:sup>
                          </m:sSup>
                        </m:e>
                      </m:d>
                      <m:sSup>
                        <m:sSupPr>
                          <m:ctrlPr>
                            <a:rPr lang="it-IT" sz="2800" b="0" i="1" smtClean="0">
                              <a:latin typeface="Cambria Math" panose="02040503050406030204" pitchFamily="18" charset="0"/>
                            </a:rPr>
                          </m:ctrlPr>
                        </m:sSupPr>
                        <m:e>
                          <m:r>
                            <a:rPr lang="it-IT" sz="2800" b="0" i="1" smtClean="0">
                              <a:latin typeface="Cambria Math" panose="02040503050406030204" pitchFamily="18" charset="0"/>
                            </a:rPr>
                            <m:t>𝐴</m:t>
                          </m:r>
                        </m:e>
                        <m:sup>
                          <m:r>
                            <a:rPr lang="it-IT" sz="2800" b="0" i="1" smtClean="0">
                              <a:latin typeface="Cambria Math" panose="02040503050406030204" pitchFamily="18" charset="0"/>
                            </a:rPr>
                            <m:t>−1</m:t>
                          </m:r>
                        </m:sup>
                      </m:sSup>
                    </m:oMath>
                  </m:oMathPara>
                </a14:m>
                <a:endParaRPr lang="it-IT" sz="2800" dirty="0"/>
              </a:p>
            </p:txBody>
          </p:sp>
        </mc:Choice>
        <mc:Fallback xmlns="">
          <p:sp>
            <p:nvSpPr>
              <p:cNvPr id="4" name="CasellaDiTesto 3">
                <a:extLst>
                  <a:ext uri="{FF2B5EF4-FFF2-40B4-BE49-F238E27FC236}">
                    <a16:creationId xmlns:a16="http://schemas.microsoft.com/office/drawing/2014/main" id="{76789257-6C3D-40DD-B616-E1B64FA4A9DB}"/>
                  </a:ext>
                </a:extLst>
              </p:cNvPr>
              <p:cNvSpPr txBox="1">
                <a:spLocks noRot="1" noChangeAspect="1" noMove="1" noResize="1" noEditPoints="1" noAdjustHandles="1" noChangeArrowheads="1" noChangeShapeType="1" noTextEdit="1"/>
              </p:cNvSpPr>
              <p:nvPr/>
            </p:nvSpPr>
            <p:spPr>
              <a:xfrm>
                <a:off x="4621622" y="1055076"/>
                <a:ext cx="2948756" cy="430887"/>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958F9087-744B-4C8F-A7C4-1C9BFF3B1CEF}"/>
                  </a:ext>
                </a:extLst>
              </p:cNvPr>
              <p:cNvSpPr txBox="1"/>
              <p:nvPr/>
            </p:nvSpPr>
            <p:spPr>
              <a:xfrm>
                <a:off x="4621622" y="4238329"/>
                <a:ext cx="3488199" cy="1498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𝑨</m:t>
                      </m:r>
                      <m:r>
                        <a:rPr lang="it-IT" sz="2800" b="0" i="1" smtClean="0">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a:latin typeface="Cambria Math" panose="02040503050406030204" pitchFamily="18" charset="0"/>
                                </a:rPr>
                              </m:ctrlPr>
                            </m:mPr>
                            <m:mr>
                              <m:e>
                                <m:m>
                                  <m:mPr>
                                    <m:mcs>
                                      <m:mc>
                                        <m:mcPr>
                                          <m:count m:val="2"/>
                                          <m:mcJc m:val="center"/>
                                        </m:mcPr>
                                      </m:mc>
                                    </m:mcs>
                                    <m:ctrlPr>
                                      <a:rPr lang="it-IT" sz="2800" i="1">
                                        <a:latin typeface="Cambria Math" panose="02040503050406030204" pitchFamily="18" charset="0"/>
                                      </a:rPr>
                                    </m:ctrlPr>
                                  </m:mPr>
                                  <m:mr>
                                    <m:e>
                                      <m:r>
                                        <m:rPr>
                                          <m:brk m:alnAt="7"/>
                                        </m:rPr>
                                        <a:rPr lang="it-IT" sz="2800" b="0" i="1" smtClean="0">
                                          <a:latin typeface="Cambria Math" panose="02040503050406030204" pitchFamily="18" charset="0"/>
                                        </a:rPr>
                                        <m:t>1</m:t>
                                      </m:r>
                                    </m:e>
                                    <m:e>
                                      <m:r>
                                        <a:rPr lang="it-IT" sz="2800" b="0" i="1" smtClean="0">
                                          <a:latin typeface="Cambria Math" panose="02040503050406030204" pitchFamily="18" charset="0"/>
                                        </a:rPr>
                                        <m:t>0</m:t>
                                      </m:r>
                                    </m:e>
                                  </m:mr>
                                  <m:mr>
                                    <m:e>
                                      <m:r>
                                        <a:rPr lang="it-IT" sz="2800" b="0" i="1" smtClean="0">
                                          <a:latin typeface="Cambria Math" panose="02040503050406030204" pitchFamily="18" charset="0"/>
                                        </a:rPr>
                                        <m:t>1</m:t>
                                      </m:r>
                                    </m:e>
                                    <m:e>
                                      <m:r>
                                        <a:rPr lang="it-IT" sz="2800" b="0" i="1" smtClean="0">
                                          <a:latin typeface="Cambria Math" panose="02040503050406030204" pitchFamily="18" charset="0"/>
                                        </a:rPr>
                                        <m:t>0</m:t>
                                      </m:r>
                                    </m:e>
                                  </m:mr>
                                </m:m>
                              </m:e>
                              <m:e>
                                <m:m>
                                  <m:mPr>
                                    <m:mcs>
                                      <m:mc>
                                        <m:mcPr>
                                          <m:count m:val="2"/>
                                          <m:mcJc m:val="center"/>
                                        </m:mcPr>
                                      </m:mc>
                                    </m:mcs>
                                    <m:ctrlPr>
                                      <a:rPr lang="it-IT" sz="2800" i="1">
                                        <a:latin typeface="Cambria Math" panose="02040503050406030204" pitchFamily="18" charset="0"/>
                                      </a:rPr>
                                    </m:ctrlPr>
                                  </m:mPr>
                                  <m:mr>
                                    <m:e>
                                      <m:r>
                                        <m:rPr>
                                          <m:brk m:alnAt="7"/>
                                        </m:rPr>
                                        <a:rPr lang="it-IT" sz="2800" b="0" i="1">
                                          <a:latin typeface="Cambria Math" panose="02040503050406030204" pitchFamily="18" charset="0"/>
                                        </a:rPr>
                                        <m:t> </m:t>
                                      </m:r>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
                              </m:e>
                            </m:mr>
                            <m:mr>
                              <m:e>
                                <m:m>
                                  <m:mPr>
                                    <m:mcs>
                                      <m:mc>
                                        <m:mcPr>
                                          <m:count m:val="2"/>
                                          <m:mcJc m:val="center"/>
                                        </m:mcPr>
                                      </m:mc>
                                    </m:mcs>
                                    <m:ctrlPr>
                                      <a:rPr lang="it-IT" sz="2800" i="1">
                                        <a:latin typeface="Cambria Math" panose="02040503050406030204" pitchFamily="18" charset="0"/>
                                      </a:rPr>
                                    </m:ctrlPr>
                                  </m:mPr>
                                  <m:mr>
                                    <m:e>
                                      <m:r>
                                        <a:rPr lang="it-IT" sz="2800" b="0" i="1" smtClean="0">
                                          <a:latin typeface="Cambria Math" panose="02040503050406030204" pitchFamily="18" charset="0"/>
                                        </a:rPr>
                                        <m:t>0</m:t>
                                      </m:r>
                                    </m:e>
                                    <m:e>
                                      <m:r>
                                        <a:rPr lang="it-IT" sz="2800" b="0" i="1" smtClean="0">
                                          <a:latin typeface="Cambria Math" panose="02040503050406030204" pitchFamily="18" charset="0"/>
                                        </a:rPr>
                                        <m:t>1</m:t>
                                      </m:r>
                                    </m:e>
                                  </m:mr>
                                  <m:mr>
                                    <m:e>
                                      <m:r>
                                        <a:rPr lang="it-IT" sz="2800" b="0" i="1" smtClean="0">
                                          <a:latin typeface="Cambria Math" panose="02040503050406030204" pitchFamily="18" charset="0"/>
                                        </a:rPr>
                                        <m:t>0</m:t>
                                      </m:r>
                                    </m:e>
                                    <m:e>
                                      <m:r>
                                        <a:rPr lang="it-IT" sz="2800" b="0" i="1" smtClean="0">
                                          <a:latin typeface="Cambria Math" panose="02040503050406030204" pitchFamily="18" charset="0"/>
                                        </a:rPr>
                                        <m:t>𝑖</m:t>
                                      </m:r>
                                    </m:e>
                                  </m:mr>
                                </m:m>
                              </m:e>
                              <m:e>
                                <m:m>
                                  <m:mPr>
                                    <m:mcs>
                                      <m:mc>
                                        <m:mcPr>
                                          <m:count m:val="2"/>
                                          <m:mcJc m:val="center"/>
                                        </m:mcPr>
                                      </m:mc>
                                    </m:mcs>
                                    <m:ctrlPr>
                                      <a:rPr lang="it-IT" sz="2800" i="1">
                                        <a:latin typeface="Cambria Math" panose="02040503050406030204" pitchFamily="18" charset="0"/>
                                      </a:rPr>
                                    </m:ctrlPr>
                                  </m:mPr>
                                  <m:mr>
                                    <m:e>
                                      <m:r>
                                        <a:rPr lang="it-IT" sz="2800" b="0" i="1" smtClean="0">
                                          <a:latin typeface="Cambria Math" panose="02040503050406030204" pitchFamily="18" charset="0"/>
                                        </a:rPr>
                                        <m:t>1</m:t>
                                      </m:r>
                                    </m:e>
                                    <m:e>
                                      <m:r>
                                        <a:rPr lang="it-IT" sz="2800" b="0" i="1" smtClean="0">
                                          <a:latin typeface="Cambria Math" panose="02040503050406030204" pitchFamily="18" charset="0"/>
                                        </a:rPr>
                                        <m:t>0</m:t>
                                      </m:r>
                                    </m:e>
                                  </m:mr>
                                  <m:mr>
                                    <m:e>
                                      <m:r>
                                        <a:rPr lang="it-IT" sz="2800" b="0" i="1" smtClean="0">
                                          <a:latin typeface="Cambria Math" panose="02040503050406030204" pitchFamily="18" charset="0"/>
                                        </a:rPr>
                                        <m:t>−</m:t>
                                      </m:r>
                                      <m:r>
                                        <a:rPr lang="it-IT" sz="2800" b="0" i="1" smtClean="0">
                                          <a:latin typeface="Cambria Math" panose="02040503050406030204" pitchFamily="18" charset="0"/>
                                        </a:rPr>
                                        <m:t>𝑖</m:t>
                                      </m:r>
                                    </m:e>
                                    <m:e>
                                      <m:r>
                                        <a:rPr lang="it-IT" sz="2800" b="0" i="1" smtClean="0">
                                          <a:latin typeface="Cambria Math" panose="02040503050406030204" pitchFamily="18" charset="0"/>
                                        </a:rPr>
                                        <m:t>0</m:t>
                                      </m:r>
                                    </m:e>
                                  </m:mr>
                                </m:m>
                              </m:e>
                            </m:mr>
                          </m:m>
                        </m:e>
                      </m:d>
                    </m:oMath>
                  </m:oMathPara>
                </a14:m>
                <a:endParaRPr lang="it-IT" sz="2800" i="1" dirty="0"/>
              </a:p>
            </p:txBody>
          </p:sp>
        </mc:Choice>
        <mc:Fallback xmlns="">
          <p:sp>
            <p:nvSpPr>
              <p:cNvPr id="6" name="CasellaDiTesto 5">
                <a:extLst>
                  <a:ext uri="{FF2B5EF4-FFF2-40B4-BE49-F238E27FC236}">
                    <a16:creationId xmlns:a16="http://schemas.microsoft.com/office/drawing/2014/main" id="{958F9087-744B-4C8F-A7C4-1C9BFF3B1CEF}"/>
                  </a:ext>
                </a:extLst>
              </p:cNvPr>
              <p:cNvSpPr txBox="1">
                <a:spLocks noRot="1" noChangeAspect="1" noMove="1" noResize="1" noEditPoints="1" noAdjustHandles="1" noChangeArrowheads="1" noChangeShapeType="1" noTextEdit="1"/>
              </p:cNvSpPr>
              <p:nvPr/>
            </p:nvSpPr>
            <p:spPr>
              <a:xfrm>
                <a:off x="4621622" y="4238329"/>
                <a:ext cx="3488199" cy="1498808"/>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Rettangolo 7">
                <a:extLst>
                  <a:ext uri="{FF2B5EF4-FFF2-40B4-BE49-F238E27FC236}">
                    <a16:creationId xmlns:a16="http://schemas.microsoft.com/office/drawing/2014/main" id="{FC14C7D0-86AE-4BEA-8069-5002B442EE53}"/>
                  </a:ext>
                </a:extLst>
              </p:cNvPr>
              <p:cNvSpPr/>
              <p:nvPr/>
            </p:nvSpPr>
            <p:spPr>
              <a:xfrm>
                <a:off x="4227729" y="2254386"/>
                <a:ext cx="8304626" cy="21379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it-IT" sz="2800" b="1" i="1" dirty="0" smtClean="0">
                          <a:latin typeface="Cambria Math" panose="02040503050406030204" pitchFamily="18" charset="0"/>
                        </a:rPr>
                        <m:t>𝑪</m:t>
                      </m:r>
                      <m:r>
                        <a:rPr lang="it-IT" sz="2800" i="1" dirty="0" smtClean="0">
                          <a:latin typeface="Cambria Math" panose="02040503050406030204" pitchFamily="18" charset="0"/>
                        </a:rPr>
                        <m:t> = </m:t>
                      </m:r>
                      <m:r>
                        <a:rPr lang="it-IT" sz="2800" b="1" i="1" dirty="0" smtClean="0">
                          <a:latin typeface="Cambria Math" panose="02040503050406030204" pitchFamily="18" charset="0"/>
                        </a:rPr>
                        <m:t>𝑬</m:t>
                      </m:r>
                      <m:r>
                        <a:rPr lang="it-IT" sz="2800" i="1" dirty="0" smtClean="0">
                          <a:latin typeface="Cambria Math" panose="02040503050406030204" pitchFamily="18" charset="0"/>
                        </a:rPr>
                        <m:t> </m:t>
                      </m:r>
                      <m:r>
                        <a:rPr lang="it-IT" sz="2800" b="0" i="1" dirty="0" smtClean="0">
                          <a:latin typeface="Cambria Math" panose="02040503050406030204" pitchFamily="18" charset="0"/>
                        </a:rPr>
                        <m:t>⊗</m:t>
                      </m:r>
                      <m:r>
                        <a:rPr lang="it-IT" sz="2800" b="1" i="1" dirty="0" smtClean="0">
                          <a:latin typeface="Cambria Math" panose="02040503050406030204" pitchFamily="18" charset="0"/>
                        </a:rPr>
                        <m:t> </m:t>
                      </m:r>
                      <m:sSup>
                        <m:sSupPr>
                          <m:ctrlPr>
                            <a:rPr lang="it-IT" sz="2800" b="1" i="1" dirty="0" smtClean="0">
                              <a:latin typeface="Cambria Math" panose="02040503050406030204" pitchFamily="18" charset="0"/>
                            </a:rPr>
                          </m:ctrlPr>
                        </m:sSupPr>
                        <m:e>
                          <m:r>
                            <a:rPr lang="it-IT" sz="2800" b="1" i="1" dirty="0" smtClean="0">
                              <a:latin typeface="Cambria Math" panose="02040503050406030204" pitchFamily="18" charset="0"/>
                            </a:rPr>
                            <m:t>𝑬</m:t>
                          </m:r>
                        </m:e>
                        <m:sup>
                          <m:r>
                            <a:rPr lang="it-IT" sz="2800" b="1" i="1" dirty="0" smtClean="0">
                              <a:latin typeface="Cambria Math" panose="02040503050406030204" pitchFamily="18" charset="0"/>
                            </a:rPr>
                            <m:t>∗</m:t>
                          </m:r>
                        </m:sup>
                      </m:sSup>
                      <m:r>
                        <a:rPr lang="it-IT" sz="2800" i="1" dirty="0" smtClean="0">
                          <a:latin typeface="Cambria Math" panose="02040503050406030204" pitchFamily="18" charset="0"/>
                        </a:rPr>
                        <m:t>= </m:t>
                      </m:r>
                      <m:d>
                        <m:dPr>
                          <m:ctrlPr>
                            <a:rPr lang="it-IT" sz="2800" i="1" dirty="0" smtClean="0">
                              <a:latin typeface="Cambria Math" panose="02040503050406030204" pitchFamily="18" charset="0"/>
                            </a:rPr>
                          </m:ctrlPr>
                        </m:dPr>
                        <m:e>
                          <m:m>
                            <m:mPr>
                              <m:mcs>
                                <m:mc>
                                  <m:mcPr>
                                    <m:count m:val="1"/>
                                    <m:mcJc m:val="center"/>
                                  </m:mcPr>
                                </m:mc>
                              </m:mcs>
                              <m:ctrlPr>
                                <a:rPr lang="it-IT" sz="2800" i="1" dirty="0">
                                  <a:latin typeface="Cambria Math" panose="02040503050406030204" pitchFamily="18" charset="0"/>
                                </a:rPr>
                              </m:ctrlPr>
                            </m:mPr>
                            <m:mr>
                              <m:e>
                                <m:sSub>
                                  <m:sSubPr>
                                    <m:ctrlPr>
                                      <a:rPr lang="it-IT" sz="2800" i="1" dirty="0">
                                        <a:latin typeface="Cambria Math" panose="02040503050406030204" pitchFamily="18" charset="0"/>
                                      </a:rPr>
                                    </m:ctrlPr>
                                  </m:sSubPr>
                                  <m:e>
                                    <m:r>
                                      <a:rPr lang="it-IT" sz="2800" i="1" dirty="0">
                                        <a:latin typeface="Cambria Math" panose="02040503050406030204" pitchFamily="18" charset="0"/>
                                      </a:rPr>
                                      <m:t>𝐸</m:t>
                                    </m:r>
                                  </m:e>
                                  <m:sub>
                                    <m:r>
                                      <a:rPr lang="it-IT" sz="2800" i="1" dirty="0">
                                        <a:latin typeface="Cambria Math" panose="02040503050406030204" pitchFamily="18" charset="0"/>
                                      </a:rPr>
                                      <m:t>𝑥</m:t>
                                    </m:r>
                                  </m:sub>
                                </m:sSub>
                              </m:e>
                            </m:mr>
                            <m:mr>
                              <m:e>
                                <m:sSub>
                                  <m:sSubPr>
                                    <m:ctrlPr>
                                      <a:rPr lang="it-IT" sz="2800" i="1" dirty="0">
                                        <a:latin typeface="Cambria Math" panose="02040503050406030204" pitchFamily="18" charset="0"/>
                                      </a:rPr>
                                    </m:ctrlPr>
                                  </m:sSubPr>
                                  <m:e>
                                    <m:r>
                                      <a:rPr lang="it-IT" sz="2800" i="1" dirty="0">
                                        <a:latin typeface="Cambria Math" panose="02040503050406030204" pitchFamily="18" charset="0"/>
                                      </a:rPr>
                                      <m:t>𝐸</m:t>
                                    </m:r>
                                  </m:e>
                                  <m:sub>
                                    <m:r>
                                      <a:rPr lang="it-IT" sz="2800" i="1" dirty="0">
                                        <a:latin typeface="Cambria Math" panose="02040503050406030204" pitchFamily="18" charset="0"/>
                                      </a:rPr>
                                      <m:t>𝑦</m:t>
                                    </m:r>
                                  </m:sub>
                                </m:sSub>
                              </m:e>
                            </m:mr>
                          </m:m>
                        </m:e>
                      </m:d>
                      <m:r>
                        <a:rPr lang="it-IT" sz="2800" b="0" i="1" dirty="0" smtClean="0">
                          <a:latin typeface="Cambria Math" panose="02040503050406030204" pitchFamily="18" charset="0"/>
                        </a:rPr>
                        <m:t> </m:t>
                      </m:r>
                      <m:r>
                        <a:rPr lang="it-IT" sz="2800" i="1" dirty="0" smtClean="0">
                          <a:latin typeface="Cambria Math" panose="02040503050406030204" pitchFamily="18" charset="0"/>
                        </a:rPr>
                        <m:t> </m:t>
                      </m:r>
                      <m:r>
                        <a:rPr lang="it-IT" sz="2800" i="1" dirty="0">
                          <a:latin typeface="Cambria Math" panose="02040503050406030204" pitchFamily="18" charset="0"/>
                        </a:rPr>
                        <m:t>⊗ </m:t>
                      </m:r>
                      <m:d>
                        <m:dPr>
                          <m:ctrlPr>
                            <a:rPr lang="it-IT" sz="2800" i="1" dirty="0" smtClean="0">
                              <a:latin typeface="Cambria Math" panose="02040503050406030204" pitchFamily="18" charset="0"/>
                            </a:rPr>
                          </m:ctrlPr>
                        </m:dPr>
                        <m:e>
                          <m:m>
                            <m:mPr>
                              <m:mcs>
                                <m:mc>
                                  <m:mcPr>
                                    <m:count m:val="1"/>
                                    <m:mcJc m:val="center"/>
                                  </m:mcPr>
                                </m:mc>
                              </m:mcs>
                              <m:ctrlPr>
                                <a:rPr lang="it-IT" sz="2800" i="1" dirty="0">
                                  <a:latin typeface="Cambria Math" panose="02040503050406030204" pitchFamily="18" charset="0"/>
                                </a:rPr>
                              </m:ctrlPr>
                            </m:mPr>
                            <m:mr>
                              <m:e>
                                <m:sSubSup>
                                  <m:sSubSupPr>
                                    <m:ctrlPr>
                                      <a:rPr lang="it-IT" sz="2800" i="1" dirty="0">
                                        <a:latin typeface="Cambria Math" panose="02040503050406030204" pitchFamily="18" charset="0"/>
                                      </a:rPr>
                                    </m:ctrlPr>
                                  </m:sSubSupPr>
                                  <m:e>
                                    <m:r>
                                      <a:rPr lang="it-IT" sz="2800" i="1" dirty="0">
                                        <a:latin typeface="Cambria Math" panose="02040503050406030204" pitchFamily="18" charset="0"/>
                                      </a:rPr>
                                      <m:t>𝐸</m:t>
                                    </m:r>
                                  </m:e>
                                  <m:sub>
                                    <m:r>
                                      <a:rPr lang="it-IT" sz="2800" i="1" dirty="0">
                                        <a:latin typeface="Cambria Math" panose="02040503050406030204" pitchFamily="18" charset="0"/>
                                      </a:rPr>
                                      <m:t>𝑥</m:t>
                                    </m:r>
                                  </m:sub>
                                  <m:sup>
                                    <m:r>
                                      <a:rPr lang="it-IT" sz="2800" i="1" dirty="0">
                                        <a:latin typeface="Cambria Math" panose="02040503050406030204" pitchFamily="18" charset="0"/>
                                      </a:rPr>
                                      <m:t>∗</m:t>
                                    </m:r>
                                  </m:sup>
                                </m:sSubSup>
                              </m:e>
                            </m:mr>
                            <m:mr>
                              <m:e>
                                <m:sSubSup>
                                  <m:sSubSupPr>
                                    <m:ctrlPr>
                                      <a:rPr lang="it-IT" sz="2800" i="1" dirty="0">
                                        <a:latin typeface="Cambria Math" panose="02040503050406030204" pitchFamily="18" charset="0"/>
                                      </a:rPr>
                                    </m:ctrlPr>
                                  </m:sSubSupPr>
                                  <m:e>
                                    <m:r>
                                      <a:rPr lang="it-IT" sz="2800" i="1" dirty="0">
                                        <a:latin typeface="Cambria Math" panose="02040503050406030204" pitchFamily="18" charset="0"/>
                                      </a:rPr>
                                      <m:t>𝐸</m:t>
                                    </m:r>
                                  </m:e>
                                  <m:sub>
                                    <m:r>
                                      <a:rPr lang="it-IT" sz="2800" i="1" dirty="0">
                                        <a:latin typeface="Cambria Math" panose="02040503050406030204" pitchFamily="18" charset="0"/>
                                      </a:rPr>
                                      <m:t>𝑦</m:t>
                                    </m:r>
                                  </m:sub>
                                  <m:sup>
                                    <m:r>
                                      <a:rPr lang="it-IT" sz="2800" i="1" dirty="0">
                                        <a:latin typeface="Cambria Math" panose="02040503050406030204" pitchFamily="18" charset="0"/>
                                      </a:rPr>
                                      <m:t>∗</m:t>
                                    </m:r>
                                  </m:sup>
                                </m:sSubSup>
                              </m:e>
                            </m:mr>
                          </m:m>
                        </m:e>
                      </m:d>
                      <m:r>
                        <a:rPr lang="it-IT" sz="2800" i="1" dirty="0">
                          <a:latin typeface="Cambria Math" panose="02040503050406030204" pitchFamily="18" charset="0"/>
                        </a:rPr>
                        <m:t>=</m:t>
                      </m:r>
                      <m:d>
                        <m:dPr>
                          <m:ctrlPr>
                            <a:rPr lang="it-IT" sz="2800" i="1" dirty="0">
                              <a:latin typeface="Cambria Math" panose="02040503050406030204" pitchFamily="18" charset="0"/>
                            </a:rPr>
                          </m:ctrlPr>
                        </m:dPr>
                        <m:e>
                          <m:m>
                            <m:mPr>
                              <m:mcs>
                                <m:mc>
                                  <m:mcPr>
                                    <m:count m:val="1"/>
                                    <m:mcJc m:val="center"/>
                                  </m:mcPr>
                                </m:mc>
                              </m:mcs>
                              <m:ctrlPr>
                                <a:rPr lang="it-IT" sz="2800" i="1" dirty="0">
                                  <a:latin typeface="Cambria Math" panose="02040503050406030204" pitchFamily="18" charset="0"/>
                                </a:rPr>
                              </m:ctrlPr>
                            </m:mPr>
                            <m:mr>
                              <m:e>
                                <m:sSub>
                                  <m:sSubPr>
                                    <m:ctrlPr>
                                      <a:rPr lang="it-IT" sz="2800" i="1" dirty="0">
                                        <a:latin typeface="Cambria Math" panose="02040503050406030204" pitchFamily="18" charset="0"/>
                                      </a:rPr>
                                    </m:ctrlPr>
                                  </m:sSubPr>
                                  <m:e>
                                    <m:r>
                                      <a:rPr lang="it-IT" sz="2800" i="1" dirty="0">
                                        <a:latin typeface="Cambria Math" panose="02040503050406030204" pitchFamily="18" charset="0"/>
                                      </a:rPr>
                                      <m:t>𝐸</m:t>
                                    </m:r>
                                  </m:e>
                                  <m:sub>
                                    <m:r>
                                      <a:rPr lang="it-IT" sz="2800" i="1" dirty="0">
                                        <a:latin typeface="Cambria Math" panose="02040503050406030204" pitchFamily="18" charset="0"/>
                                      </a:rPr>
                                      <m:t>𝑥</m:t>
                                    </m:r>
                                  </m:sub>
                                </m:sSub>
                                <m:sSubSup>
                                  <m:sSubSupPr>
                                    <m:ctrlPr>
                                      <a:rPr lang="it-IT" sz="2800" i="1" dirty="0">
                                        <a:latin typeface="Cambria Math" panose="02040503050406030204" pitchFamily="18" charset="0"/>
                                      </a:rPr>
                                    </m:ctrlPr>
                                  </m:sSubSupPr>
                                  <m:e>
                                    <m:r>
                                      <a:rPr lang="it-IT" sz="2800" i="1" dirty="0">
                                        <a:latin typeface="Cambria Math" panose="02040503050406030204" pitchFamily="18" charset="0"/>
                                      </a:rPr>
                                      <m:t>𝐸</m:t>
                                    </m:r>
                                  </m:e>
                                  <m:sub>
                                    <m:r>
                                      <a:rPr lang="it-IT" sz="2800" i="1" dirty="0">
                                        <a:latin typeface="Cambria Math" panose="02040503050406030204" pitchFamily="18" charset="0"/>
                                      </a:rPr>
                                      <m:t>𝑥</m:t>
                                    </m:r>
                                  </m:sub>
                                  <m:sup>
                                    <m:r>
                                      <a:rPr lang="it-IT" sz="2800" i="1" dirty="0">
                                        <a:latin typeface="Cambria Math" panose="02040503050406030204" pitchFamily="18" charset="0"/>
                                      </a:rPr>
                                      <m:t>∗</m:t>
                                    </m:r>
                                  </m:sup>
                                </m:sSubSup>
                              </m:e>
                            </m:mr>
                            <m:mr>
                              <m:e>
                                <m:eqArr>
                                  <m:eqArrPr>
                                    <m:ctrlPr>
                                      <a:rPr lang="it-IT" sz="2800" i="1" dirty="0">
                                        <a:latin typeface="Cambria Math" panose="02040503050406030204" pitchFamily="18" charset="0"/>
                                      </a:rPr>
                                    </m:ctrlPr>
                                  </m:eqArrPr>
                                  <m:e>
                                    <m:sSub>
                                      <m:sSubPr>
                                        <m:ctrlPr>
                                          <a:rPr lang="it-IT" sz="2800" i="1" dirty="0">
                                            <a:latin typeface="Cambria Math" panose="02040503050406030204" pitchFamily="18" charset="0"/>
                                          </a:rPr>
                                        </m:ctrlPr>
                                      </m:sSubPr>
                                      <m:e>
                                        <m:r>
                                          <a:rPr lang="it-IT" sz="2800" i="1" dirty="0">
                                            <a:latin typeface="Cambria Math" panose="02040503050406030204" pitchFamily="18" charset="0"/>
                                          </a:rPr>
                                          <m:t>𝐸</m:t>
                                        </m:r>
                                      </m:e>
                                      <m:sub>
                                        <m:r>
                                          <a:rPr lang="it-IT" sz="2800" i="1" dirty="0">
                                            <a:latin typeface="Cambria Math" panose="02040503050406030204" pitchFamily="18" charset="0"/>
                                          </a:rPr>
                                          <m:t>𝑥</m:t>
                                        </m:r>
                                      </m:sub>
                                    </m:sSub>
                                    <m:sSubSup>
                                      <m:sSubSupPr>
                                        <m:ctrlPr>
                                          <a:rPr lang="it-IT" sz="2800" i="1" dirty="0">
                                            <a:latin typeface="Cambria Math" panose="02040503050406030204" pitchFamily="18" charset="0"/>
                                          </a:rPr>
                                        </m:ctrlPr>
                                      </m:sSubSupPr>
                                      <m:e>
                                        <m:r>
                                          <a:rPr lang="it-IT" sz="2800" i="1" dirty="0">
                                            <a:latin typeface="Cambria Math" panose="02040503050406030204" pitchFamily="18" charset="0"/>
                                          </a:rPr>
                                          <m:t>𝐸</m:t>
                                        </m:r>
                                      </m:e>
                                      <m:sub>
                                        <m:r>
                                          <a:rPr lang="it-IT" sz="2800" b="0" i="1" dirty="0" smtClean="0">
                                            <a:latin typeface="Cambria Math" panose="02040503050406030204" pitchFamily="18" charset="0"/>
                                          </a:rPr>
                                          <m:t>𝑦</m:t>
                                        </m:r>
                                      </m:sub>
                                      <m:sup>
                                        <m:r>
                                          <a:rPr lang="it-IT" sz="2800" i="1" dirty="0">
                                            <a:latin typeface="Cambria Math" panose="02040503050406030204" pitchFamily="18" charset="0"/>
                                          </a:rPr>
                                          <m:t>∗</m:t>
                                        </m:r>
                                      </m:sup>
                                    </m:sSubSup>
                                  </m:e>
                                  <m:e>
                                    <m:sSub>
                                      <m:sSubPr>
                                        <m:ctrlPr>
                                          <a:rPr lang="it-IT" sz="2800" i="1" dirty="0">
                                            <a:latin typeface="Cambria Math" panose="02040503050406030204" pitchFamily="18" charset="0"/>
                                          </a:rPr>
                                        </m:ctrlPr>
                                      </m:sSubPr>
                                      <m:e>
                                        <m:r>
                                          <a:rPr lang="it-IT" sz="2800" i="1" dirty="0">
                                            <a:latin typeface="Cambria Math" panose="02040503050406030204" pitchFamily="18" charset="0"/>
                                          </a:rPr>
                                          <m:t>𝐸</m:t>
                                        </m:r>
                                      </m:e>
                                      <m:sub>
                                        <m:r>
                                          <a:rPr lang="it-IT" sz="2800" b="0" i="1" dirty="0" smtClean="0">
                                            <a:latin typeface="Cambria Math" panose="02040503050406030204" pitchFamily="18" charset="0"/>
                                          </a:rPr>
                                          <m:t>𝑦</m:t>
                                        </m:r>
                                      </m:sub>
                                    </m:sSub>
                                    <m:sSubSup>
                                      <m:sSubSupPr>
                                        <m:ctrlPr>
                                          <a:rPr lang="it-IT" sz="2800" i="1" dirty="0">
                                            <a:latin typeface="Cambria Math" panose="02040503050406030204" pitchFamily="18" charset="0"/>
                                          </a:rPr>
                                        </m:ctrlPr>
                                      </m:sSubSupPr>
                                      <m:e>
                                        <m:r>
                                          <a:rPr lang="it-IT" sz="2800" i="1" dirty="0">
                                            <a:latin typeface="Cambria Math" panose="02040503050406030204" pitchFamily="18" charset="0"/>
                                          </a:rPr>
                                          <m:t>𝐸</m:t>
                                        </m:r>
                                      </m:e>
                                      <m:sub>
                                        <m:r>
                                          <a:rPr lang="it-IT" sz="2800" i="1" dirty="0">
                                            <a:latin typeface="Cambria Math" panose="02040503050406030204" pitchFamily="18" charset="0"/>
                                          </a:rPr>
                                          <m:t>𝑥</m:t>
                                        </m:r>
                                      </m:sub>
                                      <m:sup>
                                        <m:r>
                                          <a:rPr lang="it-IT" sz="2800" i="1" dirty="0">
                                            <a:latin typeface="Cambria Math" panose="02040503050406030204" pitchFamily="18" charset="0"/>
                                          </a:rPr>
                                          <m:t>∗</m:t>
                                        </m:r>
                                      </m:sup>
                                    </m:sSubSup>
                                  </m:e>
                                  <m:e>
                                    <m:sSub>
                                      <m:sSubPr>
                                        <m:ctrlPr>
                                          <a:rPr lang="it-IT" sz="2800" i="1" dirty="0">
                                            <a:latin typeface="Cambria Math" panose="02040503050406030204" pitchFamily="18" charset="0"/>
                                          </a:rPr>
                                        </m:ctrlPr>
                                      </m:sSubPr>
                                      <m:e>
                                        <m:r>
                                          <a:rPr lang="it-IT" sz="2800" i="1" dirty="0">
                                            <a:latin typeface="Cambria Math" panose="02040503050406030204" pitchFamily="18" charset="0"/>
                                          </a:rPr>
                                          <m:t>𝐸</m:t>
                                        </m:r>
                                      </m:e>
                                      <m:sub>
                                        <m:r>
                                          <a:rPr lang="it-IT" sz="2800" b="0" i="1" dirty="0" smtClean="0">
                                            <a:latin typeface="Cambria Math" panose="02040503050406030204" pitchFamily="18" charset="0"/>
                                          </a:rPr>
                                          <m:t>𝑦</m:t>
                                        </m:r>
                                      </m:sub>
                                    </m:sSub>
                                    <m:sSubSup>
                                      <m:sSubSupPr>
                                        <m:ctrlPr>
                                          <a:rPr lang="it-IT" sz="2800" i="1" dirty="0">
                                            <a:latin typeface="Cambria Math" panose="02040503050406030204" pitchFamily="18" charset="0"/>
                                          </a:rPr>
                                        </m:ctrlPr>
                                      </m:sSubSupPr>
                                      <m:e>
                                        <m:r>
                                          <a:rPr lang="it-IT" sz="2800" i="1" dirty="0">
                                            <a:latin typeface="Cambria Math" panose="02040503050406030204" pitchFamily="18" charset="0"/>
                                          </a:rPr>
                                          <m:t>𝐸</m:t>
                                        </m:r>
                                      </m:e>
                                      <m:sub>
                                        <m:r>
                                          <a:rPr lang="it-IT" sz="2800" b="0" i="1" dirty="0" smtClean="0">
                                            <a:latin typeface="Cambria Math" panose="02040503050406030204" pitchFamily="18" charset="0"/>
                                          </a:rPr>
                                          <m:t>𝑦</m:t>
                                        </m:r>
                                      </m:sub>
                                      <m:sup>
                                        <m:r>
                                          <a:rPr lang="it-IT" sz="2800" i="1" dirty="0">
                                            <a:latin typeface="Cambria Math" panose="02040503050406030204" pitchFamily="18" charset="0"/>
                                          </a:rPr>
                                          <m:t>∗</m:t>
                                        </m:r>
                                      </m:sup>
                                    </m:sSubSup>
                                  </m:e>
                                </m:eqArr>
                              </m:e>
                            </m:mr>
                          </m:m>
                        </m:e>
                      </m:d>
                    </m:oMath>
                  </m:oMathPara>
                </a14:m>
                <a:endParaRPr lang="it-IT" sz="2800" dirty="0"/>
              </a:p>
            </p:txBody>
          </p:sp>
        </mc:Choice>
        <mc:Fallback xmlns="">
          <p:sp>
            <p:nvSpPr>
              <p:cNvPr id="8" name="Rettangolo 7">
                <a:extLst>
                  <a:ext uri="{FF2B5EF4-FFF2-40B4-BE49-F238E27FC236}">
                    <a16:creationId xmlns:a16="http://schemas.microsoft.com/office/drawing/2014/main" id="{FC14C7D0-86AE-4BEA-8069-5002B442EE53}"/>
                  </a:ext>
                </a:extLst>
              </p:cNvPr>
              <p:cNvSpPr>
                <a:spLocks noRot="1" noChangeAspect="1" noMove="1" noResize="1" noEditPoints="1" noAdjustHandles="1" noChangeArrowheads="1" noChangeShapeType="1" noTextEdit="1"/>
              </p:cNvSpPr>
              <p:nvPr/>
            </p:nvSpPr>
            <p:spPr>
              <a:xfrm>
                <a:off x="4227729" y="2254386"/>
                <a:ext cx="8304626" cy="2137958"/>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 name="Rettangolo 10">
                <a:extLst>
                  <a:ext uri="{FF2B5EF4-FFF2-40B4-BE49-F238E27FC236}">
                    <a16:creationId xmlns:a16="http://schemas.microsoft.com/office/drawing/2014/main" id="{DAEBD879-2146-48A6-BFDE-DAB858831AF4}"/>
                  </a:ext>
                </a:extLst>
              </p:cNvPr>
              <p:cNvSpPr/>
              <p:nvPr/>
            </p:nvSpPr>
            <p:spPr>
              <a:xfrm>
                <a:off x="471267" y="3715109"/>
                <a:ext cx="3458126"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800" b="1" i="1" dirty="0" smtClean="0">
                              <a:latin typeface="Cambria Math" panose="02040503050406030204" pitchFamily="18" charset="0"/>
                            </a:rPr>
                          </m:ctrlPr>
                        </m:sSubPr>
                        <m:e>
                          <m:r>
                            <a:rPr lang="it-IT" sz="2800" b="1" i="1" dirty="0" smtClean="0">
                              <a:latin typeface="Cambria Math" panose="02040503050406030204" pitchFamily="18" charset="0"/>
                            </a:rPr>
                            <m:t>𝑪</m:t>
                          </m:r>
                        </m:e>
                        <m:sub>
                          <m:r>
                            <a:rPr lang="it-IT" sz="2800" b="1" i="1" dirty="0" smtClean="0">
                              <a:latin typeface="Cambria Math" panose="02040503050406030204" pitchFamily="18" charset="0"/>
                            </a:rPr>
                            <m:t>𝒐𝒖𝒕</m:t>
                          </m:r>
                        </m:sub>
                      </m:sSub>
                      <m:r>
                        <a:rPr lang="it-IT" sz="2800" b="1" i="1" dirty="0">
                          <a:latin typeface="Cambria Math" panose="02040503050406030204" pitchFamily="18" charset="0"/>
                        </a:rPr>
                        <m:t> = </m:t>
                      </m:r>
                      <m:r>
                        <a:rPr lang="it-IT" sz="2800" b="1" i="1" dirty="0">
                          <a:latin typeface="Cambria Math" panose="02040503050406030204" pitchFamily="18" charset="0"/>
                        </a:rPr>
                        <m:t>𝑱</m:t>
                      </m:r>
                      <m:r>
                        <a:rPr lang="it-IT" sz="2800" b="1" i="1" dirty="0">
                          <a:latin typeface="Cambria Math" panose="02040503050406030204" pitchFamily="18" charset="0"/>
                        </a:rPr>
                        <m:t> ⊗ </m:t>
                      </m:r>
                      <m:r>
                        <a:rPr lang="it-IT" sz="2800" b="1" i="1" dirty="0">
                          <a:latin typeface="Cambria Math" panose="02040503050406030204" pitchFamily="18" charset="0"/>
                        </a:rPr>
                        <m:t>𝑱</m:t>
                      </m:r>
                      <m:r>
                        <a:rPr lang="it-IT" sz="2800" b="1" i="1" dirty="0">
                          <a:latin typeface="Cambria Math" panose="02040503050406030204" pitchFamily="18" charset="0"/>
                        </a:rPr>
                        <m:t>∗ </m:t>
                      </m:r>
                      <m:sSub>
                        <m:sSubPr>
                          <m:ctrlPr>
                            <a:rPr lang="it-IT" sz="2800" b="1" i="1" dirty="0" smtClean="0">
                              <a:latin typeface="Cambria Math" panose="02040503050406030204" pitchFamily="18" charset="0"/>
                            </a:rPr>
                          </m:ctrlPr>
                        </m:sSubPr>
                        <m:e>
                          <m:r>
                            <a:rPr lang="it-IT" sz="2800" b="1" i="1" dirty="0">
                              <a:latin typeface="Cambria Math" panose="02040503050406030204" pitchFamily="18" charset="0"/>
                            </a:rPr>
                            <m:t>𝑪</m:t>
                          </m:r>
                        </m:e>
                        <m:sub>
                          <m:r>
                            <a:rPr lang="it-IT" sz="2800" b="1" i="1" dirty="0">
                              <a:latin typeface="Cambria Math" panose="02040503050406030204" pitchFamily="18" charset="0"/>
                            </a:rPr>
                            <m:t>𝒊𝒏</m:t>
                          </m:r>
                        </m:sub>
                      </m:sSub>
                    </m:oMath>
                  </m:oMathPara>
                </a14:m>
                <a:endParaRPr lang="it-IT" sz="2800" b="1" dirty="0"/>
              </a:p>
            </p:txBody>
          </p:sp>
        </mc:Choice>
        <mc:Fallback xmlns="">
          <p:sp>
            <p:nvSpPr>
              <p:cNvPr id="11" name="Rettangolo 10">
                <a:extLst>
                  <a:ext uri="{FF2B5EF4-FFF2-40B4-BE49-F238E27FC236}">
                    <a16:creationId xmlns:a16="http://schemas.microsoft.com/office/drawing/2014/main" id="{DAEBD879-2146-48A6-BFDE-DAB858831AF4}"/>
                  </a:ext>
                </a:extLst>
              </p:cNvPr>
              <p:cNvSpPr>
                <a:spLocks noRot="1" noChangeAspect="1" noMove="1" noResize="1" noEditPoints="1" noAdjustHandles="1" noChangeArrowheads="1" noChangeShapeType="1" noTextEdit="1"/>
              </p:cNvSpPr>
              <p:nvPr/>
            </p:nvSpPr>
            <p:spPr>
              <a:xfrm>
                <a:off x="471267" y="3715109"/>
                <a:ext cx="3458126" cy="523220"/>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Rettangolo 12">
                <a:extLst>
                  <a:ext uri="{FF2B5EF4-FFF2-40B4-BE49-F238E27FC236}">
                    <a16:creationId xmlns:a16="http://schemas.microsoft.com/office/drawing/2014/main" id="{5C46F06E-86DD-411C-9D61-EEB0BCCE1473}"/>
                  </a:ext>
                </a:extLst>
              </p:cNvPr>
              <p:cNvSpPr/>
              <p:nvPr/>
            </p:nvSpPr>
            <p:spPr>
              <a:xfrm>
                <a:off x="739606" y="2136916"/>
                <a:ext cx="85335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800" b="1" i="1" dirty="0" smtClean="0">
                              <a:latin typeface="Cambria Math" panose="02040503050406030204" pitchFamily="18" charset="0"/>
                            </a:rPr>
                          </m:ctrlPr>
                        </m:sSubPr>
                        <m:e>
                          <m:r>
                            <a:rPr lang="it-IT" sz="2800" b="1" i="1" dirty="0" smtClean="0">
                              <a:latin typeface="Cambria Math" panose="02040503050406030204" pitchFamily="18" charset="0"/>
                            </a:rPr>
                            <m:t>𝑬</m:t>
                          </m:r>
                        </m:e>
                        <m:sub>
                          <m:r>
                            <a:rPr lang="it-IT" sz="2800" b="1" i="1" dirty="0" smtClean="0">
                              <a:latin typeface="Cambria Math" panose="02040503050406030204" pitchFamily="18" charset="0"/>
                            </a:rPr>
                            <m:t>𝒐𝒖𝒕</m:t>
                          </m:r>
                        </m:sub>
                      </m:sSub>
                      <m:r>
                        <a:rPr lang="it-IT" sz="2800" b="1" i="1" dirty="0" smtClean="0">
                          <a:latin typeface="Cambria Math" panose="02040503050406030204" pitchFamily="18" charset="0"/>
                        </a:rPr>
                        <m:t>⊗ </m:t>
                      </m:r>
                      <m:sSubSup>
                        <m:sSubSupPr>
                          <m:ctrlPr>
                            <a:rPr lang="it-IT" sz="2800" b="1" i="1" dirty="0" smtClean="0">
                              <a:latin typeface="Cambria Math" panose="02040503050406030204" pitchFamily="18" charset="0"/>
                            </a:rPr>
                          </m:ctrlPr>
                        </m:sSubSupPr>
                        <m:e>
                          <m:r>
                            <a:rPr lang="it-IT" sz="2800" b="1" i="1" dirty="0">
                              <a:latin typeface="Cambria Math" panose="02040503050406030204" pitchFamily="18" charset="0"/>
                            </a:rPr>
                            <m:t>𝑬</m:t>
                          </m:r>
                        </m:e>
                        <m:sub>
                          <m:r>
                            <a:rPr lang="it-IT" sz="2800" b="1" i="1" dirty="0" smtClean="0">
                              <a:latin typeface="Cambria Math" panose="02040503050406030204" pitchFamily="18" charset="0"/>
                            </a:rPr>
                            <m:t>𝒐𝒖𝒕</m:t>
                          </m:r>
                        </m:sub>
                        <m:sup>
                          <m:r>
                            <a:rPr lang="it-IT" sz="2800" b="1" i="1" dirty="0">
                              <a:latin typeface="Cambria Math" panose="02040503050406030204" pitchFamily="18" charset="0"/>
                            </a:rPr>
                            <m:t>∗</m:t>
                          </m:r>
                        </m:sup>
                      </m:sSubSup>
                      <m:r>
                        <a:rPr lang="it-IT" sz="2800" b="1" i="1" dirty="0">
                          <a:latin typeface="Cambria Math" panose="02040503050406030204" pitchFamily="18" charset="0"/>
                        </a:rPr>
                        <m:t> = </m:t>
                      </m:r>
                      <m:r>
                        <a:rPr lang="it-IT" sz="2800" b="1" i="1" dirty="0" err="1">
                          <a:latin typeface="Cambria Math" panose="02040503050406030204" pitchFamily="18" charset="0"/>
                        </a:rPr>
                        <m:t>𝑱</m:t>
                      </m:r>
                      <m:sSub>
                        <m:sSubPr>
                          <m:ctrlPr>
                            <a:rPr lang="it-IT" sz="2800" b="1" i="1" dirty="0" smtClean="0">
                              <a:latin typeface="Cambria Math" panose="02040503050406030204" pitchFamily="18" charset="0"/>
                            </a:rPr>
                          </m:ctrlPr>
                        </m:sSubPr>
                        <m:e>
                          <m:r>
                            <a:rPr lang="it-IT" sz="2800" b="1" i="1" dirty="0" err="1">
                              <a:latin typeface="Cambria Math" panose="02040503050406030204" pitchFamily="18" charset="0"/>
                            </a:rPr>
                            <m:t>𝑬</m:t>
                          </m:r>
                        </m:e>
                        <m:sub>
                          <m:r>
                            <a:rPr lang="it-IT" sz="2800" b="1" i="1" dirty="0" err="1">
                              <a:latin typeface="Cambria Math" panose="02040503050406030204" pitchFamily="18" charset="0"/>
                            </a:rPr>
                            <m:t>𝒊𝒏</m:t>
                          </m:r>
                        </m:sub>
                      </m:sSub>
                      <m:r>
                        <a:rPr lang="it-IT" sz="2800" b="1" i="1" dirty="0">
                          <a:latin typeface="Cambria Math" panose="02040503050406030204" pitchFamily="18" charset="0"/>
                        </a:rPr>
                        <m:t> ⊗ </m:t>
                      </m:r>
                      <m:sSup>
                        <m:sSupPr>
                          <m:ctrlPr>
                            <a:rPr lang="it-IT" sz="2800" b="1" i="1" dirty="0" smtClean="0">
                              <a:latin typeface="Cambria Math" panose="02040503050406030204" pitchFamily="18" charset="0"/>
                            </a:rPr>
                          </m:ctrlPr>
                        </m:sSupPr>
                        <m:e>
                          <m:r>
                            <a:rPr lang="it-IT" sz="2800" b="1" i="1" dirty="0">
                              <a:latin typeface="Cambria Math" panose="02040503050406030204" pitchFamily="18" charset="0"/>
                            </a:rPr>
                            <m:t>𝑱</m:t>
                          </m:r>
                        </m:e>
                        <m:sup>
                          <m:r>
                            <a:rPr lang="it-IT" sz="2800" b="1" i="1" dirty="0">
                              <a:latin typeface="Cambria Math" panose="02040503050406030204" pitchFamily="18" charset="0"/>
                            </a:rPr>
                            <m:t>∗</m:t>
                          </m:r>
                        </m:sup>
                      </m:sSup>
                      <m:sSubSup>
                        <m:sSubSupPr>
                          <m:ctrlPr>
                            <a:rPr lang="it-IT" sz="2800" b="1" i="1" dirty="0" smtClean="0">
                              <a:latin typeface="Cambria Math" panose="02040503050406030204" pitchFamily="18" charset="0"/>
                            </a:rPr>
                          </m:ctrlPr>
                        </m:sSubSupPr>
                        <m:e>
                          <m:r>
                            <a:rPr lang="it-IT" sz="2800" b="1" i="1" dirty="0">
                              <a:latin typeface="Cambria Math" panose="02040503050406030204" pitchFamily="18" charset="0"/>
                            </a:rPr>
                            <m:t>𝑬</m:t>
                          </m:r>
                        </m:e>
                        <m:sub>
                          <m:r>
                            <a:rPr lang="it-IT" sz="2800" b="1" i="1" dirty="0">
                              <a:latin typeface="Cambria Math" panose="02040503050406030204" pitchFamily="18" charset="0"/>
                            </a:rPr>
                            <m:t>𝒊𝒏</m:t>
                          </m:r>
                        </m:sub>
                        <m:sup>
                          <m:r>
                            <a:rPr lang="it-IT" sz="2800" b="1" i="1" dirty="0">
                              <a:latin typeface="Cambria Math" panose="02040503050406030204" pitchFamily="18" charset="0"/>
                            </a:rPr>
                            <m:t>∗</m:t>
                          </m:r>
                        </m:sup>
                      </m:sSubSup>
                      <m:r>
                        <a:rPr lang="it-IT" sz="2800" b="1" i="1" dirty="0">
                          <a:latin typeface="Cambria Math" panose="02040503050406030204" pitchFamily="18" charset="0"/>
                        </a:rPr>
                        <m:t> = </m:t>
                      </m:r>
                      <m:r>
                        <a:rPr lang="it-IT" sz="2800" b="1" i="1" dirty="0">
                          <a:latin typeface="Cambria Math" panose="02040503050406030204" pitchFamily="18" charset="0"/>
                        </a:rPr>
                        <m:t>𝑱</m:t>
                      </m:r>
                      <m:r>
                        <a:rPr lang="it-IT" sz="2800" b="1" i="1" dirty="0">
                          <a:latin typeface="Cambria Math" panose="02040503050406030204" pitchFamily="18" charset="0"/>
                        </a:rPr>
                        <m:t> ⊗ </m:t>
                      </m:r>
                      <m:sSup>
                        <m:sSupPr>
                          <m:ctrlPr>
                            <a:rPr lang="it-IT" sz="2800" b="1" i="1" dirty="0" smtClean="0">
                              <a:latin typeface="Cambria Math" panose="02040503050406030204" pitchFamily="18" charset="0"/>
                            </a:rPr>
                          </m:ctrlPr>
                        </m:sSupPr>
                        <m:e>
                          <m:r>
                            <a:rPr lang="it-IT" sz="2800" b="1" i="1" dirty="0">
                              <a:latin typeface="Cambria Math" panose="02040503050406030204" pitchFamily="18" charset="0"/>
                            </a:rPr>
                            <m:t>𝑱</m:t>
                          </m:r>
                        </m:e>
                        <m:sup>
                          <m:r>
                            <a:rPr lang="it-IT" sz="2800" b="1" i="1" dirty="0">
                              <a:latin typeface="Cambria Math" panose="02040503050406030204" pitchFamily="18" charset="0"/>
                            </a:rPr>
                            <m:t>∗</m:t>
                          </m:r>
                        </m:sup>
                      </m:sSup>
                      <m:r>
                        <a:rPr lang="it-IT" sz="2800" b="1" i="1" dirty="0">
                          <a:latin typeface="Cambria Math" panose="02040503050406030204" pitchFamily="18" charset="0"/>
                        </a:rPr>
                        <m:t> </m:t>
                      </m:r>
                      <m:sSub>
                        <m:sSubPr>
                          <m:ctrlPr>
                            <a:rPr lang="it-IT" sz="2800" b="1" i="1" dirty="0" smtClean="0">
                              <a:latin typeface="Cambria Math" panose="02040503050406030204" pitchFamily="18" charset="0"/>
                            </a:rPr>
                          </m:ctrlPr>
                        </m:sSubPr>
                        <m:e>
                          <m:r>
                            <a:rPr lang="it-IT" sz="2800" b="1" i="1" dirty="0" err="1">
                              <a:latin typeface="Cambria Math" panose="02040503050406030204" pitchFamily="18" charset="0"/>
                            </a:rPr>
                            <m:t>𝑬</m:t>
                          </m:r>
                        </m:e>
                        <m:sub>
                          <m:r>
                            <a:rPr lang="it-IT" sz="2800" b="1" i="1" dirty="0" err="1">
                              <a:latin typeface="Cambria Math" panose="02040503050406030204" pitchFamily="18" charset="0"/>
                            </a:rPr>
                            <m:t>𝒊𝒏</m:t>
                          </m:r>
                        </m:sub>
                      </m:sSub>
                      <m:r>
                        <a:rPr lang="it-IT" sz="2800" b="1" i="1" dirty="0">
                          <a:latin typeface="Cambria Math" panose="02040503050406030204" pitchFamily="18" charset="0"/>
                        </a:rPr>
                        <m:t> ⊗ </m:t>
                      </m:r>
                      <m:sSubSup>
                        <m:sSubSupPr>
                          <m:ctrlPr>
                            <a:rPr lang="it-IT" sz="2800" b="1" i="1" dirty="0" smtClean="0">
                              <a:latin typeface="Cambria Math" panose="02040503050406030204" pitchFamily="18" charset="0"/>
                            </a:rPr>
                          </m:ctrlPr>
                        </m:sSubSupPr>
                        <m:e>
                          <m:r>
                            <a:rPr lang="it-IT" sz="2800" b="1" i="1" dirty="0">
                              <a:latin typeface="Cambria Math" panose="02040503050406030204" pitchFamily="18" charset="0"/>
                            </a:rPr>
                            <m:t>𝑬</m:t>
                          </m:r>
                        </m:e>
                        <m:sub>
                          <m:r>
                            <a:rPr lang="it-IT" sz="2800" b="1" i="1" dirty="0">
                              <a:latin typeface="Cambria Math" panose="02040503050406030204" pitchFamily="18" charset="0"/>
                            </a:rPr>
                            <m:t>𝒊𝒏</m:t>
                          </m:r>
                        </m:sub>
                        <m:sup>
                          <m:r>
                            <a:rPr lang="it-IT" sz="2800" b="1" i="1" dirty="0">
                              <a:latin typeface="Cambria Math" panose="02040503050406030204" pitchFamily="18" charset="0"/>
                            </a:rPr>
                            <m:t>∗</m:t>
                          </m:r>
                        </m:sup>
                      </m:sSubSup>
                    </m:oMath>
                  </m:oMathPara>
                </a14:m>
                <a:endParaRPr lang="it-IT" sz="2800" b="1" dirty="0"/>
              </a:p>
            </p:txBody>
          </p:sp>
        </mc:Choice>
        <mc:Fallback xmlns="">
          <p:sp>
            <p:nvSpPr>
              <p:cNvPr id="13" name="Rettangolo 12">
                <a:extLst>
                  <a:ext uri="{FF2B5EF4-FFF2-40B4-BE49-F238E27FC236}">
                    <a16:creationId xmlns:a16="http://schemas.microsoft.com/office/drawing/2014/main" id="{5C46F06E-86DD-411C-9D61-EEB0BCCE1473}"/>
                  </a:ext>
                </a:extLst>
              </p:cNvPr>
              <p:cNvSpPr>
                <a:spLocks noRot="1" noChangeAspect="1" noMove="1" noResize="1" noEditPoints="1" noAdjustHandles="1" noChangeArrowheads="1" noChangeShapeType="1" noTextEdit="1"/>
              </p:cNvSpPr>
              <p:nvPr/>
            </p:nvSpPr>
            <p:spPr>
              <a:xfrm>
                <a:off x="739606" y="2136916"/>
                <a:ext cx="8533555" cy="523220"/>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57B33156-C1D7-4B5B-BCD0-B29FAE1473E0}"/>
                  </a:ext>
                </a:extLst>
              </p:cNvPr>
              <p:cNvSpPr txBox="1"/>
              <p:nvPr/>
            </p:nvSpPr>
            <p:spPr>
              <a:xfrm>
                <a:off x="8947796" y="4824489"/>
                <a:ext cx="1215846" cy="430887"/>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𝑺</m:t>
                      </m:r>
                      <m:r>
                        <a:rPr lang="it-IT" sz="2800" b="1" i="1" smtClean="0">
                          <a:latin typeface="Cambria Math" panose="02040503050406030204" pitchFamily="18" charset="0"/>
                        </a:rPr>
                        <m:t>=</m:t>
                      </m:r>
                      <m:r>
                        <a:rPr lang="it-IT" sz="2800" b="1" i="1" smtClean="0">
                          <a:latin typeface="Cambria Math" panose="02040503050406030204" pitchFamily="18" charset="0"/>
                        </a:rPr>
                        <m:t>𝑨𝑪</m:t>
                      </m:r>
                    </m:oMath>
                  </m:oMathPara>
                </a14:m>
                <a:endParaRPr lang="it-IT" sz="2800" b="1" dirty="0"/>
              </a:p>
            </p:txBody>
          </p:sp>
        </mc:Choice>
        <mc:Fallback xmlns="">
          <p:sp>
            <p:nvSpPr>
              <p:cNvPr id="14" name="CasellaDiTesto 13">
                <a:extLst>
                  <a:ext uri="{FF2B5EF4-FFF2-40B4-BE49-F238E27FC236}">
                    <a16:creationId xmlns:a16="http://schemas.microsoft.com/office/drawing/2014/main" id="{57B33156-C1D7-4B5B-BCD0-B29FAE1473E0}"/>
                  </a:ext>
                </a:extLst>
              </p:cNvPr>
              <p:cNvSpPr txBox="1">
                <a:spLocks noRot="1" noChangeAspect="1" noMove="1" noResize="1" noEditPoints="1" noAdjustHandles="1" noChangeArrowheads="1" noChangeShapeType="1" noTextEdit="1"/>
              </p:cNvSpPr>
              <p:nvPr/>
            </p:nvSpPr>
            <p:spPr>
              <a:xfrm>
                <a:off x="8947796" y="4824489"/>
                <a:ext cx="1215846" cy="430887"/>
              </a:xfrm>
              <a:prstGeom prst="rect">
                <a:avLst/>
              </a:prstGeom>
              <a:blipFill>
                <a:blip r:embed="rId9"/>
                <a:stretch>
                  <a:fillRect/>
                </a:stretch>
              </a:blipFill>
            </p:spPr>
            <p:txBody>
              <a:bodyPr/>
              <a:lstStyle/>
              <a:p>
                <a:r>
                  <a:rPr lang="it-IT">
                    <a:noFill/>
                  </a:rPr>
                  <a:t> </a:t>
                </a:r>
              </a:p>
            </p:txBody>
          </p:sp>
        </mc:Fallback>
      </mc:AlternateContent>
      <p:sp>
        <p:nvSpPr>
          <p:cNvPr id="15" name="CasellaDiTesto 14">
            <a:extLst>
              <a:ext uri="{FF2B5EF4-FFF2-40B4-BE49-F238E27FC236}">
                <a16:creationId xmlns:a16="http://schemas.microsoft.com/office/drawing/2014/main" id="{063208A7-04C8-47E4-A45A-A0BD33C906E1}"/>
              </a:ext>
            </a:extLst>
          </p:cNvPr>
          <p:cNvSpPr txBox="1"/>
          <p:nvPr/>
        </p:nvSpPr>
        <p:spPr>
          <a:xfrm>
            <a:off x="471267" y="1485963"/>
            <a:ext cx="1456007" cy="523220"/>
          </a:xfrm>
          <a:prstGeom prst="rect">
            <a:avLst/>
          </a:prstGeom>
          <a:noFill/>
        </p:spPr>
        <p:txBody>
          <a:bodyPr wrap="square" rtlCol="0">
            <a:spAutoFit/>
          </a:bodyPr>
          <a:lstStyle/>
          <a:p>
            <a:r>
              <a:rPr lang="it-IT" sz="2800" dirty="0" err="1"/>
              <a:t>Proof</a:t>
            </a:r>
            <a:r>
              <a:rPr lang="it-IT" sz="2800" dirty="0"/>
              <a:t>:</a:t>
            </a:r>
          </a:p>
        </p:txBody>
      </p:sp>
      <p:cxnSp>
        <p:nvCxnSpPr>
          <p:cNvPr id="17" name="Connettore diritto 16">
            <a:extLst>
              <a:ext uri="{FF2B5EF4-FFF2-40B4-BE49-F238E27FC236}">
                <a16:creationId xmlns:a16="http://schemas.microsoft.com/office/drawing/2014/main" id="{7B72655E-5EA1-47B4-A0B3-17F9059F7899}"/>
              </a:ext>
            </a:extLst>
          </p:cNvPr>
          <p:cNvCxnSpPr>
            <a:cxnSpLocks/>
          </p:cNvCxnSpPr>
          <p:nvPr/>
        </p:nvCxnSpPr>
        <p:spPr>
          <a:xfrm flipH="1">
            <a:off x="2827606" y="2823904"/>
            <a:ext cx="202572" cy="604631"/>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Connettore diritto 17">
            <a:extLst>
              <a:ext uri="{FF2B5EF4-FFF2-40B4-BE49-F238E27FC236}">
                <a16:creationId xmlns:a16="http://schemas.microsoft.com/office/drawing/2014/main" id="{8E002317-27DB-4B70-A1C0-845547AAAC21}"/>
              </a:ext>
            </a:extLst>
          </p:cNvPr>
          <p:cNvCxnSpPr>
            <a:cxnSpLocks/>
          </p:cNvCxnSpPr>
          <p:nvPr/>
        </p:nvCxnSpPr>
        <p:spPr>
          <a:xfrm flipH="1">
            <a:off x="3002041" y="2835111"/>
            <a:ext cx="189914" cy="60463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Connettore diritto 19">
            <a:extLst>
              <a:ext uri="{FF2B5EF4-FFF2-40B4-BE49-F238E27FC236}">
                <a16:creationId xmlns:a16="http://schemas.microsoft.com/office/drawing/2014/main" id="{92B6D74F-1443-4231-BEBB-8211BEB9F645}"/>
              </a:ext>
            </a:extLst>
          </p:cNvPr>
          <p:cNvCxnSpPr>
            <a:cxnSpLocks/>
          </p:cNvCxnSpPr>
          <p:nvPr/>
        </p:nvCxnSpPr>
        <p:spPr>
          <a:xfrm>
            <a:off x="2782858" y="3358265"/>
            <a:ext cx="111000" cy="161706"/>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Connettore diritto 20">
            <a:extLst>
              <a:ext uri="{FF2B5EF4-FFF2-40B4-BE49-F238E27FC236}">
                <a16:creationId xmlns:a16="http://schemas.microsoft.com/office/drawing/2014/main" id="{C90CCCDC-B84A-4976-98E7-0FE478EE97ED}"/>
              </a:ext>
            </a:extLst>
          </p:cNvPr>
          <p:cNvCxnSpPr>
            <a:cxnSpLocks/>
          </p:cNvCxnSpPr>
          <p:nvPr/>
        </p:nvCxnSpPr>
        <p:spPr>
          <a:xfrm flipH="1">
            <a:off x="2885905" y="3367757"/>
            <a:ext cx="211093" cy="153459"/>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Rettangolo 34">
                <a:extLst>
                  <a:ext uri="{FF2B5EF4-FFF2-40B4-BE49-F238E27FC236}">
                    <a16:creationId xmlns:a16="http://schemas.microsoft.com/office/drawing/2014/main" id="{E77B21A1-2619-44D1-87CF-5EBBC5BABDA8}"/>
                  </a:ext>
                </a:extLst>
              </p:cNvPr>
              <p:cNvSpPr/>
              <p:nvPr/>
            </p:nvSpPr>
            <p:spPr>
              <a:xfrm>
                <a:off x="1112180" y="4732156"/>
                <a:ext cx="2903423" cy="523220"/>
              </a:xfrm>
              <a:prstGeom prst="rect">
                <a:avLst/>
              </a:prstGeom>
            </p:spPr>
            <p:txBody>
              <a:bodyPr wrap="square">
                <a:spAutoFit/>
              </a:bodyPr>
              <a:lstStyle/>
              <a:p>
                <a14:m>
                  <m:oMath xmlns:m="http://schemas.openxmlformats.org/officeDocument/2006/math">
                    <m:r>
                      <a:rPr lang="it-IT" sz="2800" b="1" i="1">
                        <a:latin typeface="Cambria Math" panose="02040503050406030204" pitchFamily="18" charset="0"/>
                      </a:rPr>
                      <m:t>𝑺</m:t>
                    </m:r>
                  </m:oMath>
                </a14:m>
                <a:r>
                  <a:rPr lang="it-IT" sz="2800" dirty="0"/>
                  <a:t> vettore di Stokes</a:t>
                </a:r>
              </a:p>
            </p:txBody>
          </p:sp>
        </mc:Choice>
        <mc:Fallback xmlns="">
          <p:sp>
            <p:nvSpPr>
              <p:cNvPr id="35" name="Rettangolo 34">
                <a:extLst>
                  <a:ext uri="{FF2B5EF4-FFF2-40B4-BE49-F238E27FC236}">
                    <a16:creationId xmlns:a16="http://schemas.microsoft.com/office/drawing/2014/main" id="{E77B21A1-2619-44D1-87CF-5EBBC5BABDA8}"/>
                  </a:ext>
                </a:extLst>
              </p:cNvPr>
              <p:cNvSpPr>
                <a:spLocks noRot="1" noChangeAspect="1" noMove="1" noResize="1" noEditPoints="1" noAdjustHandles="1" noChangeArrowheads="1" noChangeShapeType="1" noTextEdit="1"/>
              </p:cNvSpPr>
              <p:nvPr/>
            </p:nvSpPr>
            <p:spPr>
              <a:xfrm>
                <a:off x="1112180" y="4732156"/>
                <a:ext cx="2903423" cy="523220"/>
              </a:xfrm>
              <a:prstGeom prst="rect">
                <a:avLst/>
              </a:prstGeom>
              <a:blipFill>
                <a:blip r:embed="rId10"/>
                <a:stretch>
                  <a:fillRect t="-10465" r="-2935" b="-32558"/>
                </a:stretch>
              </a:blipFill>
            </p:spPr>
            <p:txBody>
              <a:bodyPr/>
              <a:lstStyle/>
              <a:p>
                <a:r>
                  <a:rPr lang="it-IT">
                    <a:noFill/>
                  </a:rPr>
                  <a:t> </a:t>
                </a:r>
              </a:p>
            </p:txBody>
          </p:sp>
        </mc:Fallback>
      </mc:AlternateContent>
      <p:sp>
        <p:nvSpPr>
          <p:cNvPr id="2" name="CasellaDiTesto 1">
            <a:extLst>
              <a:ext uri="{FF2B5EF4-FFF2-40B4-BE49-F238E27FC236}">
                <a16:creationId xmlns:a16="http://schemas.microsoft.com/office/drawing/2014/main" id="{9AAD4BEA-BA65-4381-BF66-9DA100D63A35}"/>
              </a:ext>
            </a:extLst>
          </p:cNvPr>
          <p:cNvSpPr txBox="1"/>
          <p:nvPr/>
        </p:nvSpPr>
        <p:spPr>
          <a:xfrm>
            <a:off x="335489" y="2136916"/>
            <a:ext cx="633046" cy="523220"/>
          </a:xfrm>
          <a:prstGeom prst="rect">
            <a:avLst/>
          </a:prstGeom>
          <a:noFill/>
        </p:spPr>
        <p:txBody>
          <a:bodyPr wrap="square" rtlCol="0">
            <a:spAutoFit/>
          </a:bodyPr>
          <a:lstStyle/>
          <a:p>
            <a:r>
              <a:rPr lang="it-IT" sz="2800" dirty="0"/>
              <a:t>1)</a:t>
            </a:r>
          </a:p>
        </p:txBody>
      </p:sp>
      <p:sp>
        <p:nvSpPr>
          <p:cNvPr id="19" name="CasellaDiTesto 18">
            <a:extLst>
              <a:ext uri="{FF2B5EF4-FFF2-40B4-BE49-F238E27FC236}">
                <a16:creationId xmlns:a16="http://schemas.microsoft.com/office/drawing/2014/main" id="{2544CE52-F20A-44AD-A45D-814EC1590132}"/>
              </a:ext>
            </a:extLst>
          </p:cNvPr>
          <p:cNvSpPr txBox="1"/>
          <p:nvPr/>
        </p:nvSpPr>
        <p:spPr>
          <a:xfrm>
            <a:off x="340387" y="4433467"/>
            <a:ext cx="633046" cy="523220"/>
          </a:xfrm>
          <a:prstGeom prst="rect">
            <a:avLst/>
          </a:prstGeom>
          <a:noFill/>
        </p:spPr>
        <p:txBody>
          <a:bodyPr wrap="square" rtlCol="0">
            <a:spAutoFit/>
          </a:bodyPr>
          <a:lstStyle/>
          <a:p>
            <a:r>
              <a:rPr lang="it-IT" sz="2800" dirty="0"/>
              <a:t>2)</a:t>
            </a:r>
          </a:p>
        </p:txBody>
      </p:sp>
    </p:spTree>
    <p:extLst>
      <p:ext uri="{BB962C8B-B14F-4D97-AF65-F5344CB8AC3E}">
        <p14:creationId xmlns:p14="http://schemas.microsoft.com/office/powerpoint/2010/main" val="160228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tangolo 11">
            <a:extLst>
              <a:ext uri="{FF2B5EF4-FFF2-40B4-BE49-F238E27FC236}">
                <a16:creationId xmlns:a16="http://schemas.microsoft.com/office/drawing/2014/main" id="{6A3373D9-3C8C-4769-B8D3-668B8D62DC35}"/>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Jones ↔ Mueller</a:t>
            </a: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76789257-6C3D-40DD-B616-E1B64FA4A9DB}"/>
                  </a:ext>
                </a:extLst>
              </p:cNvPr>
              <p:cNvSpPr txBox="1"/>
              <p:nvPr/>
            </p:nvSpPr>
            <p:spPr>
              <a:xfrm>
                <a:off x="4621622" y="1055076"/>
                <a:ext cx="2972737"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𝑴</m:t>
                      </m:r>
                      <m:r>
                        <a:rPr lang="it-IT" sz="2800" b="0" i="1" smtClean="0">
                          <a:latin typeface="Cambria Math" panose="02040503050406030204" pitchFamily="18" charset="0"/>
                        </a:rPr>
                        <m:t>=</m:t>
                      </m:r>
                      <m:r>
                        <a:rPr lang="it-IT" sz="2800" b="1" i="1" smtClean="0">
                          <a:latin typeface="Cambria Math" panose="02040503050406030204" pitchFamily="18" charset="0"/>
                        </a:rPr>
                        <m:t>𝑨</m:t>
                      </m:r>
                      <m:d>
                        <m:dPr>
                          <m:ctrlPr>
                            <a:rPr lang="it-IT" sz="2800" b="1" i="1" smtClean="0">
                              <a:latin typeface="Cambria Math" panose="02040503050406030204" pitchFamily="18" charset="0"/>
                            </a:rPr>
                          </m:ctrlPr>
                        </m:dPr>
                        <m:e>
                          <m:r>
                            <a:rPr lang="it-IT" sz="2800" b="1" i="1" smtClean="0">
                              <a:latin typeface="Cambria Math" panose="02040503050406030204" pitchFamily="18" charset="0"/>
                            </a:rPr>
                            <m:t>𝑱</m:t>
                          </m:r>
                          <m:r>
                            <a:rPr lang="it-IT" sz="2800" b="1" i="1" smtClean="0">
                              <a:latin typeface="Cambria Math" panose="02040503050406030204" pitchFamily="18" charset="0"/>
                            </a:rPr>
                            <m:t>⊗</m:t>
                          </m:r>
                          <m:sSup>
                            <m:sSupPr>
                              <m:ctrlPr>
                                <a:rPr lang="it-IT" sz="2800" b="1" i="1" smtClean="0">
                                  <a:latin typeface="Cambria Math" panose="02040503050406030204" pitchFamily="18" charset="0"/>
                                </a:rPr>
                              </m:ctrlPr>
                            </m:sSupPr>
                            <m:e>
                              <m:r>
                                <a:rPr lang="it-IT" sz="2800" b="1" i="1" smtClean="0">
                                  <a:latin typeface="Cambria Math" panose="02040503050406030204" pitchFamily="18" charset="0"/>
                                </a:rPr>
                                <m:t>𝑱</m:t>
                              </m:r>
                            </m:e>
                            <m:sup>
                              <m:r>
                                <a:rPr lang="it-IT" sz="2800" b="1" i="1" smtClean="0">
                                  <a:latin typeface="Cambria Math" panose="02040503050406030204" pitchFamily="18" charset="0"/>
                                </a:rPr>
                                <m:t>∗</m:t>
                              </m:r>
                            </m:sup>
                          </m:sSup>
                        </m:e>
                      </m:d>
                      <m:sSup>
                        <m:sSupPr>
                          <m:ctrlPr>
                            <a:rPr lang="it-IT" sz="2800" b="1" i="1" smtClean="0">
                              <a:latin typeface="Cambria Math" panose="02040503050406030204" pitchFamily="18" charset="0"/>
                            </a:rPr>
                          </m:ctrlPr>
                        </m:sSupPr>
                        <m:e>
                          <m:r>
                            <a:rPr lang="it-IT" sz="2800" b="1" i="1" smtClean="0">
                              <a:latin typeface="Cambria Math" panose="02040503050406030204" pitchFamily="18" charset="0"/>
                            </a:rPr>
                            <m:t>𝑨</m:t>
                          </m:r>
                        </m:e>
                        <m:sup>
                          <m:r>
                            <a:rPr lang="it-IT" sz="2800" b="1" i="1" smtClean="0">
                              <a:latin typeface="Cambria Math" panose="02040503050406030204" pitchFamily="18" charset="0"/>
                            </a:rPr>
                            <m:t>−</m:t>
                          </m:r>
                          <m:r>
                            <a:rPr lang="it-IT" sz="2800" b="1" i="1" smtClean="0">
                              <a:latin typeface="Cambria Math" panose="02040503050406030204" pitchFamily="18" charset="0"/>
                            </a:rPr>
                            <m:t>𝟏</m:t>
                          </m:r>
                        </m:sup>
                      </m:sSup>
                    </m:oMath>
                  </m:oMathPara>
                </a14:m>
                <a:endParaRPr lang="it-IT" sz="2800" b="1" dirty="0"/>
              </a:p>
            </p:txBody>
          </p:sp>
        </mc:Choice>
        <mc:Fallback xmlns="">
          <p:sp>
            <p:nvSpPr>
              <p:cNvPr id="4" name="CasellaDiTesto 3">
                <a:extLst>
                  <a:ext uri="{FF2B5EF4-FFF2-40B4-BE49-F238E27FC236}">
                    <a16:creationId xmlns:a16="http://schemas.microsoft.com/office/drawing/2014/main" id="{76789257-6C3D-40DD-B616-E1B64FA4A9DB}"/>
                  </a:ext>
                </a:extLst>
              </p:cNvPr>
              <p:cNvSpPr txBox="1">
                <a:spLocks noRot="1" noChangeAspect="1" noMove="1" noResize="1" noEditPoints="1" noAdjustHandles="1" noChangeArrowheads="1" noChangeShapeType="1" noTextEdit="1"/>
              </p:cNvSpPr>
              <p:nvPr/>
            </p:nvSpPr>
            <p:spPr>
              <a:xfrm>
                <a:off x="4621622" y="1055076"/>
                <a:ext cx="2972737" cy="440633"/>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57B33156-C1D7-4B5B-BCD0-B29FAE1473E0}"/>
                  </a:ext>
                </a:extLst>
              </p:cNvPr>
              <p:cNvSpPr txBox="1"/>
              <p:nvPr/>
            </p:nvSpPr>
            <p:spPr>
              <a:xfrm>
                <a:off x="1476642" y="2251660"/>
                <a:ext cx="1215846" cy="430887"/>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1">
                          <a:latin typeface="Cambria Math" panose="02040503050406030204" pitchFamily="18" charset="0"/>
                        </a:rPr>
                        <m:t>𝑺</m:t>
                      </m:r>
                      <m:r>
                        <a:rPr lang="it-IT" sz="2800" b="1" i="1">
                          <a:latin typeface="Cambria Math" panose="02040503050406030204" pitchFamily="18" charset="0"/>
                        </a:rPr>
                        <m:t>=</m:t>
                      </m:r>
                      <m:r>
                        <a:rPr lang="it-IT" sz="2800" b="1" i="1">
                          <a:latin typeface="Cambria Math" panose="02040503050406030204" pitchFamily="18" charset="0"/>
                        </a:rPr>
                        <m:t>𝑨𝑪</m:t>
                      </m:r>
                    </m:oMath>
                  </m:oMathPara>
                </a14:m>
                <a:endParaRPr lang="it-IT" sz="2800" b="1" dirty="0"/>
              </a:p>
            </p:txBody>
          </p:sp>
        </mc:Choice>
        <mc:Fallback xmlns="">
          <p:sp>
            <p:nvSpPr>
              <p:cNvPr id="14" name="CasellaDiTesto 13">
                <a:extLst>
                  <a:ext uri="{FF2B5EF4-FFF2-40B4-BE49-F238E27FC236}">
                    <a16:creationId xmlns:a16="http://schemas.microsoft.com/office/drawing/2014/main" id="{57B33156-C1D7-4B5B-BCD0-B29FAE1473E0}"/>
                  </a:ext>
                </a:extLst>
              </p:cNvPr>
              <p:cNvSpPr txBox="1">
                <a:spLocks noRot="1" noChangeAspect="1" noMove="1" noResize="1" noEditPoints="1" noAdjustHandles="1" noChangeArrowheads="1" noChangeShapeType="1" noTextEdit="1"/>
              </p:cNvSpPr>
              <p:nvPr/>
            </p:nvSpPr>
            <p:spPr>
              <a:xfrm>
                <a:off x="1476642" y="2251660"/>
                <a:ext cx="1215846" cy="430887"/>
              </a:xfrm>
              <a:prstGeom prst="rect">
                <a:avLst/>
              </a:prstGeom>
              <a:blipFill>
                <a:blip r:embed="rId3"/>
                <a:stretch>
                  <a:fillRect/>
                </a:stretch>
              </a:blipFill>
              <a:ln>
                <a:noFill/>
              </a:ln>
            </p:spPr>
            <p:txBody>
              <a:bodyPr/>
              <a:lstStyle/>
              <a:p>
                <a:r>
                  <a:rPr lang="it-IT">
                    <a:noFill/>
                  </a:rPr>
                  <a:t> </a:t>
                </a:r>
              </a:p>
            </p:txBody>
          </p:sp>
        </mc:Fallback>
      </mc:AlternateContent>
      <p:sp>
        <p:nvSpPr>
          <p:cNvPr id="15" name="CasellaDiTesto 14">
            <a:extLst>
              <a:ext uri="{FF2B5EF4-FFF2-40B4-BE49-F238E27FC236}">
                <a16:creationId xmlns:a16="http://schemas.microsoft.com/office/drawing/2014/main" id="{063208A7-04C8-47E4-A45A-A0BD33C906E1}"/>
              </a:ext>
            </a:extLst>
          </p:cNvPr>
          <p:cNvSpPr txBox="1"/>
          <p:nvPr/>
        </p:nvSpPr>
        <p:spPr>
          <a:xfrm>
            <a:off x="471267" y="1485963"/>
            <a:ext cx="1456007" cy="523220"/>
          </a:xfrm>
          <a:prstGeom prst="rect">
            <a:avLst/>
          </a:prstGeom>
          <a:noFill/>
        </p:spPr>
        <p:txBody>
          <a:bodyPr wrap="square" rtlCol="0">
            <a:spAutoFit/>
          </a:bodyPr>
          <a:lstStyle/>
          <a:p>
            <a:r>
              <a:rPr lang="it-IT" sz="2800" dirty="0" err="1"/>
              <a:t>Proof</a:t>
            </a:r>
            <a:r>
              <a:rPr lang="it-IT" sz="2800" dirty="0"/>
              <a:t>:</a:t>
            </a:r>
          </a:p>
        </p:txBody>
      </p:sp>
      <mc:AlternateContent xmlns:mc="http://schemas.openxmlformats.org/markup-compatibility/2006" xmlns:a14="http://schemas.microsoft.com/office/drawing/2010/main">
        <mc:Choice Requires="a14">
          <p:sp>
            <p:nvSpPr>
              <p:cNvPr id="36" name="Rettangolo 35">
                <a:extLst>
                  <a:ext uri="{FF2B5EF4-FFF2-40B4-BE49-F238E27FC236}">
                    <a16:creationId xmlns:a16="http://schemas.microsoft.com/office/drawing/2014/main" id="{82EB5E13-8B50-4E1E-B35C-3BF34B8161D9}"/>
                  </a:ext>
                </a:extLst>
              </p:cNvPr>
              <p:cNvSpPr/>
              <p:nvPr/>
            </p:nvSpPr>
            <p:spPr>
              <a:xfrm>
                <a:off x="3243614" y="2200620"/>
                <a:ext cx="1763240" cy="5329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𝑪</m:t>
                      </m:r>
                      <m:r>
                        <a:rPr lang="it-IT" sz="2800" b="1" i="1">
                          <a:latin typeface="Cambria Math" panose="02040503050406030204" pitchFamily="18" charset="0"/>
                        </a:rPr>
                        <m:t>=</m:t>
                      </m:r>
                      <m:sSup>
                        <m:sSupPr>
                          <m:ctrlPr>
                            <a:rPr lang="it-IT" sz="2800" b="1" i="1" smtClean="0">
                              <a:latin typeface="Cambria Math" panose="02040503050406030204" pitchFamily="18" charset="0"/>
                            </a:rPr>
                          </m:ctrlPr>
                        </m:sSupPr>
                        <m:e>
                          <m:r>
                            <a:rPr lang="it-IT" sz="2800" b="1" i="1" smtClean="0">
                              <a:latin typeface="Cambria Math" panose="02040503050406030204" pitchFamily="18" charset="0"/>
                            </a:rPr>
                            <m:t>𝑨</m:t>
                          </m:r>
                        </m:e>
                        <m:sup>
                          <m:r>
                            <a:rPr lang="it-IT" sz="2800" b="1" i="1" smtClean="0">
                              <a:latin typeface="Cambria Math" panose="02040503050406030204" pitchFamily="18" charset="0"/>
                            </a:rPr>
                            <m:t>−</m:t>
                          </m:r>
                          <m:r>
                            <a:rPr lang="it-IT" sz="2800" b="1" i="1" smtClean="0">
                              <a:latin typeface="Cambria Math" panose="02040503050406030204" pitchFamily="18" charset="0"/>
                            </a:rPr>
                            <m:t>𝟏</m:t>
                          </m:r>
                        </m:sup>
                      </m:sSup>
                      <m:r>
                        <a:rPr lang="it-IT" sz="2800" b="1" i="1" smtClean="0">
                          <a:latin typeface="Cambria Math" panose="02040503050406030204" pitchFamily="18" charset="0"/>
                        </a:rPr>
                        <m:t>𝑺</m:t>
                      </m:r>
                    </m:oMath>
                  </m:oMathPara>
                </a14:m>
                <a:endParaRPr lang="it-IT" sz="2800" b="1" dirty="0"/>
              </a:p>
            </p:txBody>
          </p:sp>
        </mc:Choice>
        <mc:Fallback xmlns="">
          <p:sp>
            <p:nvSpPr>
              <p:cNvPr id="36" name="Rettangolo 35">
                <a:extLst>
                  <a:ext uri="{FF2B5EF4-FFF2-40B4-BE49-F238E27FC236}">
                    <a16:creationId xmlns:a16="http://schemas.microsoft.com/office/drawing/2014/main" id="{82EB5E13-8B50-4E1E-B35C-3BF34B8161D9}"/>
                  </a:ext>
                </a:extLst>
              </p:cNvPr>
              <p:cNvSpPr>
                <a:spLocks noRot="1" noChangeAspect="1" noMove="1" noResize="1" noEditPoints="1" noAdjustHandles="1" noChangeArrowheads="1" noChangeShapeType="1" noTextEdit="1"/>
              </p:cNvSpPr>
              <p:nvPr/>
            </p:nvSpPr>
            <p:spPr>
              <a:xfrm>
                <a:off x="3243614" y="2200620"/>
                <a:ext cx="1763240" cy="532966"/>
              </a:xfrm>
              <a:prstGeom prst="rect">
                <a:avLst/>
              </a:prstGeom>
              <a:blipFill>
                <a:blip r:embed="rId4"/>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7" name="Rettangolo 36">
                <a:extLst>
                  <a:ext uri="{FF2B5EF4-FFF2-40B4-BE49-F238E27FC236}">
                    <a16:creationId xmlns:a16="http://schemas.microsoft.com/office/drawing/2014/main" id="{68A84DF5-197F-4C94-BE08-AAAA9D749B64}"/>
                  </a:ext>
                </a:extLst>
              </p:cNvPr>
              <p:cNvSpPr/>
              <p:nvPr/>
            </p:nvSpPr>
            <p:spPr>
              <a:xfrm>
                <a:off x="3236980" y="3582652"/>
                <a:ext cx="5718040"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800" b="1" i="1" dirty="0" smtClean="0">
                              <a:latin typeface="Cambria Math" panose="02040503050406030204" pitchFamily="18" charset="0"/>
                            </a:rPr>
                          </m:ctrlPr>
                        </m:sSubPr>
                        <m:e>
                          <m:r>
                            <a:rPr lang="it-IT" sz="2800" b="1" i="1" dirty="0" smtClean="0">
                              <a:latin typeface="Cambria Math" panose="02040503050406030204" pitchFamily="18" charset="0"/>
                            </a:rPr>
                            <m:t>𝑺</m:t>
                          </m:r>
                        </m:e>
                        <m:sub>
                          <m:r>
                            <a:rPr lang="it-IT" sz="2800" b="1" i="1" dirty="0" smtClean="0">
                              <a:latin typeface="Cambria Math" panose="02040503050406030204" pitchFamily="18" charset="0"/>
                            </a:rPr>
                            <m:t>𝒐𝒖𝒕</m:t>
                          </m:r>
                        </m:sub>
                      </m:sSub>
                      <m:r>
                        <a:rPr lang="it-IT" sz="2800" b="1" i="1" dirty="0">
                          <a:latin typeface="Cambria Math" panose="02040503050406030204" pitchFamily="18" charset="0"/>
                        </a:rPr>
                        <m:t> = </m:t>
                      </m:r>
                      <m:r>
                        <a:rPr lang="it-IT" sz="2800" b="1" i="1" dirty="0">
                          <a:latin typeface="Cambria Math" panose="02040503050406030204" pitchFamily="18" charset="0"/>
                        </a:rPr>
                        <m:t>𝑨</m:t>
                      </m:r>
                      <m:r>
                        <a:rPr lang="it-IT" sz="2800" b="1" i="1" dirty="0" smtClean="0">
                          <a:latin typeface="Cambria Math" panose="02040503050406030204" pitchFamily="18" charset="0"/>
                        </a:rPr>
                        <m:t>(</m:t>
                      </m:r>
                      <m:r>
                        <a:rPr lang="it-IT" sz="2800" b="1" i="1" dirty="0">
                          <a:latin typeface="Cambria Math" panose="02040503050406030204" pitchFamily="18" charset="0"/>
                        </a:rPr>
                        <m:t>𝑱</m:t>
                      </m:r>
                      <m:r>
                        <a:rPr lang="it-IT" sz="2800" b="1" i="1" dirty="0">
                          <a:latin typeface="Cambria Math" panose="02040503050406030204" pitchFamily="18" charset="0"/>
                        </a:rPr>
                        <m:t> ⊗ </m:t>
                      </m:r>
                      <m:sSup>
                        <m:sSupPr>
                          <m:ctrlPr>
                            <a:rPr lang="it-IT" sz="2800" b="1" i="1" dirty="0" smtClean="0">
                              <a:latin typeface="Cambria Math" panose="02040503050406030204" pitchFamily="18" charset="0"/>
                            </a:rPr>
                          </m:ctrlPr>
                        </m:sSupPr>
                        <m:e>
                          <m:r>
                            <a:rPr lang="it-IT" sz="2800" b="1" i="1" dirty="0">
                              <a:latin typeface="Cambria Math" panose="02040503050406030204" pitchFamily="18" charset="0"/>
                            </a:rPr>
                            <m:t>𝑱</m:t>
                          </m:r>
                        </m:e>
                        <m:sup>
                          <m:r>
                            <a:rPr lang="it-IT" sz="2800" b="1" i="1" dirty="0">
                              <a:latin typeface="Cambria Math" panose="02040503050406030204" pitchFamily="18" charset="0"/>
                            </a:rPr>
                            <m:t>∗</m:t>
                          </m:r>
                        </m:sup>
                      </m:sSup>
                      <m:r>
                        <a:rPr lang="it-IT" sz="2800" b="1" i="1" dirty="0" smtClean="0">
                          <a:latin typeface="Cambria Math" panose="02040503050406030204" pitchFamily="18" charset="0"/>
                        </a:rPr>
                        <m:t>)</m:t>
                      </m:r>
                      <m:r>
                        <a:rPr lang="it-IT" sz="2800" b="1" i="1" dirty="0">
                          <a:latin typeface="Cambria Math" panose="02040503050406030204" pitchFamily="18" charset="0"/>
                        </a:rPr>
                        <m:t> </m:t>
                      </m:r>
                      <m:sSup>
                        <m:sSupPr>
                          <m:ctrlPr>
                            <a:rPr lang="it-IT" sz="2800" b="1" i="1" dirty="0" smtClean="0">
                              <a:latin typeface="Cambria Math" panose="02040503050406030204" pitchFamily="18" charset="0"/>
                            </a:rPr>
                          </m:ctrlPr>
                        </m:sSupPr>
                        <m:e>
                          <m:r>
                            <a:rPr lang="it-IT" sz="2800" b="1" i="1" dirty="0">
                              <a:latin typeface="Cambria Math" panose="02040503050406030204" pitchFamily="18" charset="0"/>
                            </a:rPr>
                            <m:t>𝑨</m:t>
                          </m:r>
                        </m:e>
                        <m:sup>
                          <m:r>
                            <a:rPr lang="it-IT" sz="2800" b="1" i="1" dirty="0">
                              <a:latin typeface="Cambria Math" panose="02040503050406030204" pitchFamily="18" charset="0"/>
                            </a:rPr>
                            <m:t>−</m:t>
                          </m:r>
                          <m:r>
                            <a:rPr lang="it-IT" sz="2800" b="1" i="1" dirty="0">
                              <a:latin typeface="Cambria Math" panose="02040503050406030204" pitchFamily="18" charset="0"/>
                            </a:rPr>
                            <m:t>𝟏</m:t>
                          </m:r>
                        </m:sup>
                      </m:sSup>
                      <m:r>
                        <a:rPr lang="it-IT" sz="2800" b="1" i="1" dirty="0">
                          <a:latin typeface="Cambria Math" panose="02040503050406030204" pitchFamily="18" charset="0"/>
                        </a:rPr>
                        <m:t> </m:t>
                      </m:r>
                      <m:sSub>
                        <m:sSubPr>
                          <m:ctrlPr>
                            <a:rPr lang="it-IT" sz="2800" b="1" i="1" dirty="0" smtClean="0">
                              <a:latin typeface="Cambria Math" panose="02040503050406030204" pitchFamily="18" charset="0"/>
                            </a:rPr>
                          </m:ctrlPr>
                        </m:sSubPr>
                        <m:e>
                          <m:r>
                            <a:rPr lang="it-IT" sz="2800" b="1" i="1" dirty="0" smtClean="0">
                              <a:latin typeface="Cambria Math" panose="02040503050406030204" pitchFamily="18" charset="0"/>
                            </a:rPr>
                            <m:t>𝑺</m:t>
                          </m:r>
                        </m:e>
                        <m:sub>
                          <m:r>
                            <a:rPr lang="it-IT" sz="2800" b="1" i="1" dirty="0" smtClean="0">
                              <a:latin typeface="Cambria Math" panose="02040503050406030204" pitchFamily="18" charset="0"/>
                            </a:rPr>
                            <m:t>𝒊𝒏</m:t>
                          </m:r>
                        </m:sub>
                      </m:sSub>
                      <m:r>
                        <a:rPr lang="it-IT" sz="2800" b="1" i="1" dirty="0" smtClean="0">
                          <a:latin typeface="Cambria Math" panose="02040503050406030204" pitchFamily="18" charset="0"/>
                        </a:rPr>
                        <m:t>=</m:t>
                      </m:r>
                      <m:r>
                        <a:rPr lang="it-IT" sz="2800" b="1" i="1" dirty="0" smtClean="0">
                          <a:latin typeface="Cambria Math" panose="02040503050406030204" pitchFamily="18" charset="0"/>
                        </a:rPr>
                        <m:t>𝑴</m:t>
                      </m:r>
                      <m:sSub>
                        <m:sSubPr>
                          <m:ctrlPr>
                            <a:rPr lang="it-IT" sz="2800" b="1" i="1" dirty="0" smtClean="0">
                              <a:latin typeface="Cambria Math" panose="02040503050406030204" pitchFamily="18" charset="0"/>
                            </a:rPr>
                          </m:ctrlPr>
                        </m:sSubPr>
                        <m:e>
                          <m:r>
                            <a:rPr lang="it-IT" sz="2800" b="1" i="1" dirty="0" smtClean="0">
                              <a:latin typeface="Cambria Math" panose="02040503050406030204" pitchFamily="18" charset="0"/>
                            </a:rPr>
                            <m:t>𝑺</m:t>
                          </m:r>
                        </m:e>
                        <m:sub>
                          <m:r>
                            <a:rPr lang="it-IT" sz="2800" b="1" i="1" dirty="0" smtClean="0">
                              <a:latin typeface="Cambria Math" panose="02040503050406030204" pitchFamily="18" charset="0"/>
                            </a:rPr>
                            <m:t>𝒊𝒏</m:t>
                          </m:r>
                        </m:sub>
                      </m:sSub>
                    </m:oMath>
                  </m:oMathPara>
                </a14:m>
                <a:endParaRPr lang="it-IT" sz="2800" b="1" dirty="0"/>
              </a:p>
            </p:txBody>
          </p:sp>
        </mc:Choice>
        <mc:Fallback xmlns="">
          <p:sp>
            <p:nvSpPr>
              <p:cNvPr id="37" name="Rettangolo 36">
                <a:extLst>
                  <a:ext uri="{FF2B5EF4-FFF2-40B4-BE49-F238E27FC236}">
                    <a16:creationId xmlns:a16="http://schemas.microsoft.com/office/drawing/2014/main" id="{68A84DF5-197F-4C94-BE08-AAAA9D749B64}"/>
                  </a:ext>
                </a:extLst>
              </p:cNvPr>
              <p:cNvSpPr>
                <a:spLocks noRot="1" noChangeAspect="1" noMove="1" noResize="1" noEditPoints="1" noAdjustHandles="1" noChangeArrowheads="1" noChangeShapeType="1" noTextEdit="1"/>
              </p:cNvSpPr>
              <p:nvPr/>
            </p:nvSpPr>
            <p:spPr>
              <a:xfrm>
                <a:off x="3236980" y="3582652"/>
                <a:ext cx="5718040" cy="53296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8" name="Rettangolo 37">
                <a:extLst>
                  <a:ext uri="{FF2B5EF4-FFF2-40B4-BE49-F238E27FC236}">
                    <a16:creationId xmlns:a16="http://schemas.microsoft.com/office/drawing/2014/main" id="{53A425F1-3D5A-49C3-82F2-B245C1A1F9D0}"/>
                  </a:ext>
                </a:extLst>
              </p:cNvPr>
              <p:cNvSpPr/>
              <p:nvPr/>
            </p:nvSpPr>
            <p:spPr>
              <a:xfrm>
                <a:off x="4360140" y="4803604"/>
                <a:ext cx="3471720" cy="532966"/>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it-IT" sz="2800" b="1" i="1" dirty="0" smtClean="0">
                          <a:latin typeface="Cambria Math" panose="02040503050406030204" pitchFamily="18" charset="0"/>
                        </a:rPr>
                        <m:t>𝑨</m:t>
                      </m:r>
                      <m:r>
                        <a:rPr lang="it-IT" sz="2800" b="1" i="1" dirty="0" smtClean="0">
                          <a:latin typeface="Cambria Math" panose="02040503050406030204" pitchFamily="18" charset="0"/>
                        </a:rPr>
                        <m:t>(</m:t>
                      </m:r>
                      <m:r>
                        <a:rPr lang="it-IT" sz="2800" b="1" i="1" dirty="0" smtClean="0">
                          <a:latin typeface="Cambria Math" panose="02040503050406030204" pitchFamily="18" charset="0"/>
                        </a:rPr>
                        <m:t>𝑱</m:t>
                      </m:r>
                      <m:r>
                        <a:rPr lang="it-IT" sz="2800" b="1" i="1" dirty="0" smtClean="0">
                          <a:latin typeface="Cambria Math" panose="02040503050406030204" pitchFamily="18" charset="0"/>
                        </a:rPr>
                        <m:t> ⊗ </m:t>
                      </m:r>
                      <m:sSup>
                        <m:sSupPr>
                          <m:ctrlPr>
                            <a:rPr lang="it-IT" sz="2800" b="1" i="1" dirty="0" smtClean="0">
                              <a:latin typeface="Cambria Math" panose="02040503050406030204" pitchFamily="18" charset="0"/>
                            </a:rPr>
                          </m:ctrlPr>
                        </m:sSupPr>
                        <m:e>
                          <m:r>
                            <a:rPr lang="it-IT" sz="2800" b="1" i="1" dirty="0" smtClean="0">
                              <a:latin typeface="Cambria Math" panose="02040503050406030204" pitchFamily="18" charset="0"/>
                            </a:rPr>
                            <m:t>𝑱</m:t>
                          </m:r>
                        </m:e>
                        <m:sup>
                          <m:r>
                            <a:rPr lang="it-IT" sz="2800" b="1" i="1" dirty="0">
                              <a:latin typeface="Cambria Math" panose="02040503050406030204" pitchFamily="18" charset="0"/>
                            </a:rPr>
                            <m:t>∗</m:t>
                          </m:r>
                        </m:sup>
                      </m:sSup>
                      <m:r>
                        <a:rPr lang="it-IT" sz="2800" b="1" i="1" dirty="0" smtClean="0">
                          <a:latin typeface="Cambria Math" panose="02040503050406030204" pitchFamily="18" charset="0"/>
                        </a:rPr>
                        <m:t>)</m:t>
                      </m:r>
                      <m:r>
                        <a:rPr lang="it-IT" sz="2800" b="1" i="1" dirty="0">
                          <a:latin typeface="Cambria Math" panose="02040503050406030204" pitchFamily="18" charset="0"/>
                        </a:rPr>
                        <m:t> </m:t>
                      </m:r>
                      <m:sSup>
                        <m:sSupPr>
                          <m:ctrlPr>
                            <a:rPr lang="it-IT" sz="2800" b="1" i="1" dirty="0" smtClean="0">
                              <a:latin typeface="Cambria Math" panose="02040503050406030204" pitchFamily="18" charset="0"/>
                            </a:rPr>
                          </m:ctrlPr>
                        </m:sSupPr>
                        <m:e>
                          <m:r>
                            <a:rPr lang="it-IT" sz="2800" b="1" i="1" dirty="0">
                              <a:latin typeface="Cambria Math" panose="02040503050406030204" pitchFamily="18" charset="0"/>
                            </a:rPr>
                            <m:t>𝑨</m:t>
                          </m:r>
                        </m:e>
                        <m:sup>
                          <m:r>
                            <a:rPr lang="it-IT" sz="2800" b="1" i="1" dirty="0">
                              <a:latin typeface="Cambria Math" panose="02040503050406030204" pitchFamily="18" charset="0"/>
                            </a:rPr>
                            <m:t>−</m:t>
                          </m:r>
                          <m:r>
                            <a:rPr lang="it-IT" sz="2800" b="1" i="1" dirty="0">
                              <a:latin typeface="Cambria Math" panose="02040503050406030204" pitchFamily="18" charset="0"/>
                            </a:rPr>
                            <m:t>𝟏</m:t>
                          </m:r>
                        </m:sup>
                      </m:sSup>
                      <m:r>
                        <a:rPr lang="it-IT" sz="2800" b="1" i="1" dirty="0">
                          <a:latin typeface="Cambria Math" panose="02040503050406030204" pitchFamily="18" charset="0"/>
                        </a:rPr>
                        <m:t> </m:t>
                      </m:r>
                      <m:r>
                        <a:rPr lang="it-IT" sz="2800" b="1" i="1" dirty="0" smtClean="0">
                          <a:latin typeface="Cambria Math" panose="02040503050406030204" pitchFamily="18" charset="0"/>
                        </a:rPr>
                        <m:t>=</m:t>
                      </m:r>
                      <m:r>
                        <a:rPr lang="it-IT" sz="2800" b="1" i="1" dirty="0" smtClean="0">
                          <a:latin typeface="Cambria Math" panose="02040503050406030204" pitchFamily="18" charset="0"/>
                        </a:rPr>
                        <m:t>𝑴</m:t>
                      </m:r>
                    </m:oMath>
                  </m:oMathPara>
                </a14:m>
                <a:endParaRPr lang="it-IT" sz="2800" b="1" dirty="0"/>
              </a:p>
            </p:txBody>
          </p:sp>
        </mc:Choice>
        <mc:Fallback xmlns="">
          <p:sp>
            <p:nvSpPr>
              <p:cNvPr id="38" name="Rettangolo 37">
                <a:extLst>
                  <a:ext uri="{FF2B5EF4-FFF2-40B4-BE49-F238E27FC236}">
                    <a16:creationId xmlns:a16="http://schemas.microsoft.com/office/drawing/2014/main" id="{53A425F1-3D5A-49C3-82F2-B245C1A1F9D0}"/>
                  </a:ext>
                </a:extLst>
              </p:cNvPr>
              <p:cNvSpPr>
                <a:spLocks noRot="1" noChangeAspect="1" noMove="1" noResize="1" noEditPoints="1" noAdjustHandles="1" noChangeArrowheads="1" noChangeShapeType="1" noTextEdit="1"/>
              </p:cNvSpPr>
              <p:nvPr/>
            </p:nvSpPr>
            <p:spPr>
              <a:xfrm>
                <a:off x="4360140" y="4803604"/>
                <a:ext cx="3471720" cy="532966"/>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9" name="Rettangolo 38">
                <a:extLst>
                  <a:ext uri="{FF2B5EF4-FFF2-40B4-BE49-F238E27FC236}">
                    <a16:creationId xmlns:a16="http://schemas.microsoft.com/office/drawing/2014/main" id="{2F755428-22C8-4A71-9B7D-8E4C4BB3B139}"/>
                  </a:ext>
                </a:extLst>
              </p:cNvPr>
              <p:cNvSpPr/>
              <p:nvPr/>
            </p:nvSpPr>
            <p:spPr>
              <a:xfrm>
                <a:off x="7185148" y="2158095"/>
                <a:ext cx="3458126"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800" b="1" i="1" dirty="0" smtClean="0">
                              <a:latin typeface="Cambria Math" panose="02040503050406030204" pitchFamily="18" charset="0"/>
                            </a:rPr>
                          </m:ctrlPr>
                        </m:sSubPr>
                        <m:e>
                          <m:r>
                            <a:rPr lang="it-IT" sz="2800" b="1" i="1" dirty="0" smtClean="0">
                              <a:latin typeface="Cambria Math" panose="02040503050406030204" pitchFamily="18" charset="0"/>
                            </a:rPr>
                            <m:t>𝑪</m:t>
                          </m:r>
                        </m:e>
                        <m:sub>
                          <m:r>
                            <a:rPr lang="it-IT" sz="2800" b="1" i="1" dirty="0" smtClean="0">
                              <a:latin typeface="Cambria Math" panose="02040503050406030204" pitchFamily="18" charset="0"/>
                            </a:rPr>
                            <m:t>𝒐𝒖𝒕</m:t>
                          </m:r>
                        </m:sub>
                      </m:sSub>
                      <m:r>
                        <a:rPr lang="it-IT" sz="2800" b="1" i="1" dirty="0">
                          <a:latin typeface="Cambria Math" panose="02040503050406030204" pitchFamily="18" charset="0"/>
                        </a:rPr>
                        <m:t> = </m:t>
                      </m:r>
                      <m:r>
                        <a:rPr lang="it-IT" sz="2800" b="1" i="1" dirty="0">
                          <a:latin typeface="Cambria Math" panose="02040503050406030204" pitchFamily="18" charset="0"/>
                        </a:rPr>
                        <m:t>𝑱</m:t>
                      </m:r>
                      <m:r>
                        <a:rPr lang="it-IT" sz="2800" b="1" i="1" dirty="0">
                          <a:latin typeface="Cambria Math" panose="02040503050406030204" pitchFamily="18" charset="0"/>
                        </a:rPr>
                        <m:t> ⊗ </m:t>
                      </m:r>
                      <m:r>
                        <a:rPr lang="it-IT" sz="2800" b="1" i="1" dirty="0">
                          <a:latin typeface="Cambria Math" panose="02040503050406030204" pitchFamily="18" charset="0"/>
                        </a:rPr>
                        <m:t>𝑱</m:t>
                      </m:r>
                      <m:r>
                        <a:rPr lang="it-IT" sz="2800" b="1" i="1" dirty="0">
                          <a:latin typeface="Cambria Math" panose="02040503050406030204" pitchFamily="18" charset="0"/>
                        </a:rPr>
                        <m:t>∗ </m:t>
                      </m:r>
                      <m:sSub>
                        <m:sSubPr>
                          <m:ctrlPr>
                            <a:rPr lang="it-IT" sz="2800" b="1" i="1" dirty="0" smtClean="0">
                              <a:latin typeface="Cambria Math" panose="02040503050406030204" pitchFamily="18" charset="0"/>
                            </a:rPr>
                          </m:ctrlPr>
                        </m:sSubPr>
                        <m:e>
                          <m:r>
                            <a:rPr lang="it-IT" sz="2800" b="1" i="1" dirty="0">
                              <a:latin typeface="Cambria Math" panose="02040503050406030204" pitchFamily="18" charset="0"/>
                            </a:rPr>
                            <m:t>𝑪</m:t>
                          </m:r>
                        </m:e>
                        <m:sub>
                          <m:r>
                            <a:rPr lang="it-IT" sz="2800" b="1" i="1" dirty="0">
                              <a:latin typeface="Cambria Math" panose="02040503050406030204" pitchFamily="18" charset="0"/>
                            </a:rPr>
                            <m:t>𝒊𝒏</m:t>
                          </m:r>
                        </m:sub>
                      </m:sSub>
                    </m:oMath>
                  </m:oMathPara>
                </a14:m>
                <a:endParaRPr lang="it-IT" sz="2800" b="1" dirty="0"/>
              </a:p>
            </p:txBody>
          </p:sp>
        </mc:Choice>
        <mc:Fallback xmlns="">
          <p:sp>
            <p:nvSpPr>
              <p:cNvPr id="39" name="Rettangolo 38">
                <a:extLst>
                  <a:ext uri="{FF2B5EF4-FFF2-40B4-BE49-F238E27FC236}">
                    <a16:creationId xmlns:a16="http://schemas.microsoft.com/office/drawing/2014/main" id="{2F755428-22C8-4A71-9B7D-8E4C4BB3B139}"/>
                  </a:ext>
                </a:extLst>
              </p:cNvPr>
              <p:cNvSpPr>
                <a:spLocks noRot="1" noChangeAspect="1" noMove="1" noResize="1" noEditPoints="1" noAdjustHandles="1" noChangeArrowheads="1" noChangeShapeType="1" noTextEdit="1"/>
              </p:cNvSpPr>
              <p:nvPr/>
            </p:nvSpPr>
            <p:spPr>
              <a:xfrm>
                <a:off x="7185148" y="2158095"/>
                <a:ext cx="3458126" cy="523220"/>
              </a:xfrm>
              <a:prstGeom prst="rect">
                <a:avLst/>
              </a:prstGeom>
              <a:blipFill>
                <a:blip r:embed="rId7"/>
                <a:stretch>
                  <a:fillRect/>
                </a:stretch>
              </a:blipFill>
              <a:ln>
                <a:noFill/>
              </a:ln>
            </p:spPr>
            <p:txBody>
              <a:bodyPr/>
              <a:lstStyle/>
              <a:p>
                <a:r>
                  <a:rPr lang="it-IT">
                    <a:noFill/>
                  </a:rPr>
                  <a:t> </a:t>
                </a:r>
              </a:p>
            </p:txBody>
          </p:sp>
        </mc:Fallback>
      </mc:AlternateContent>
      <p:cxnSp>
        <p:nvCxnSpPr>
          <p:cNvPr id="40" name="Connettore diritto 39">
            <a:extLst>
              <a:ext uri="{FF2B5EF4-FFF2-40B4-BE49-F238E27FC236}">
                <a16:creationId xmlns:a16="http://schemas.microsoft.com/office/drawing/2014/main" id="{19269C29-847A-44C0-A1FA-BA42B2340EE9}"/>
              </a:ext>
            </a:extLst>
          </p:cNvPr>
          <p:cNvCxnSpPr>
            <a:cxnSpLocks/>
          </p:cNvCxnSpPr>
          <p:nvPr/>
        </p:nvCxnSpPr>
        <p:spPr>
          <a:xfrm rot="-2040000">
            <a:off x="5202902" y="2703831"/>
            <a:ext cx="0" cy="614540"/>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Connettore diritto 40">
            <a:extLst>
              <a:ext uri="{FF2B5EF4-FFF2-40B4-BE49-F238E27FC236}">
                <a16:creationId xmlns:a16="http://schemas.microsoft.com/office/drawing/2014/main" id="{11F7E97B-DC09-4E13-835C-08B41E1987ED}"/>
              </a:ext>
            </a:extLst>
          </p:cNvPr>
          <p:cNvCxnSpPr>
            <a:cxnSpLocks/>
          </p:cNvCxnSpPr>
          <p:nvPr/>
        </p:nvCxnSpPr>
        <p:spPr>
          <a:xfrm rot="-2040000">
            <a:off x="5337995" y="2625915"/>
            <a:ext cx="0" cy="614539"/>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Connettore diritto 41">
            <a:extLst>
              <a:ext uri="{FF2B5EF4-FFF2-40B4-BE49-F238E27FC236}">
                <a16:creationId xmlns:a16="http://schemas.microsoft.com/office/drawing/2014/main" id="{B09B55EA-A1AF-4134-B3A6-75DDC0140174}"/>
              </a:ext>
            </a:extLst>
          </p:cNvPr>
          <p:cNvCxnSpPr>
            <a:cxnSpLocks/>
          </p:cNvCxnSpPr>
          <p:nvPr/>
        </p:nvCxnSpPr>
        <p:spPr>
          <a:xfrm rot="-2040000">
            <a:off x="5287943" y="3150990"/>
            <a:ext cx="165511" cy="23474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Connettore diritto 42">
            <a:extLst>
              <a:ext uri="{FF2B5EF4-FFF2-40B4-BE49-F238E27FC236}">
                <a16:creationId xmlns:a16="http://schemas.microsoft.com/office/drawing/2014/main" id="{1F823BC5-9624-43AB-922D-A588EB1E8C79}"/>
              </a:ext>
            </a:extLst>
          </p:cNvPr>
          <p:cNvCxnSpPr>
            <a:cxnSpLocks/>
          </p:cNvCxnSpPr>
          <p:nvPr/>
        </p:nvCxnSpPr>
        <p:spPr>
          <a:xfrm rot="-2040000" flipH="1">
            <a:off x="5431761" y="3067079"/>
            <a:ext cx="174569" cy="234740"/>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Connettore diritto 56">
            <a:extLst>
              <a:ext uri="{FF2B5EF4-FFF2-40B4-BE49-F238E27FC236}">
                <a16:creationId xmlns:a16="http://schemas.microsoft.com/office/drawing/2014/main" id="{CA74A88D-DAAD-47F5-B289-24CF608271BF}"/>
              </a:ext>
            </a:extLst>
          </p:cNvPr>
          <p:cNvCxnSpPr>
            <a:cxnSpLocks/>
          </p:cNvCxnSpPr>
          <p:nvPr/>
        </p:nvCxnSpPr>
        <p:spPr>
          <a:xfrm rot="2640000">
            <a:off x="6971701" y="2697379"/>
            <a:ext cx="0" cy="61454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Connettore diritto 57">
            <a:extLst>
              <a:ext uri="{FF2B5EF4-FFF2-40B4-BE49-F238E27FC236}">
                <a16:creationId xmlns:a16="http://schemas.microsoft.com/office/drawing/2014/main" id="{7C2346F3-D3DC-4FE5-A756-CF0F16F2E18C}"/>
              </a:ext>
            </a:extLst>
          </p:cNvPr>
          <p:cNvCxnSpPr>
            <a:cxnSpLocks/>
          </p:cNvCxnSpPr>
          <p:nvPr/>
        </p:nvCxnSpPr>
        <p:spPr>
          <a:xfrm rot="2640000">
            <a:off x="7084760" y="2807515"/>
            <a:ext cx="0" cy="614539"/>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Connettore diritto 58">
            <a:extLst>
              <a:ext uri="{FF2B5EF4-FFF2-40B4-BE49-F238E27FC236}">
                <a16:creationId xmlns:a16="http://schemas.microsoft.com/office/drawing/2014/main" id="{5AEE4676-7499-471C-8425-5B9C6A778A82}"/>
              </a:ext>
            </a:extLst>
          </p:cNvPr>
          <p:cNvCxnSpPr>
            <a:cxnSpLocks/>
          </p:cNvCxnSpPr>
          <p:nvPr/>
        </p:nvCxnSpPr>
        <p:spPr>
          <a:xfrm rot="2640000">
            <a:off x="6661927" y="3104162"/>
            <a:ext cx="165511" cy="234740"/>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Connettore diritto 59">
            <a:extLst>
              <a:ext uri="{FF2B5EF4-FFF2-40B4-BE49-F238E27FC236}">
                <a16:creationId xmlns:a16="http://schemas.microsoft.com/office/drawing/2014/main" id="{B8615C94-02F3-4820-B24C-A9E6E2D8B661}"/>
              </a:ext>
            </a:extLst>
          </p:cNvPr>
          <p:cNvCxnSpPr>
            <a:cxnSpLocks/>
          </p:cNvCxnSpPr>
          <p:nvPr/>
        </p:nvCxnSpPr>
        <p:spPr>
          <a:xfrm rot="2640000" flipH="1">
            <a:off x="6784027" y="3210612"/>
            <a:ext cx="174569" cy="234740"/>
          </a:xfrm>
          <a:prstGeom prst="line">
            <a:avLst/>
          </a:prstGeom>
          <a:ln w="28575"/>
        </p:spPr>
        <p:style>
          <a:lnRef idx="1">
            <a:schemeClr val="dk1"/>
          </a:lnRef>
          <a:fillRef idx="0">
            <a:schemeClr val="dk1"/>
          </a:fillRef>
          <a:effectRef idx="0">
            <a:schemeClr val="dk1"/>
          </a:effectRef>
          <a:fontRef idx="minor">
            <a:schemeClr val="tx1"/>
          </a:fontRef>
        </p:style>
      </p:cxnSp>
      <p:sp>
        <p:nvSpPr>
          <p:cNvPr id="61" name="Rettangolo 60">
            <a:extLst>
              <a:ext uri="{FF2B5EF4-FFF2-40B4-BE49-F238E27FC236}">
                <a16:creationId xmlns:a16="http://schemas.microsoft.com/office/drawing/2014/main" id="{669FF840-205C-4631-B5CE-C68E36C0F499}"/>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62" name="CasellaDiTesto 61">
            <a:extLst>
              <a:ext uri="{FF2B5EF4-FFF2-40B4-BE49-F238E27FC236}">
                <a16:creationId xmlns:a16="http://schemas.microsoft.com/office/drawing/2014/main" id="{55FD51CB-F7A1-4263-9764-53585396B67B}"/>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pic>
        <p:nvPicPr>
          <p:cNvPr id="63" name="Immagine 62" descr="Immagine che contiene segnale, fotografia, largo, via&#10;&#10;Descrizione generata automaticamente">
            <a:extLst>
              <a:ext uri="{FF2B5EF4-FFF2-40B4-BE49-F238E27FC236}">
                <a16:creationId xmlns:a16="http://schemas.microsoft.com/office/drawing/2014/main" id="{6B33B1BB-CDF6-480D-941D-D2F41F97D00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Tree>
    <p:extLst>
      <p:ext uri="{BB962C8B-B14F-4D97-AF65-F5344CB8AC3E}">
        <p14:creationId xmlns:p14="http://schemas.microsoft.com/office/powerpoint/2010/main" val="31739114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Formalismo di Mueller</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6" name="CasellaDiTesto 5">
            <a:extLst>
              <a:ext uri="{FF2B5EF4-FFF2-40B4-BE49-F238E27FC236}">
                <a16:creationId xmlns:a16="http://schemas.microsoft.com/office/drawing/2014/main" id="{A7410A70-AF8F-4DB9-9818-C2FEEFA36660}"/>
              </a:ext>
            </a:extLst>
          </p:cNvPr>
          <p:cNvSpPr txBox="1"/>
          <p:nvPr/>
        </p:nvSpPr>
        <p:spPr>
          <a:xfrm>
            <a:off x="493638" y="788092"/>
            <a:ext cx="11204724" cy="954107"/>
          </a:xfrm>
          <a:prstGeom prst="rect">
            <a:avLst/>
          </a:prstGeom>
          <a:noFill/>
        </p:spPr>
        <p:txBody>
          <a:bodyPr wrap="square" rtlCol="0">
            <a:spAutoFit/>
          </a:bodyPr>
          <a:lstStyle/>
          <a:p>
            <a:r>
              <a:rPr lang="it-IT" sz="2800" dirty="0"/>
              <a:t>Ogni elemento di una matrice di Mueller corrisponde ad un tipo di polarizzazione:</a:t>
            </a:r>
          </a:p>
        </p:txBody>
      </p:sp>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E5E98013-2107-4FFB-B8A9-32895C40A3E6}"/>
                  </a:ext>
                </a:extLst>
              </p:cNvPr>
              <p:cNvSpPr txBox="1"/>
              <p:nvPr/>
            </p:nvSpPr>
            <p:spPr>
              <a:xfrm>
                <a:off x="4182357" y="1447388"/>
                <a:ext cx="3827283" cy="16094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800" b="1" i="1" smtClean="0">
                          <a:latin typeface="Cambria Math" panose="02040503050406030204" pitchFamily="18" charset="0"/>
                        </a:rPr>
                        <m:t>𝑴</m:t>
                      </m:r>
                      <m:r>
                        <a:rPr lang="it-IT" sz="2800" b="0" i="1" smtClean="0">
                          <a:latin typeface="Cambria Math" panose="02040503050406030204" pitchFamily="18" charset="0"/>
                        </a:rPr>
                        <m:t>=</m:t>
                      </m:r>
                      <m:d>
                        <m:dPr>
                          <m:ctrlPr>
                            <a:rPr lang="it-IT" sz="2800" i="1" smtClean="0">
                              <a:latin typeface="Cambria Math" panose="02040503050406030204" pitchFamily="18" charset="0"/>
                            </a:rPr>
                          </m:ctrlPr>
                        </m:dPr>
                        <m:e>
                          <m:m>
                            <m:mPr>
                              <m:mcs>
                                <m:mc>
                                  <m:mcPr>
                                    <m:count m:val="2"/>
                                    <m:mcJc m:val="center"/>
                                  </m:mcPr>
                                </m:mc>
                              </m:mcs>
                              <m:ctrlPr>
                                <a:rPr lang="it-IT" sz="2800" i="1">
                                  <a:latin typeface="Cambria Math" panose="02040503050406030204" pitchFamily="18" charset="0"/>
                                </a:rPr>
                              </m:ctrlPr>
                            </m:mPr>
                            <m:mr>
                              <m:e>
                                <m:m>
                                  <m:mPr>
                                    <m:mcs>
                                      <m:mc>
                                        <m:mcPr>
                                          <m:count m:val="2"/>
                                          <m:mcJc m:val="center"/>
                                        </m:mcPr>
                                      </m:mc>
                                    </m:mcs>
                                    <m:ctrlPr>
                                      <a:rPr lang="it-IT" sz="2800" i="1">
                                        <a:latin typeface="Cambria Math" panose="02040503050406030204" pitchFamily="18" charset="0"/>
                                      </a:rPr>
                                    </m:ctrlPr>
                                  </m:mPr>
                                  <m:mr>
                                    <m:e>
                                      <m:r>
                                        <a:rPr lang="it-IT" sz="2800" b="1" i="1" smtClean="0">
                                          <a:latin typeface="Cambria Math" panose="02040503050406030204" pitchFamily="18" charset="0"/>
                                        </a:rPr>
                                        <m:t>𝒂</m:t>
                                      </m:r>
                                    </m:e>
                                    <m:e>
                                      <m:r>
                                        <a:rPr lang="it-IT" sz="2800" b="1" i="1" smtClean="0">
                                          <a:latin typeface="Cambria Math" panose="02040503050406030204" pitchFamily="18" charset="0"/>
                                        </a:rPr>
                                        <m:t>𝒃</m:t>
                                      </m:r>
                                    </m:e>
                                  </m:mr>
                                  <m:mr>
                                    <m:e>
                                      <m:r>
                                        <a:rPr lang="it-IT" sz="2800" b="1" i="1">
                                          <a:latin typeface="Cambria Math" panose="02040503050406030204" pitchFamily="18" charset="0"/>
                                        </a:rPr>
                                        <m:t>𝒃</m:t>
                                      </m:r>
                                    </m:e>
                                    <m:e>
                                      <m:r>
                                        <a:rPr lang="it-IT" sz="2800" b="1" i="1">
                                          <a:latin typeface="Cambria Math" panose="02040503050406030204" pitchFamily="18" charset="0"/>
                                        </a:rPr>
                                        <m:t>𝒂</m:t>
                                      </m:r>
                                    </m:e>
                                  </m:mr>
                                </m:m>
                              </m:e>
                              <m:e>
                                <m:m>
                                  <m:mPr>
                                    <m:mcs>
                                      <m:mc>
                                        <m:mcPr>
                                          <m:count m:val="2"/>
                                          <m:mcJc m:val="center"/>
                                        </m:mcPr>
                                      </m:mc>
                                    </m:mcs>
                                    <m:ctrlPr>
                                      <a:rPr lang="it-IT" sz="2800" i="1">
                                        <a:latin typeface="Cambria Math" panose="02040503050406030204" pitchFamily="18" charset="0"/>
                                      </a:rPr>
                                    </m:ctrlPr>
                                  </m:mPr>
                                  <m:mr>
                                    <m:e>
                                      <m:r>
                                        <m:rPr>
                                          <m:brk m:alnAt="7"/>
                                        </m:rPr>
                                        <a:rPr lang="it-IT" sz="2800" i="1">
                                          <a:latin typeface="Cambria Math" panose="02040503050406030204" pitchFamily="18" charset="0"/>
                                        </a:rPr>
                                        <m:t> </m:t>
                                      </m:r>
                                      <m:r>
                                        <a:rPr lang="it-IT" sz="2800" b="1" i="1" smtClean="0">
                                          <a:latin typeface="Cambria Math" panose="02040503050406030204" pitchFamily="18" charset="0"/>
                                        </a:rPr>
                                        <m:t>𝒄</m:t>
                                      </m:r>
                                    </m:e>
                                    <m:e>
                                      <m:r>
                                        <a:rPr lang="it-IT" sz="2800" b="1" i="1">
                                          <a:latin typeface="Cambria Math" panose="02040503050406030204" pitchFamily="18" charset="0"/>
                                        </a:rPr>
                                        <m:t>𝒅</m:t>
                                      </m:r>
                                    </m:e>
                                  </m:mr>
                                  <m:mr>
                                    <m:e>
                                      <m:r>
                                        <a:rPr lang="it-IT" sz="2800" b="1" i="1">
                                          <a:latin typeface="Cambria Math" panose="02040503050406030204" pitchFamily="18" charset="0"/>
                                        </a:rPr>
                                        <m:t>𝒅</m:t>
                                      </m:r>
                                    </m:e>
                                    <m:e>
                                      <m:r>
                                        <a:rPr lang="it-IT" sz="2800" b="1" i="1">
                                          <a:latin typeface="Cambria Math" panose="02040503050406030204" pitchFamily="18" charset="0"/>
                                        </a:rPr>
                                        <m:t>𝒄</m:t>
                                      </m:r>
                                    </m:e>
                                  </m:mr>
                                </m:m>
                              </m:e>
                            </m:mr>
                            <m:mr>
                              <m:e>
                                <m:m>
                                  <m:mPr>
                                    <m:mcs>
                                      <m:mc>
                                        <m:mcPr>
                                          <m:count m:val="2"/>
                                          <m:mcJc m:val="center"/>
                                        </m:mcPr>
                                      </m:mc>
                                    </m:mcs>
                                    <m:ctrlPr>
                                      <a:rPr lang="it-IT" sz="2800" i="1">
                                        <a:latin typeface="Cambria Math" panose="02040503050406030204" pitchFamily="18" charset="0"/>
                                      </a:rPr>
                                    </m:ctrlPr>
                                  </m:mPr>
                                  <m:mr>
                                    <m:e>
                                      <m:r>
                                        <a:rPr lang="it-IT" sz="2800" b="1" i="1">
                                          <a:latin typeface="Cambria Math" panose="02040503050406030204" pitchFamily="18" charset="0"/>
                                        </a:rPr>
                                        <m:t>𝒄</m:t>
                                      </m:r>
                                    </m:e>
                                    <m:e>
                                      <m:r>
                                        <a:rPr lang="it-IT" sz="2800" b="1" i="1" smtClean="0">
                                          <a:latin typeface="Cambria Math" panose="02040503050406030204" pitchFamily="18" charset="0"/>
                                        </a:rPr>
                                        <m:t>𝒅</m:t>
                                      </m:r>
                                    </m:e>
                                  </m:mr>
                                  <m:mr>
                                    <m:e>
                                      <m:r>
                                        <a:rPr lang="it-IT" sz="2800" b="1" i="1">
                                          <a:latin typeface="Cambria Math" panose="02040503050406030204" pitchFamily="18" charset="0"/>
                                        </a:rPr>
                                        <m:t>𝒅</m:t>
                                      </m:r>
                                    </m:e>
                                    <m:e>
                                      <m:r>
                                        <a:rPr lang="it-IT" sz="2800" b="1" i="1">
                                          <a:latin typeface="Cambria Math" panose="02040503050406030204" pitchFamily="18" charset="0"/>
                                        </a:rPr>
                                        <m:t>𝒄</m:t>
                                      </m:r>
                                    </m:e>
                                  </m:mr>
                                </m:m>
                              </m:e>
                              <m:e>
                                <m:m>
                                  <m:mPr>
                                    <m:mcs>
                                      <m:mc>
                                        <m:mcPr>
                                          <m:count m:val="2"/>
                                          <m:mcJc m:val="center"/>
                                        </m:mcPr>
                                      </m:mc>
                                    </m:mcs>
                                    <m:ctrlPr>
                                      <a:rPr lang="it-IT" sz="2800" i="1">
                                        <a:latin typeface="Cambria Math" panose="02040503050406030204" pitchFamily="18" charset="0"/>
                                      </a:rPr>
                                    </m:ctrlPr>
                                  </m:mPr>
                                  <m:mr>
                                    <m:e>
                                      <m:r>
                                        <a:rPr lang="it-IT" sz="2800" b="1" i="1">
                                          <a:latin typeface="Cambria Math" panose="02040503050406030204" pitchFamily="18" charset="0"/>
                                        </a:rPr>
                                        <m:t>𝒂</m:t>
                                      </m:r>
                                    </m:e>
                                    <m:e>
                                      <m:r>
                                        <a:rPr lang="it-IT" sz="2800" b="1" i="1">
                                          <a:latin typeface="Cambria Math" panose="02040503050406030204" pitchFamily="18" charset="0"/>
                                        </a:rPr>
                                        <m:t>𝒃</m:t>
                                      </m:r>
                                    </m:e>
                                  </m:mr>
                                  <m:mr>
                                    <m:e>
                                      <m:r>
                                        <a:rPr lang="it-IT" sz="2800" b="1" i="1">
                                          <a:latin typeface="Cambria Math" panose="02040503050406030204" pitchFamily="18" charset="0"/>
                                        </a:rPr>
                                        <m:t>𝒃</m:t>
                                      </m:r>
                                    </m:e>
                                    <m:e>
                                      <m:r>
                                        <a:rPr lang="it-IT" sz="2800" b="1" i="1">
                                          <a:latin typeface="Cambria Math" panose="02040503050406030204" pitchFamily="18" charset="0"/>
                                        </a:rPr>
                                        <m:t>𝒂</m:t>
                                      </m:r>
                                    </m:e>
                                  </m:mr>
                                </m:m>
                              </m:e>
                            </m:mr>
                          </m:m>
                        </m:e>
                      </m:d>
                    </m:oMath>
                  </m:oMathPara>
                </a14:m>
                <a:endParaRPr lang="it-IT" sz="2800" dirty="0"/>
              </a:p>
            </p:txBody>
          </p:sp>
        </mc:Choice>
        <mc:Fallback xmlns="">
          <p:sp>
            <p:nvSpPr>
              <p:cNvPr id="17" name="CasellaDiTesto 16">
                <a:extLst>
                  <a:ext uri="{FF2B5EF4-FFF2-40B4-BE49-F238E27FC236}">
                    <a16:creationId xmlns:a16="http://schemas.microsoft.com/office/drawing/2014/main" id="{E5E98013-2107-4FFB-B8A9-32895C40A3E6}"/>
                  </a:ext>
                </a:extLst>
              </p:cNvPr>
              <p:cNvSpPr txBox="1">
                <a:spLocks noRot="1" noChangeAspect="1" noMove="1" noResize="1" noEditPoints="1" noAdjustHandles="1" noChangeArrowheads="1" noChangeShapeType="1" noTextEdit="1"/>
              </p:cNvSpPr>
              <p:nvPr/>
            </p:nvSpPr>
            <p:spPr>
              <a:xfrm>
                <a:off x="4182357" y="1447388"/>
                <a:ext cx="3827283" cy="1609480"/>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5FE3F65F-6849-4741-B55B-81D005C956D3}"/>
                  </a:ext>
                </a:extLst>
              </p:cNvPr>
              <p:cNvSpPr txBox="1"/>
              <p:nvPr/>
            </p:nvSpPr>
            <p:spPr>
              <a:xfrm>
                <a:off x="493636" y="3064171"/>
                <a:ext cx="11204724" cy="2677656"/>
              </a:xfrm>
              <a:prstGeom prst="rect">
                <a:avLst/>
              </a:prstGeom>
              <a:noFill/>
            </p:spPr>
            <p:txBody>
              <a:bodyPr wrap="square" rtlCol="0">
                <a:spAutoFit/>
              </a:bodyPr>
              <a:lstStyle/>
              <a:p>
                <a:r>
                  <a:rPr lang="it-IT" sz="2800" dirty="0"/>
                  <a:t>Gli elementi di tipo </a:t>
                </a:r>
                <a14:m>
                  <m:oMath xmlns:m="http://schemas.openxmlformats.org/officeDocument/2006/math">
                    <m:r>
                      <a:rPr lang="it-IT" sz="2800" b="1" i="1">
                        <a:latin typeface="Cambria Math" panose="02040503050406030204" pitchFamily="18" charset="0"/>
                      </a:rPr>
                      <m:t>𝒂</m:t>
                    </m:r>
                  </m:oMath>
                </a14:m>
                <a:r>
                  <a:rPr lang="it-IT" sz="2800" b="1" i="1" dirty="0"/>
                  <a:t> </a:t>
                </a:r>
                <a:r>
                  <a:rPr lang="it-IT" sz="2800" dirty="0"/>
                  <a:t>contengono la </a:t>
                </a:r>
                <a:r>
                  <a:rPr lang="it-IT" sz="2800" b="1" dirty="0"/>
                  <a:t>depolarizzazione</a:t>
                </a:r>
                <a:r>
                  <a:rPr lang="it-IT" sz="2800" dirty="0"/>
                  <a:t>, gli elementi di tipo </a:t>
                </a:r>
                <a14:m>
                  <m:oMath xmlns:m="http://schemas.openxmlformats.org/officeDocument/2006/math">
                    <m:r>
                      <a:rPr lang="it-IT" sz="2800" b="1" i="1" smtClean="0">
                        <a:latin typeface="Cambria Math" panose="02040503050406030204" pitchFamily="18" charset="0"/>
                      </a:rPr>
                      <m:t>𝒃</m:t>
                    </m:r>
                  </m:oMath>
                </a14:m>
                <a:r>
                  <a:rPr lang="it-IT" sz="2800" b="1" dirty="0"/>
                  <a:t> </a:t>
                </a:r>
                <a:r>
                  <a:rPr lang="it-IT" sz="2800" dirty="0"/>
                  <a:t>e </a:t>
                </a:r>
                <a14:m>
                  <m:oMath xmlns:m="http://schemas.openxmlformats.org/officeDocument/2006/math">
                    <m:r>
                      <a:rPr lang="it-IT" sz="2800" b="1" i="1" smtClean="0">
                        <a:latin typeface="Cambria Math" panose="02040503050406030204" pitchFamily="18" charset="0"/>
                      </a:rPr>
                      <m:t>𝒄</m:t>
                    </m:r>
                  </m:oMath>
                </a14:m>
                <a:r>
                  <a:rPr lang="it-IT" sz="2800" b="1" dirty="0"/>
                  <a:t> </a:t>
                </a:r>
                <a:r>
                  <a:rPr lang="it-IT" sz="2800" dirty="0"/>
                  <a:t>il dicroismo e la birifrangenza lineare, quelli di tipo </a:t>
                </a:r>
                <a14:m>
                  <m:oMath xmlns:m="http://schemas.openxmlformats.org/officeDocument/2006/math">
                    <m:r>
                      <a:rPr lang="it-IT" sz="2800" b="1" i="1" smtClean="0">
                        <a:latin typeface="Cambria Math" panose="02040503050406030204" pitchFamily="18" charset="0"/>
                      </a:rPr>
                      <m:t>𝒅</m:t>
                    </m:r>
                  </m:oMath>
                </a14:m>
                <a:r>
                  <a:rPr lang="it-IT" sz="2800" b="1" dirty="0"/>
                  <a:t> </a:t>
                </a:r>
                <a:r>
                  <a:rPr lang="it-IT" sz="2800" dirty="0"/>
                  <a:t>rotazione e dicroismo circolare.</a:t>
                </a:r>
              </a:p>
              <a:p>
                <a:r>
                  <a:rPr lang="it-IT" sz="2800" dirty="0"/>
                  <a:t>Se il mezzo è non depolarizzante, può esserci un numero &lt; 8 di parametri indipendenti. Se il mezzo è depolarizzante, possono esserci fino a 15 parametri indipendenti.</a:t>
                </a:r>
              </a:p>
            </p:txBody>
          </p:sp>
        </mc:Choice>
        <mc:Fallback xmlns="">
          <p:sp>
            <p:nvSpPr>
              <p:cNvPr id="18" name="CasellaDiTesto 17">
                <a:extLst>
                  <a:ext uri="{FF2B5EF4-FFF2-40B4-BE49-F238E27FC236}">
                    <a16:creationId xmlns:a16="http://schemas.microsoft.com/office/drawing/2014/main" id="{5FE3F65F-6849-4741-B55B-81D005C956D3}"/>
                  </a:ext>
                </a:extLst>
              </p:cNvPr>
              <p:cNvSpPr txBox="1">
                <a:spLocks noRot="1" noChangeAspect="1" noMove="1" noResize="1" noEditPoints="1" noAdjustHandles="1" noChangeArrowheads="1" noChangeShapeType="1" noTextEdit="1"/>
              </p:cNvSpPr>
              <p:nvPr/>
            </p:nvSpPr>
            <p:spPr>
              <a:xfrm>
                <a:off x="493636" y="3064171"/>
                <a:ext cx="11204724" cy="2677656"/>
              </a:xfrm>
              <a:prstGeom prst="rect">
                <a:avLst/>
              </a:prstGeom>
              <a:blipFill>
                <a:blip r:embed="rId5"/>
                <a:stretch>
                  <a:fillRect l="-1143" t="-2278" b="-5695"/>
                </a:stretch>
              </a:blipFill>
            </p:spPr>
            <p:txBody>
              <a:bodyPr/>
              <a:lstStyle/>
              <a:p>
                <a:r>
                  <a:rPr lang="it-IT">
                    <a:noFill/>
                  </a:rPr>
                  <a:t> </a:t>
                </a:r>
              </a:p>
            </p:txBody>
          </p:sp>
        </mc:Fallback>
      </mc:AlternateContent>
      <p:sp>
        <p:nvSpPr>
          <p:cNvPr id="12" name="CasellaDiTesto 11">
            <a:extLst>
              <a:ext uri="{FF2B5EF4-FFF2-40B4-BE49-F238E27FC236}">
                <a16:creationId xmlns:a16="http://schemas.microsoft.com/office/drawing/2014/main" id="{84527712-6515-4557-8FD3-F0881617357F}"/>
              </a:ext>
            </a:extLst>
          </p:cNvPr>
          <p:cNvSpPr txBox="1"/>
          <p:nvPr/>
        </p:nvSpPr>
        <p:spPr>
          <a:xfrm>
            <a:off x="4475747" y="5258202"/>
            <a:ext cx="7924800" cy="584775"/>
          </a:xfrm>
          <a:prstGeom prst="rect">
            <a:avLst/>
          </a:prstGeom>
          <a:noFill/>
        </p:spPr>
        <p:txBody>
          <a:bodyPr wrap="square" rtlCol="0">
            <a:spAutoFit/>
          </a:bodyPr>
          <a:lstStyle/>
          <a:p>
            <a:r>
              <a:rPr lang="it-IT" sz="1600" dirty="0" err="1"/>
              <a:t>Soe</a:t>
            </a:r>
            <a:r>
              <a:rPr lang="it-IT" sz="1600" dirty="0"/>
              <a:t>-Mie F. </a:t>
            </a:r>
            <a:r>
              <a:rPr lang="it-IT" sz="1600" dirty="0" err="1"/>
              <a:t>Nee</a:t>
            </a:r>
            <a:r>
              <a:rPr lang="it-IT" sz="1600" dirty="0"/>
              <a:t>, «</a:t>
            </a:r>
            <a:r>
              <a:rPr lang="it-IT" sz="1600" dirty="0" err="1"/>
              <a:t>Decomposition</a:t>
            </a:r>
            <a:r>
              <a:rPr lang="it-IT" sz="1600" dirty="0"/>
              <a:t> of Jones and Mueller </a:t>
            </a:r>
            <a:r>
              <a:rPr lang="it-IT" sz="1600" dirty="0" err="1"/>
              <a:t>matrices</a:t>
            </a:r>
            <a:r>
              <a:rPr lang="it-IT" sz="1600" dirty="0"/>
              <a:t> in </a:t>
            </a:r>
            <a:r>
              <a:rPr lang="it-IT" sz="1600" dirty="0" err="1"/>
              <a:t>terms</a:t>
            </a:r>
            <a:r>
              <a:rPr lang="it-IT" sz="1600" dirty="0"/>
              <a:t> of </a:t>
            </a:r>
            <a:r>
              <a:rPr lang="it-IT" sz="1600" dirty="0" err="1"/>
              <a:t>four</a:t>
            </a:r>
            <a:r>
              <a:rPr lang="it-IT" sz="1600" dirty="0"/>
              <a:t> </a:t>
            </a:r>
            <a:r>
              <a:rPr lang="it-IT" sz="1600" dirty="0" err="1"/>
              <a:t>basic</a:t>
            </a:r>
            <a:r>
              <a:rPr lang="it-IT" sz="1600" dirty="0"/>
              <a:t> </a:t>
            </a:r>
            <a:r>
              <a:rPr lang="it-IT" sz="1600" dirty="0" err="1"/>
              <a:t>polarization</a:t>
            </a:r>
            <a:r>
              <a:rPr lang="it-IT" sz="1600" dirty="0"/>
              <a:t> </a:t>
            </a:r>
            <a:r>
              <a:rPr lang="it-IT" sz="1600" dirty="0" err="1"/>
              <a:t>responses</a:t>
            </a:r>
            <a:r>
              <a:rPr lang="it-IT" sz="1600" dirty="0"/>
              <a:t>» Journal of the Optical Society of America, </a:t>
            </a:r>
            <a:r>
              <a:rPr lang="it-IT" sz="1600" dirty="0" err="1"/>
              <a:t>vol</a:t>
            </a:r>
            <a:r>
              <a:rPr lang="it-IT" sz="1600" dirty="0"/>
              <a:t> 31 </a:t>
            </a:r>
            <a:r>
              <a:rPr lang="it-IT" sz="1600" dirty="0" err="1"/>
              <a:t>number</a:t>
            </a:r>
            <a:r>
              <a:rPr lang="it-IT" sz="1600" dirty="0"/>
              <a:t> 11, 2014.</a:t>
            </a:r>
          </a:p>
        </p:txBody>
      </p:sp>
    </p:spTree>
    <p:extLst>
      <p:ext uri="{BB962C8B-B14F-4D97-AF65-F5344CB8AC3E}">
        <p14:creationId xmlns:p14="http://schemas.microsoft.com/office/powerpoint/2010/main" val="1124804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Sistema depolarizzante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CasellaDiTesto 1">
            <a:extLst>
              <a:ext uri="{FF2B5EF4-FFF2-40B4-BE49-F238E27FC236}">
                <a16:creationId xmlns:a16="http://schemas.microsoft.com/office/drawing/2014/main" id="{E149AE0F-D674-48D2-9B3D-561F6739FCE3}"/>
              </a:ext>
            </a:extLst>
          </p:cNvPr>
          <p:cNvSpPr txBox="1"/>
          <p:nvPr/>
        </p:nvSpPr>
        <p:spPr>
          <a:xfrm>
            <a:off x="555058" y="1133614"/>
            <a:ext cx="3098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Mezzi ottici deterministici</a:t>
            </a:r>
          </a:p>
        </p:txBody>
      </p:sp>
      <p:sp>
        <p:nvSpPr>
          <p:cNvPr id="3" name="Freccia a destra 2">
            <a:extLst>
              <a:ext uri="{FF2B5EF4-FFF2-40B4-BE49-F238E27FC236}">
                <a16:creationId xmlns:a16="http://schemas.microsoft.com/office/drawing/2014/main" id="{832C0530-2789-4A5D-AAED-9510A594E9B8}"/>
              </a:ext>
            </a:extLst>
          </p:cNvPr>
          <p:cNvSpPr/>
          <p:nvPr/>
        </p:nvSpPr>
        <p:spPr>
          <a:xfrm>
            <a:off x="4007050" y="1127760"/>
            <a:ext cx="128016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57F2E0CA-2864-497D-84AB-EE450F01BAE7}"/>
                  </a:ext>
                </a:extLst>
              </p:cNvPr>
              <p:cNvSpPr txBox="1"/>
              <p:nvPr/>
            </p:nvSpPr>
            <p:spPr>
              <a:xfrm>
                <a:off x="6116319" y="1127760"/>
                <a:ext cx="55206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Proprietà  delle matrici del sistema </a:t>
                </a:r>
                <a14:m>
                  <m:oMath xmlns:m="http://schemas.openxmlformats.org/officeDocument/2006/math">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𝐌</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oMath>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CasellaDiTesto 12">
                <a:extLst>
                  <a:ext uri="{FF2B5EF4-FFF2-40B4-BE49-F238E27FC236}">
                    <a16:creationId xmlns:a16="http://schemas.microsoft.com/office/drawing/2014/main" id="{57F2E0CA-2864-497D-84AB-EE450F01BAE7}"/>
                  </a:ext>
                </a:extLst>
              </p:cNvPr>
              <p:cNvSpPr txBox="1">
                <a:spLocks noRot="1" noChangeAspect="1" noMove="1" noResize="1" noEditPoints="1" noAdjustHandles="1" noChangeArrowheads="1" noChangeShapeType="1" noTextEdit="1"/>
              </p:cNvSpPr>
              <p:nvPr/>
            </p:nvSpPr>
            <p:spPr>
              <a:xfrm>
                <a:off x="6116319" y="1127760"/>
                <a:ext cx="5520623" cy="369332"/>
              </a:xfrm>
              <a:prstGeom prst="rect">
                <a:avLst/>
              </a:prstGeom>
              <a:blipFill>
                <a:blip r:embed="rId4"/>
                <a:stretch>
                  <a:fillRect l="-883" t="-8197" b="-2459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4E0DFB09-B9AE-45D7-804E-87CF14611EE0}"/>
                  </a:ext>
                </a:extLst>
              </p:cNvPr>
              <p:cNvSpPr txBox="1"/>
              <p:nvPr/>
            </p:nvSpPr>
            <p:spPr>
              <a:xfrm>
                <a:off x="680720" y="1994932"/>
                <a:ext cx="105664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Tale proprietà diventa importante per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caratterizzare i sistemi depolarizzanti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Considero un sistema generico formato dalla combinazione coerente </a:t>
                </a:r>
                <a14:m>
                  <m:oMath xmlns:m="http://schemas.openxmlformats.org/officeDocument/2006/math">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con </a:t>
                </a:r>
                <a14:m>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p>
                      <m:sSup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𝑴</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sSup>
                      <m:sSup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p>
                      <m:sSup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p>
                      <m:sSup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CasellaDiTesto 5">
                <a:extLst>
                  <a:ext uri="{FF2B5EF4-FFF2-40B4-BE49-F238E27FC236}">
                    <a16:creationId xmlns:a16="http://schemas.microsoft.com/office/drawing/2014/main" id="{4E0DFB09-B9AE-45D7-804E-87CF14611EE0}"/>
                  </a:ext>
                </a:extLst>
              </p:cNvPr>
              <p:cNvSpPr txBox="1">
                <a:spLocks noRot="1" noChangeAspect="1" noMove="1" noResize="1" noEditPoints="1" noAdjustHandles="1" noChangeArrowheads="1" noChangeShapeType="1" noTextEdit="1"/>
              </p:cNvSpPr>
              <p:nvPr/>
            </p:nvSpPr>
            <p:spPr>
              <a:xfrm>
                <a:off x="680720" y="1994932"/>
                <a:ext cx="10566400" cy="1477328"/>
              </a:xfrm>
              <a:prstGeom prst="rect">
                <a:avLst/>
              </a:prstGeom>
              <a:blipFill>
                <a:blip r:embed="rId5"/>
                <a:stretch>
                  <a:fillRect l="-519" t="-2058"/>
                </a:stretch>
              </a:blipFill>
            </p:spPr>
            <p:txBody>
              <a:bodyPr/>
              <a:lstStyle/>
              <a:p>
                <a:r>
                  <a:rPr lang="it-IT">
                    <a:noFill/>
                  </a:rPr>
                  <a:t> </a:t>
                </a:r>
              </a:p>
            </p:txBody>
          </p:sp>
        </mc:Fallback>
      </mc:AlternateContent>
      <p:cxnSp>
        <p:nvCxnSpPr>
          <p:cNvPr id="22" name="Connettore 2 21">
            <a:extLst>
              <a:ext uri="{FF2B5EF4-FFF2-40B4-BE49-F238E27FC236}">
                <a16:creationId xmlns:a16="http://schemas.microsoft.com/office/drawing/2014/main" id="{3BB53A60-661A-48F3-9875-603CA54FB7A3}"/>
              </a:ext>
            </a:extLst>
          </p:cNvPr>
          <p:cNvCxnSpPr>
            <a:cxnSpLocks/>
          </p:cNvCxnSpPr>
          <p:nvPr/>
        </p:nvCxnSpPr>
        <p:spPr>
          <a:xfrm flipH="1">
            <a:off x="4007050" y="3472260"/>
            <a:ext cx="449449" cy="847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2E7BF87A-066C-41B3-BD32-28CDB7227A89}"/>
              </a:ext>
            </a:extLst>
          </p:cNvPr>
          <p:cNvCxnSpPr>
            <a:cxnSpLocks/>
            <a:stCxn id="6" idx="2"/>
          </p:cNvCxnSpPr>
          <p:nvPr/>
        </p:nvCxnSpPr>
        <p:spPr>
          <a:xfrm flipH="1">
            <a:off x="4090738" y="3472260"/>
            <a:ext cx="1873182" cy="847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a:extLst>
              <a:ext uri="{FF2B5EF4-FFF2-40B4-BE49-F238E27FC236}">
                <a16:creationId xmlns:a16="http://schemas.microsoft.com/office/drawing/2014/main" id="{45B5A3D3-CE3E-4908-A730-F0EDD5481DDD}"/>
              </a:ext>
            </a:extLst>
          </p:cNvPr>
          <p:cNvSpPr txBox="1"/>
          <p:nvPr/>
        </p:nvSpPr>
        <p:spPr>
          <a:xfrm>
            <a:off x="1739766" y="4347815"/>
            <a:ext cx="3547444" cy="646331"/>
          </a:xfrm>
          <a:prstGeom prst="rect">
            <a:avLst/>
          </a:prstGeom>
          <a:solidFill>
            <a:srgbClr val="FFFF00"/>
          </a:solidFill>
          <a:ln w="28575">
            <a:solidFill>
              <a:srgbClr val="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Termini associati alle matrici di Mueller dei mezzi ottici</a:t>
            </a:r>
          </a:p>
        </p:txBody>
      </p:sp>
      <p:cxnSp>
        <p:nvCxnSpPr>
          <p:cNvPr id="43" name="Connettore 2 42">
            <a:extLst>
              <a:ext uri="{FF2B5EF4-FFF2-40B4-BE49-F238E27FC236}">
                <a16:creationId xmlns:a16="http://schemas.microsoft.com/office/drawing/2014/main" id="{2B7396EA-83C2-44E3-BFC7-AEDC812E6723}"/>
              </a:ext>
            </a:extLst>
          </p:cNvPr>
          <p:cNvCxnSpPr>
            <a:cxnSpLocks/>
          </p:cNvCxnSpPr>
          <p:nvPr/>
        </p:nvCxnSpPr>
        <p:spPr>
          <a:xfrm>
            <a:off x="7488455" y="3525837"/>
            <a:ext cx="385545" cy="727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ttore 2 44">
            <a:extLst>
              <a:ext uri="{FF2B5EF4-FFF2-40B4-BE49-F238E27FC236}">
                <a16:creationId xmlns:a16="http://schemas.microsoft.com/office/drawing/2014/main" id="{0F8135F2-DC53-4CFD-8A62-ED1998D12AF4}"/>
              </a:ext>
            </a:extLst>
          </p:cNvPr>
          <p:cNvCxnSpPr>
            <a:cxnSpLocks/>
          </p:cNvCxnSpPr>
          <p:nvPr/>
        </p:nvCxnSpPr>
        <p:spPr>
          <a:xfrm flipH="1">
            <a:off x="7975600" y="3499893"/>
            <a:ext cx="883385" cy="753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asellaDiTesto 45">
            <a:extLst>
              <a:ext uri="{FF2B5EF4-FFF2-40B4-BE49-F238E27FC236}">
                <a16:creationId xmlns:a16="http://schemas.microsoft.com/office/drawing/2014/main" id="{17075791-B1BC-4060-9676-54FCFC8B7ACB}"/>
              </a:ext>
            </a:extLst>
          </p:cNvPr>
          <p:cNvSpPr txBox="1"/>
          <p:nvPr/>
        </p:nvSpPr>
        <p:spPr>
          <a:xfrm>
            <a:off x="6116319" y="4347814"/>
            <a:ext cx="3547444" cy="646331"/>
          </a:xfrm>
          <a:prstGeom prst="rect">
            <a:avLst/>
          </a:prstGeom>
          <a:solidFill>
            <a:srgbClr val="FFC000"/>
          </a:solidFill>
          <a:ln w="28575">
            <a:solidFill>
              <a:srgbClr val="0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Termini che scompaiono in caso di interferenza coerente della luce</a:t>
            </a:r>
          </a:p>
        </p:txBody>
      </p:sp>
    </p:spTree>
    <p:extLst>
      <p:ext uri="{BB962C8B-B14F-4D97-AF65-F5344CB8AC3E}">
        <p14:creationId xmlns:p14="http://schemas.microsoft.com/office/powerpoint/2010/main" val="1531589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Sistema depolarizzante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9356B88A-B29F-4E29-B449-26F03000B00B}"/>
                  </a:ext>
                </a:extLst>
              </p:cNvPr>
              <p:cNvSpPr txBox="1"/>
              <p:nvPr/>
            </p:nvSpPr>
            <p:spPr>
              <a:xfrm>
                <a:off x="599974" y="943094"/>
                <a:ext cx="10992051" cy="17945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Riscrivendo l’equazione precedente inserendo le matrici di Mueller relative alle matrici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e </a:t>
                </a:r>
                <a14:m>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𝒁</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otteniamo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p>
                    </m:sSup>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𝑴</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it-IT"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sup>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𝟐</m:t>
                        </m:r>
                      </m:sup>
                    </m:sSup>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𝑴</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𝒁</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oMath>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e considerando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luce coerente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otteniamo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𝑴</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𝑑𝑒𝑝</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p>
                      </m:sSup>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r>
                        <a:rPr kumimoji="0" lang="it-IT"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p>
                      </m:sSup>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oMath>
                  </m:oMathPara>
                </a14:m>
                <a:endParaRPr kumimoji="0" lang="it-IT"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4" name="CasellaDiTesto 3">
                <a:extLst>
                  <a:ext uri="{FF2B5EF4-FFF2-40B4-BE49-F238E27FC236}">
                    <a16:creationId xmlns:a16="http://schemas.microsoft.com/office/drawing/2014/main" id="{9356B88A-B29F-4E29-B449-26F03000B00B}"/>
                  </a:ext>
                </a:extLst>
              </p:cNvPr>
              <p:cNvSpPr txBox="1">
                <a:spLocks noRot="1" noChangeAspect="1" noMove="1" noResize="1" noEditPoints="1" noAdjustHandles="1" noChangeArrowheads="1" noChangeShapeType="1" noTextEdit="1"/>
              </p:cNvSpPr>
              <p:nvPr/>
            </p:nvSpPr>
            <p:spPr>
              <a:xfrm>
                <a:off x="599974" y="943094"/>
                <a:ext cx="10992051" cy="1794530"/>
              </a:xfrm>
              <a:prstGeom prst="rect">
                <a:avLst/>
              </a:prstGeom>
              <a:blipFill>
                <a:blip r:embed="rId4"/>
                <a:stretch>
                  <a:fillRect l="-443" t="-2041" b="-102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4159DBF2-4A68-4ECC-AC5A-94C566F85AB4}"/>
                  </a:ext>
                </a:extLst>
              </p:cNvPr>
              <p:cNvSpPr txBox="1"/>
              <p:nvPr/>
            </p:nvSpPr>
            <p:spPr>
              <a:xfrm>
                <a:off x="673769" y="4334933"/>
                <a:ext cx="11155680" cy="17757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Analogamente, partendo dalla matrice di Mueller del sistema depolarizzante è possibile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scomporla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in matrici di Mueller non depolarizzanti e tale decomposizione non è univoca: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𝑑𝑒𝑝</m:t>
                          </m:r>
                        </m:sub>
                      </m:s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e>
                        <m:sub>
                          <m:r>
                            <a:rPr kumimoji="0" lang="it-IT" sz="18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𝟐</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r>
                        <a:rPr kumimoji="0" lang="it-IT"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sSub>
                            <m:sSubPr>
                              <m:ctrlPr>
                                <a:rPr kumimoji="0" lang="it-IT"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𝑤</m:t>
                              </m:r>
                            </m:e>
                            <m:sub>
                              <m:r>
                                <a:rPr kumimoji="0" lang="it-IT"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sub>
                          </m:sSub>
                        </m:e>
                        <m:sup>
                          <m:r>
                            <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b>
                      </m:sSub>
                      <m: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p>
                        <m:sSupPr>
                          <m:ctrlPr>
                            <a:rPr kumimoji="0" lang="it-IT" sz="18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sSub>
                            <m:sSubPr>
                              <m:ctrlPr>
                                <a:rPr kumimoji="0" lang="it-IT"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𝑤</m:t>
                              </m:r>
                            </m:e>
                            <m:sub>
                              <m:r>
                                <a:rPr kumimoji="0" lang="it-IT"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e>
                        <m:sup>
                          <m:r>
                            <a:rPr kumimoji="0" lang="it-IT" sz="18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sup>
                      </m:sSup>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𝑴</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CasellaDiTesto 11">
                <a:extLst>
                  <a:ext uri="{FF2B5EF4-FFF2-40B4-BE49-F238E27FC236}">
                    <a16:creationId xmlns:a16="http://schemas.microsoft.com/office/drawing/2014/main" id="{4159DBF2-4A68-4ECC-AC5A-94C566F85AB4}"/>
                  </a:ext>
                </a:extLst>
              </p:cNvPr>
              <p:cNvSpPr txBox="1">
                <a:spLocks noRot="1" noChangeAspect="1" noMove="1" noResize="1" noEditPoints="1" noAdjustHandles="1" noChangeArrowheads="1" noChangeShapeType="1" noTextEdit="1"/>
              </p:cNvSpPr>
              <p:nvPr/>
            </p:nvSpPr>
            <p:spPr>
              <a:xfrm>
                <a:off x="673769" y="4334933"/>
                <a:ext cx="11155680" cy="1775743"/>
              </a:xfrm>
              <a:prstGeom prst="rect">
                <a:avLst/>
              </a:prstGeom>
              <a:blipFill>
                <a:blip r:embed="rId5"/>
                <a:stretch>
                  <a:fillRect l="-492" t="-1718"/>
                </a:stretch>
              </a:blipFill>
            </p:spPr>
            <p:txBody>
              <a:bodyPr/>
              <a:lstStyle/>
              <a:p>
                <a:r>
                  <a:rPr lang="it-IT">
                    <a:noFill/>
                  </a:rPr>
                  <a:t> </a:t>
                </a:r>
              </a:p>
            </p:txBody>
          </p:sp>
        </mc:Fallback>
      </mc:AlternateContent>
      <p:sp>
        <p:nvSpPr>
          <p:cNvPr id="14" name="CasellaDiTesto 13">
            <a:extLst>
              <a:ext uri="{FF2B5EF4-FFF2-40B4-BE49-F238E27FC236}">
                <a16:creationId xmlns:a16="http://schemas.microsoft.com/office/drawing/2014/main" id="{82423870-7230-456B-A144-2144F94707AA}"/>
              </a:ext>
            </a:extLst>
          </p:cNvPr>
          <p:cNvSpPr txBox="1"/>
          <p:nvPr/>
        </p:nvSpPr>
        <p:spPr>
          <a:xfrm>
            <a:off x="1482290" y="3050799"/>
            <a:ext cx="2550695" cy="646331"/>
          </a:xfrm>
          <a:prstGeom prst="rect">
            <a:avLst/>
          </a:prstGeom>
          <a:solidFill>
            <a:srgbClr val="92D050"/>
          </a:solid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Matrice di Mueller non depolarizzante</a:t>
            </a:r>
          </a:p>
        </p:txBody>
      </p:sp>
      <p:sp>
        <p:nvSpPr>
          <p:cNvPr id="15" name="Freccia a destra 14">
            <a:extLst>
              <a:ext uri="{FF2B5EF4-FFF2-40B4-BE49-F238E27FC236}">
                <a16:creationId xmlns:a16="http://schemas.microsoft.com/office/drawing/2014/main" id="{C29B1A8C-4B2A-4108-A58F-6E54CA2BFC4C}"/>
              </a:ext>
            </a:extLst>
          </p:cNvPr>
          <p:cNvSpPr/>
          <p:nvPr/>
        </p:nvSpPr>
        <p:spPr>
          <a:xfrm>
            <a:off x="4918509" y="3137339"/>
            <a:ext cx="1318661" cy="473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asellaDiTesto 22">
            <a:extLst>
              <a:ext uri="{FF2B5EF4-FFF2-40B4-BE49-F238E27FC236}">
                <a16:creationId xmlns:a16="http://schemas.microsoft.com/office/drawing/2014/main" id="{F99F216E-5791-4921-B57A-14621F831627}"/>
              </a:ext>
            </a:extLst>
          </p:cNvPr>
          <p:cNvSpPr txBox="1"/>
          <p:nvPr/>
        </p:nvSpPr>
        <p:spPr>
          <a:xfrm>
            <a:off x="7024837" y="3050798"/>
            <a:ext cx="2946935" cy="646331"/>
          </a:xfrm>
          <a:prstGeom prst="rect">
            <a:avLst/>
          </a:prstGeom>
          <a:solidFill>
            <a:srgbClr val="00B050"/>
          </a:solid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Combinazione lineare di matrici non depolarizzanti</a:t>
            </a:r>
          </a:p>
        </p:txBody>
      </p:sp>
    </p:spTree>
    <p:extLst>
      <p:ext uri="{BB962C8B-B14F-4D97-AF65-F5344CB8AC3E}">
        <p14:creationId xmlns:p14="http://schemas.microsoft.com/office/powerpoint/2010/main" val="3744654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Raggi luminosi attraverso un mezzo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2" name="CasellaDiTesto 1">
            <a:extLst>
              <a:ext uri="{FF2B5EF4-FFF2-40B4-BE49-F238E27FC236}">
                <a16:creationId xmlns:a16="http://schemas.microsoft.com/office/drawing/2014/main" id="{B65F6D79-2694-44AC-9F24-774DF3391346}"/>
              </a:ext>
            </a:extLst>
          </p:cNvPr>
          <p:cNvSpPr txBox="1"/>
          <p:nvPr/>
        </p:nvSpPr>
        <p:spPr>
          <a:xfrm>
            <a:off x="267286" y="900332"/>
            <a:ext cx="11591779" cy="1815882"/>
          </a:xfrm>
          <a:prstGeom prst="rect">
            <a:avLst/>
          </a:prstGeom>
          <a:noFill/>
        </p:spPr>
        <p:txBody>
          <a:bodyPr wrap="square" rtlCol="0">
            <a:spAutoFit/>
          </a:bodyPr>
          <a:lstStyle/>
          <a:p>
            <a:pPr marL="457200" indent="-457200">
              <a:buFont typeface="Arial" panose="020B0604020202020204" pitchFamily="34" charset="0"/>
              <a:buChar char="•"/>
            </a:pPr>
            <a:r>
              <a:rPr lang="it-IT" sz="2800" dirty="0"/>
              <a:t>Un raggio di luce completamente polarizzata subisce una variazione del suo stato di polarizzazione quando attraversa un mezzo ottico.</a:t>
            </a:r>
          </a:p>
          <a:p>
            <a:pPr marL="457200" indent="-457200">
              <a:buFont typeface="Arial" panose="020B0604020202020204" pitchFamily="34" charset="0"/>
              <a:buChar char="•"/>
            </a:pPr>
            <a:r>
              <a:rPr lang="it-IT" sz="2800" dirty="0"/>
              <a:t>Descriviamo l’effetto del mezzo su un raggio luminoso attraverso un operatore/matrice</a:t>
            </a:r>
          </a:p>
        </p:txBody>
      </p:sp>
      <p:sp>
        <p:nvSpPr>
          <p:cNvPr id="8" name="Figura a mano libera: forma 7">
            <a:extLst>
              <a:ext uri="{FF2B5EF4-FFF2-40B4-BE49-F238E27FC236}">
                <a16:creationId xmlns:a16="http://schemas.microsoft.com/office/drawing/2014/main" id="{2F45BEC1-91F6-43C6-A98F-0578BF6A9F02}"/>
              </a:ext>
            </a:extLst>
          </p:cNvPr>
          <p:cNvSpPr/>
          <p:nvPr/>
        </p:nvSpPr>
        <p:spPr>
          <a:xfrm>
            <a:off x="1420838" y="3085367"/>
            <a:ext cx="3176172" cy="523220"/>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p:sp>
        <p:nvSpPr>
          <p:cNvPr id="12" name="Rettangolo 11">
            <a:extLst>
              <a:ext uri="{FF2B5EF4-FFF2-40B4-BE49-F238E27FC236}">
                <a16:creationId xmlns:a16="http://schemas.microsoft.com/office/drawing/2014/main" id="{8C2268D6-5308-4DE2-9E73-08F231F15862}"/>
              </a:ext>
            </a:extLst>
          </p:cNvPr>
          <p:cNvSpPr/>
          <p:nvPr/>
        </p:nvSpPr>
        <p:spPr>
          <a:xfrm>
            <a:off x="4883322" y="2512594"/>
            <a:ext cx="1795708" cy="2145720"/>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igura a mano libera: forma 12">
            <a:extLst>
              <a:ext uri="{FF2B5EF4-FFF2-40B4-BE49-F238E27FC236}">
                <a16:creationId xmlns:a16="http://schemas.microsoft.com/office/drawing/2014/main" id="{B2864726-0E57-4138-8510-6F37A5A18AAC}"/>
              </a:ext>
            </a:extLst>
          </p:cNvPr>
          <p:cNvSpPr/>
          <p:nvPr/>
        </p:nvSpPr>
        <p:spPr>
          <a:xfrm>
            <a:off x="7088105" y="3258119"/>
            <a:ext cx="3600215" cy="194859"/>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3B55FC63-EA1A-4C8F-ADB7-A74172C2F242}"/>
                  </a:ext>
                </a:extLst>
              </p:cNvPr>
              <p:cNvSpPr txBox="1"/>
              <p:nvPr/>
            </p:nvSpPr>
            <p:spPr>
              <a:xfrm>
                <a:off x="1979081" y="3924196"/>
                <a:ext cx="1605239" cy="10155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800" i="1" smtClean="0">
                              <a:latin typeface="Cambria Math" panose="02040503050406030204" pitchFamily="18" charset="0"/>
                            </a:rPr>
                          </m:ctrlPr>
                        </m:dPr>
                        <m:e>
                          <m:f>
                            <m:fPr>
                              <m:type m:val="noBar"/>
                              <m:ctrlPr>
                                <a:rPr lang="it-IT" sz="2800" i="1" smtClean="0">
                                  <a:latin typeface="Cambria Math" panose="02040503050406030204" pitchFamily="18" charset="0"/>
                                </a:rPr>
                              </m:ctrlPr>
                            </m:fPr>
                            <m:num>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0</m:t>
                                  </m:r>
                                  <m:r>
                                    <a:rPr lang="it-IT" sz="2800" b="0" i="1" smtClean="0">
                                      <a:latin typeface="Cambria Math" panose="02040503050406030204" pitchFamily="18" charset="0"/>
                                    </a:rPr>
                                    <m:t>𝑥</m:t>
                                  </m:r>
                                </m:sub>
                              </m:sSub>
                              <m:sSup>
                                <m:sSupPr>
                                  <m:ctrlPr>
                                    <a:rPr lang="it-IT" sz="2800" b="0" i="1" smtClean="0">
                                      <a:latin typeface="Cambria Math" panose="02040503050406030204" pitchFamily="18" charset="0"/>
                                    </a:rPr>
                                  </m:ctrlPr>
                                </m:sSupPr>
                                <m:e>
                                  <m:r>
                                    <a:rPr lang="it-IT" sz="2800" b="0" i="1" smtClean="0">
                                      <a:latin typeface="Cambria Math" panose="02040503050406030204" pitchFamily="18" charset="0"/>
                                    </a:rPr>
                                    <m:t>𝑒</m:t>
                                  </m:r>
                                </m:e>
                                <m:sup>
                                  <m:r>
                                    <a:rPr lang="it-IT" sz="2800" b="0" i="1" smtClean="0">
                                      <a:latin typeface="Cambria Math" panose="02040503050406030204" pitchFamily="18" charset="0"/>
                                    </a:rPr>
                                    <m:t>𝑖</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𝛿</m:t>
                                      </m:r>
                                    </m:e>
                                    <m:sub>
                                      <m:r>
                                        <a:rPr lang="it-IT" sz="2800" b="0" i="1" smtClean="0">
                                          <a:latin typeface="Cambria Math" panose="02040503050406030204" pitchFamily="18" charset="0"/>
                                        </a:rPr>
                                        <m:t>𝑥</m:t>
                                      </m:r>
                                    </m:sub>
                                  </m:sSub>
                                </m:sup>
                              </m:sSup>
                            </m:num>
                            <m:den>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0</m:t>
                                  </m:r>
                                  <m:r>
                                    <a:rPr lang="it-IT" sz="2800" b="0" i="1" smtClean="0">
                                      <a:latin typeface="Cambria Math" panose="02040503050406030204" pitchFamily="18" charset="0"/>
                                    </a:rPr>
                                    <m:t>𝑦</m:t>
                                  </m:r>
                                </m:sub>
                              </m:sSub>
                              <m:sSup>
                                <m:sSupPr>
                                  <m:ctrlPr>
                                    <a:rPr lang="it-IT" sz="2800" b="0" i="1" smtClean="0">
                                      <a:latin typeface="Cambria Math" panose="02040503050406030204" pitchFamily="18" charset="0"/>
                                    </a:rPr>
                                  </m:ctrlPr>
                                </m:sSupPr>
                                <m:e>
                                  <m:r>
                                    <a:rPr lang="it-IT" sz="2800" b="0" i="1" smtClean="0">
                                      <a:latin typeface="Cambria Math" panose="02040503050406030204" pitchFamily="18" charset="0"/>
                                    </a:rPr>
                                    <m:t>𝑒</m:t>
                                  </m:r>
                                </m:e>
                                <m:sup>
                                  <m:r>
                                    <a:rPr lang="it-IT" sz="2800" b="0" i="1" smtClean="0">
                                      <a:latin typeface="Cambria Math" panose="02040503050406030204" pitchFamily="18" charset="0"/>
                                    </a:rPr>
                                    <m:t>𝑖</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𝛿</m:t>
                                      </m:r>
                                    </m:e>
                                    <m:sub>
                                      <m:r>
                                        <a:rPr lang="it-IT" sz="2800" b="0" i="1" smtClean="0">
                                          <a:latin typeface="Cambria Math" panose="02040503050406030204" pitchFamily="18" charset="0"/>
                                        </a:rPr>
                                        <m:t>𝑦</m:t>
                                      </m:r>
                                    </m:sub>
                                  </m:sSub>
                                </m:sup>
                              </m:sSup>
                            </m:den>
                          </m:f>
                        </m:e>
                      </m:d>
                    </m:oMath>
                  </m:oMathPara>
                </a14:m>
                <a:endParaRPr lang="it-IT" sz="2800" dirty="0"/>
              </a:p>
            </p:txBody>
          </p:sp>
        </mc:Choice>
        <mc:Fallback xmlns="">
          <p:sp>
            <p:nvSpPr>
              <p:cNvPr id="14" name="CasellaDiTesto 13">
                <a:extLst>
                  <a:ext uri="{FF2B5EF4-FFF2-40B4-BE49-F238E27FC236}">
                    <a16:creationId xmlns:a16="http://schemas.microsoft.com/office/drawing/2014/main" id="{3B55FC63-EA1A-4C8F-ADB7-A74172C2F242}"/>
                  </a:ext>
                </a:extLst>
              </p:cNvPr>
              <p:cNvSpPr txBox="1">
                <a:spLocks noRot="1" noChangeAspect="1" noMove="1" noResize="1" noEditPoints="1" noAdjustHandles="1" noChangeArrowheads="1" noChangeShapeType="1" noTextEdit="1"/>
              </p:cNvSpPr>
              <p:nvPr/>
            </p:nvSpPr>
            <p:spPr>
              <a:xfrm>
                <a:off x="1979081" y="3924196"/>
                <a:ext cx="1605239" cy="1015599"/>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873CFEE2-AD2A-4933-83F4-5A740ACE06CE}"/>
                  </a:ext>
                </a:extLst>
              </p:cNvPr>
              <p:cNvSpPr txBox="1"/>
              <p:nvPr/>
            </p:nvSpPr>
            <p:spPr>
              <a:xfrm>
                <a:off x="4990772" y="4029942"/>
                <a:ext cx="1565760" cy="7975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00</m:t>
                                    </m:r>
                                  </m:sub>
                                </m:sSub>
                              </m:e>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01</m:t>
                                    </m:r>
                                  </m:sub>
                                </m:sSub>
                              </m:e>
                            </m:mr>
                            <m:mr>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10</m:t>
                                    </m:r>
                                  </m:sub>
                                </m:sSub>
                              </m:e>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11</m:t>
                                    </m:r>
                                  </m:sub>
                                </m:sSub>
                              </m:e>
                            </m:mr>
                          </m:m>
                        </m:e>
                      </m:d>
                    </m:oMath>
                  </m:oMathPara>
                </a14:m>
                <a:endParaRPr lang="it-IT" sz="2800" dirty="0"/>
              </a:p>
            </p:txBody>
          </p:sp>
        </mc:Choice>
        <mc:Fallback xmlns="">
          <p:sp>
            <p:nvSpPr>
              <p:cNvPr id="15" name="CasellaDiTesto 14">
                <a:extLst>
                  <a:ext uri="{FF2B5EF4-FFF2-40B4-BE49-F238E27FC236}">
                    <a16:creationId xmlns:a16="http://schemas.microsoft.com/office/drawing/2014/main" id="{873CFEE2-AD2A-4933-83F4-5A740ACE06CE}"/>
                  </a:ext>
                </a:extLst>
              </p:cNvPr>
              <p:cNvSpPr txBox="1">
                <a:spLocks noRot="1" noChangeAspect="1" noMove="1" noResize="1" noEditPoints="1" noAdjustHandles="1" noChangeArrowheads="1" noChangeShapeType="1" noTextEdit="1"/>
              </p:cNvSpPr>
              <p:nvPr/>
            </p:nvSpPr>
            <p:spPr>
              <a:xfrm>
                <a:off x="4990772" y="4029942"/>
                <a:ext cx="1565760" cy="797591"/>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DE713026-3E93-49AA-8344-C48FF8717025}"/>
                  </a:ext>
                </a:extLst>
              </p:cNvPr>
              <p:cNvSpPr txBox="1"/>
              <p:nvPr/>
            </p:nvSpPr>
            <p:spPr>
              <a:xfrm>
                <a:off x="7693839" y="3957507"/>
                <a:ext cx="3150417" cy="10155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it-IT" sz="2800" i="1" smtClean="0">
                              <a:latin typeface="Cambria Math" panose="02040503050406030204" pitchFamily="18" charset="0"/>
                            </a:rPr>
                          </m:ctrlPr>
                        </m:dPr>
                        <m:e>
                          <m:m>
                            <m:mPr>
                              <m:mcs>
                                <m:mc>
                                  <m:mcPr>
                                    <m:count m:val="2"/>
                                    <m:mcJc m:val="center"/>
                                  </m:mcPr>
                                </m:mc>
                              </m:mcs>
                              <m:ctrlPr>
                                <a:rPr lang="it-IT" sz="2800" i="1" smtClean="0">
                                  <a:latin typeface="Cambria Math" panose="02040503050406030204" pitchFamily="18" charset="0"/>
                                </a:rPr>
                              </m:ctrlPr>
                            </m:mPr>
                            <m:mr>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00</m:t>
                                    </m:r>
                                  </m:sub>
                                </m:sSub>
                              </m:e>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01</m:t>
                                    </m:r>
                                  </m:sub>
                                </m:sSub>
                              </m:e>
                            </m:mr>
                            <m:mr>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10</m:t>
                                    </m:r>
                                  </m:sub>
                                </m:sSub>
                              </m:e>
                              <m:e>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11</m:t>
                                    </m:r>
                                  </m:sub>
                                </m:sSub>
                              </m:e>
                            </m:mr>
                          </m:m>
                        </m:e>
                      </m:d>
                      <m:d>
                        <m:dPr>
                          <m:ctrlPr>
                            <a:rPr lang="it-IT" sz="2800" i="1" smtClean="0">
                              <a:latin typeface="Cambria Math" panose="02040503050406030204" pitchFamily="18" charset="0"/>
                            </a:rPr>
                          </m:ctrlPr>
                        </m:dPr>
                        <m:e>
                          <m:f>
                            <m:fPr>
                              <m:type m:val="noBar"/>
                              <m:ctrlPr>
                                <a:rPr lang="it-IT" sz="2800" i="1" smtClean="0">
                                  <a:latin typeface="Cambria Math" panose="02040503050406030204" pitchFamily="18" charset="0"/>
                                </a:rPr>
                              </m:ctrlPr>
                            </m:fPr>
                            <m:num>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0</m:t>
                                  </m:r>
                                  <m:r>
                                    <a:rPr lang="it-IT" sz="2800" b="0" i="1" smtClean="0">
                                      <a:latin typeface="Cambria Math" panose="02040503050406030204" pitchFamily="18" charset="0"/>
                                    </a:rPr>
                                    <m:t>𝑥</m:t>
                                  </m:r>
                                </m:sub>
                              </m:sSub>
                              <m:sSup>
                                <m:sSupPr>
                                  <m:ctrlPr>
                                    <a:rPr lang="it-IT" sz="2800" b="0" i="1" smtClean="0">
                                      <a:latin typeface="Cambria Math" panose="02040503050406030204" pitchFamily="18" charset="0"/>
                                    </a:rPr>
                                  </m:ctrlPr>
                                </m:sSupPr>
                                <m:e>
                                  <m:r>
                                    <a:rPr lang="it-IT" sz="2800" b="0" i="1" smtClean="0">
                                      <a:latin typeface="Cambria Math" panose="02040503050406030204" pitchFamily="18" charset="0"/>
                                    </a:rPr>
                                    <m:t>𝑒</m:t>
                                  </m:r>
                                </m:e>
                                <m:sup>
                                  <m:r>
                                    <a:rPr lang="it-IT" sz="2800" b="0" i="1" smtClean="0">
                                      <a:latin typeface="Cambria Math" panose="02040503050406030204" pitchFamily="18" charset="0"/>
                                    </a:rPr>
                                    <m:t>𝑖</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𝛿</m:t>
                                      </m:r>
                                    </m:e>
                                    <m:sub>
                                      <m:r>
                                        <a:rPr lang="it-IT" sz="2800" b="0" i="1" smtClean="0">
                                          <a:latin typeface="Cambria Math" panose="02040503050406030204" pitchFamily="18" charset="0"/>
                                        </a:rPr>
                                        <m:t>𝑥</m:t>
                                      </m:r>
                                    </m:sub>
                                  </m:sSub>
                                </m:sup>
                              </m:sSup>
                            </m:num>
                            <m:den>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𝐸</m:t>
                                  </m:r>
                                </m:e>
                                <m:sub>
                                  <m:r>
                                    <a:rPr lang="it-IT" sz="2800" b="0" i="1" smtClean="0">
                                      <a:latin typeface="Cambria Math" panose="02040503050406030204" pitchFamily="18" charset="0"/>
                                    </a:rPr>
                                    <m:t>0</m:t>
                                  </m:r>
                                  <m:r>
                                    <a:rPr lang="it-IT" sz="2800" b="0" i="1" smtClean="0">
                                      <a:latin typeface="Cambria Math" panose="02040503050406030204" pitchFamily="18" charset="0"/>
                                    </a:rPr>
                                    <m:t>𝑦</m:t>
                                  </m:r>
                                </m:sub>
                              </m:sSub>
                              <m:sSup>
                                <m:sSupPr>
                                  <m:ctrlPr>
                                    <a:rPr lang="it-IT" sz="2800" b="0" i="1" smtClean="0">
                                      <a:latin typeface="Cambria Math" panose="02040503050406030204" pitchFamily="18" charset="0"/>
                                    </a:rPr>
                                  </m:ctrlPr>
                                </m:sSupPr>
                                <m:e>
                                  <m:r>
                                    <a:rPr lang="it-IT" sz="2800" b="0" i="1" smtClean="0">
                                      <a:latin typeface="Cambria Math" panose="02040503050406030204" pitchFamily="18" charset="0"/>
                                    </a:rPr>
                                    <m:t>𝑒</m:t>
                                  </m:r>
                                </m:e>
                                <m:sup>
                                  <m:r>
                                    <a:rPr lang="it-IT" sz="2800" b="0" i="1" smtClean="0">
                                      <a:latin typeface="Cambria Math" panose="02040503050406030204" pitchFamily="18" charset="0"/>
                                    </a:rPr>
                                    <m:t>𝑖</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𝛿</m:t>
                                      </m:r>
                                    </m:e>
                                    <m:sub>
                                      <m:r>
                                        <a:rPr lang="it-IT" sz="2800" b="0" i="1" smtClean="0">
                                          <a:latin typeface="Cambria Math" panose="02040503050406030204" pitchFamily="18" charset="0"/>
                                        </a:rPr>
                                        <m:t>𝑦</m:t>
                                      </m:r>
                                    </m:sub>
                                  </m:sSub>
                                </m:sup>
                              </m:sSup>
                            </m:den>
                          </m:f>
                        </m:e>
                      </m:d>
                    </m:oMath>
                  </m:oMathPara>
                </a14:m>
                <a:endParaRPr lang="it-IT" sz="2800" dirty="0"/>
              </a:p>
            </p:txBody>
          </p:sp>
        </mc:Choice>
        <mc:Fallback xmlns="">
          <p:sp>
            <p:nvSpPr>
              <p:cNvPr id="16" name="CasellaDiTesto 15">
                <a:extLst>
                  <a:ext uri="{FF2B5EF4-FFF2-40B4-BE49-F238E27FC236}">
                    <a16:creationId xmlns:a16="http://schemas.microsoft.com/office/drawing/2014/main" id="{DE713026-3E93-49AA-8344-C48FF8717025}"/>
                  </a:ext>
                </a:extLst>
              </p:cNvPr>
              <p:cNvSpPr txBox="1">
                <a:spLocks noRot="1" noChangeAspect="1" noMove="1" noResize="1" noEditPoints="1" noAdjustHandles="1" noChangeArrowheads="1" noChangeShapeType="1" noTextEdit="1"/>
              </p:cNvSpPr>
              <p:nvPr/>
            </p:nvSpPr>
            <p:spPr>
              <a:xfrm>
                <a:off x="7693839" y="3957507"/>
                <a:ext cx="3150417" cy="1015599"/>
              </a:xfrm>
              <a:prstGeom prst="rect">
                <a:avLst/>
              </a:prstGeom>
              <a:blipFill>
                <a:blip r:embed="rId7"/>
                <a:stretch>
                  <a:fillRect r="-774"/>
                </a:stretch>
              </a:blipFill>
            </p:spPr>
            <p:txBody>
              <a:bodyPr/>
              <a:lstStyle/>
              <a:p>
                <a:r>
                  <a:rPr lang="it-IT">
                    <a:noFill/>
                  </a:rPr>
                  <a:t> </a:t>
                </a:r>
              </a:p>
            </p:txBody>
          </p:sp>
        </mc:Fallback>
      </mc:AlternateContent>
      <p:sp>
        <p:nvSpPr>
          <p:cNvPr id="3" name="CasellaDiTesto 2">
            <a:extLst>
              <a:ext uri="{FF2B5EF4-FFF2-40B4-BE49-F238E27FC236}">
                <a16:creationId xmlns:a16="http://schemas.microsoft.com/office/drawing/2014/main" id="{261563EE-49F1-4F11-9EFC-C64E8F16EAF6}"/>
              </a:ext>
            </a:extLst>
          </p:cNvPr>
          <p:cNvSpPr txBox="1"/>
          <p:nvPr/>
        </p:nvSpPr>
        <p:spPr>
          <a:xfrm>
            <a:off x="332935" y="5162843"/>
            <a:ext cx="11357317" cy="523220"/>
          </a:xfrm>
          <a:prstGeom prst="rect">
            <a:avLst/>
          </a:prstGeom>
          <a:noFill/>
        </p:spPr>
        <p:txBody>
          <a:bodyPr wrap="square" rtlCol="0">
            <a:spAutoFit/>
          </a:bodyPr>
          <a:lstStyle/>
          <a:p>
            <a:pPr marL="457200" indent="-457200">
              <a:buFont typeface="Arial" panose="020B0604020202020204" pitchFamily="34" charset="0"/>
              <a:buChar char="•"/>
            </a:pPr>
            <a:r>
              <a:rPr lang="it-IT" sz="2800" dirty="0"/>
              <a:t>Formalismo introdotto da Clark Jones nel 1941.</a:t>
            </a:r>
          </a:p>
        </p:txBody>
      </p:sp>
    </p:spTree>
    <p:extLst>
      <p:ext uri="{BB962C8B-B14F-4D97-AF65-F5344CB8AC3E}">
        <p14:creationId xmlns:p14="http://schemas.microsoft.com/office/powerpoint/2010/main" val="944955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918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Matrice covarianza</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A5FA068D-3028-4A4E-805C-66DD33F8ABB9}"/>
                  </a:ext>
                </a:extLst>
              </p:cNvPr>
              <p:cNvSpPr txBox="1"/>
              <p:nvPr/>
            </p:nvSpPr>
            <p:spPr>
              <a:xfrm>
                <a:off x="345440" y="1016335"/>
                <a:ext cx="11023600" cy="34177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Matrice associata a ciascuna matrice di Mueller </a:t>
                </a: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M,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che consente di ricavare informazioni sulla depolarizzazione attraverso il calcolo degli autovalori</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𝑯</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den>
                      </m:f>
                      <m:nary>
                        <m:naryPr>
                          <m:chr m:val="∑"/>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p>
                        <m:e>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𝝈</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𝒊</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ub>
                              </m:s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𝝈</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𝒋</m:t>
                                  </m:r>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ub>
                              </m:sSub>
                            </m:e>
                          </m:d>
                          <m:sSup>
                            <m:sSup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e>
                      </m:nary>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l-GR"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𝝈</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𝒊</m:t>
                        </m:r>
                      </m:sub>
                    </m:sSub>
                  </m:oMath>
                </a14:m>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sono le matrici di Pauli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𝑖𝑗</m:t>
                        </m:r>
                      </m:sub>
                    </m:s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sono gli elementi della matrice di Mueller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1"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è la matrice unitaria definita dalla seguente equazione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C’è una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corrispondenza biunivoca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tra matrice di Mueller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e matrice covarianza </a:t>
                </a:r>
                <a:r>
                  <a:rPr kumimoji="0" lang="it-IT" sz="1800" b="1" i="1" u="none" strike="noStrike" kern="1200" cap="none" spc="0" normalizeH="0" baseline="0" noProof="0" dirty="0">
                    <a:ln>
                      <a:noFill/>
                    </a:ln>
                    <a:solidFill>
                      <a:prstClr val="black"/>
                    </a:solidFill>
                    <a:effectLst/>
                    <a:uLnTx/>
                    <a:uFillTx/>
                    <a:latin typeface="Calibri" panose="020F0502020204030204"/>
                    <a:ea typeface="+mn-ea"/>
                    <a:cs typeface="+mn-cs"/>
                  </a:rPr>
                  <a:t>H</a:t>
                </a:r>
              </a:p>
            </p:txBody>
          </p:sp>
        </mc:Choice>
        <mc:Fallback xmlns="">
          <p:sp>
            <p:nvSpPr>
              <p:cNvPr id="13" name="CasellaDiTesto 12">
                <a:extLst>
                  <a:ext uri="{FF2B5EF4-FFF2-40B4-BE49-F238E27FC236}">
                    <a16:creationId xmlns:a16="http://schemas.microsoft.com/office/drawing/2014/main" id="{A5FA068D-3028-4A4E-805C-66DD33F8ABB9}"/>
                  </a:ext>
                </a:extLst>
              </p:cNvPr>
              <p:cNvSpPr txBox="1">
                <a:spLocks noRot="1" noChangeAspect="1" noMove="1" noResize="1" noEditPoints="1" noAdjustHandles="1" noChangeArrowheads="1" noChangeShapeType="1" noTextEdit="1"/>
              </p:cNvSpPr>
              <p:nvPr/>
            </p:nvSpPr>
            <p:spPr>
              <a:xfrm>
                <a:off x="345440" y="1016335"/>
                <a:ext cx="11023600" cy="3417730"/>
              </a:xfrm>
              <a:prstGeom prst="rect">
                <a:avLst/>
              </a:prstGeom>
              <a:blipFill>
                <a:blip r:embed="rId4"/>
                <a:stretch>
                  <a:fillRect l="-498" t="-1071" b="-196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3AE67055-CCED-4AAB-9178-4841A8009A6F}"/>
                  </a:ext>
                </a:extLst>
              </p:cNvPr>
              <p:cNvSpPr txBox="1"/>
              <p:nvPr/>
            </p:nvSpPr>
            <p:spPr>
              <a:xfrm>
                <a:off x="7848600" y="2660760"/>
                <a:ext cx="2570480" cy="103464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4"/>
                                    <m:mcJc m:val="center"/>
                                  </m:mcPr>
                                </m:mc>
                              </m:mcs>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
                        </m:e>
                      </m:d>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CasellaDiTesto 1">
                <a:extLst>
                  <a:ext uri="{FF2B5EF4-FFF2-40B4-BE49-F238E27FC236}">
                    <a16:creationId xmlns:a16="http://schemas.microsoft.com/office/drawing/2014/main" id="{3AE67055-CCED-4AAB-9178-4841A8009A6F}"/>
                  </a:ext>
                </a:extLst>
              </p:cNvPr>
              <p:cNvSpPr txBox="1">
                <a:spLocks noRot="1" noChangeAspect="1" noMove="1" noResize="1" noEditPoints="1" noAdjustHandles="1" noChangeArrowheads="1" noChangeShapeType="1" noTextEdit="1"/>
              </p:cNvSpPr>
              <p:nvPr/>
            </p:nvSpPr>
            <p:spPr>
              <a:xfrm>
                <a:off x="7848600" y="2660760"/>
                <a:ext cx="2570480" cy="1034642"/>
              </a:xfrm>
              <a:prstGeom prst="rect">
                <a:avLst/>
              </a:prstGeom>
              <a:blipFill>
                <a:blip r:embed="rId5"/>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932013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Stati puri e misti </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A1C8BE58-9B58-41E9-A071-6FBDB73AEB03}"/>
                  </a:ext>
                </a:extLst>
              </p:cNvPr>
              <p:cNvSpPr txBox="1"/>
              <p:nvPr/>
            </p:nvSpPr>
            <p:spPr>
              <a:xfrm>
                <a:off x="513080" y="883920"/>
                <a:ext cx="11165840" cy="26102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Il procedimento di decomposizione può essere effettuato mediante i vettori di stato </a:t>
                </a:r>
                <a14:m>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 </m:t>
                    </m:r>
                  </m:oMath>
                </a14:m>
                <a:r>
                  <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r>
                  <a:rPr kumimoji="0" lang="it-IT" sz="18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rPr>
                  <a:t>La matrice covarianza di ogni componente non depolarizzante può essere espressa come prodotto esterno dei vettori di stato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1" i="1"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𝒊</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&gt;&lt;</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𝒊</m:t>
                              </m:r>
                            </m:sub>
                          </m:sSub>
                        </m:e>
                      </m:d>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Ogni matrice covarianza è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associata biunivocamente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alla matrice di Mueller corrispondente e ciò permette di scrivere la matrice covarianza associata al sistema depolarizzante della slide precedente come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𝒅𝒆𝒑</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𝑤</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𝑯</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b>
                      </m:sSub>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r>
                        <a:rPr kumimoji="0" lang="it-IT"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m:t> </m:t>
                      </m:r>
                      <m:sSub>
                        <m:sSubPr>
                          <m:ctrlPr>
                            <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𝑤</m:t>
                          </m:r>
                        </m:e>
                        <m:sub>
                          <m:r>
                            <a:rPr kumimoji="0" lang="it-IT" sz="18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𝟐</m:t>
                          </m:r>
                        </m:sub>
                      </m:sSub>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𝑯</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𝟐</m:t>
                          </m:r>
                        </m:sub>
                      </m:sSub>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CasellaDiTesto 1">
                <a:extLst>
                  <a:ext uri="{FF2B5EF4-FFF2-40B4-BE49-F238E27FC236}">
                    <a16:creationId xmlns:a16="http://schemas.microsoft.com/office/drawing/2014/main" id="{A1C8BE58-9B58-41E9-A071-6FBDB73AEB03}"/>
                  </a:ext>
                </a:extLst>
              </p:cNvPr>
              <p:cNvSpPr txBox="1">
                <a:spLocks noRot="1" noChangeAspect="1" noMove="1" noResize="1" noEditPoints="1" noAdjustHandles="1" noChangeArrowheads="1" noChangeShapeType="1" noTextEdit="1"/>
              </p:cNvSpPr>
              <p:nvPr/>
            </p:nvSpPr>
            <p:spPr>
              <a:xfrm>
                <a:off x="513080" y="883920"/>
                <a:ext cx="11165840" cy="2610202"/>
              </a:xfrm>
              <a:prstGeom prst="rect">
                <a:avLst/>
              </a:prstGeom>
              <a:blipFill>
                <a:blip r:embed="rId4"/>
                <a:stretch>
                  <a:fillRect l="-437" t="-1168" r="-382" b="-70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36897DEE-88C2-4A9E-83AB-F430C4989D3E}"/>
                  </a:ext>
                </a:extLst>
              </p:cNvPr>
              <p:cNvSpPr txBox="1"/>
              <p:nvPr/>
            </p:nvSpPr>
            <p:spPr>
              <a:xfrm>
                <a:off x="1564640" y="3669255"/>
                <a:ext cx="4094480" cy="646331"/>
              </a:xfrm>
              <a:prstGeom prst="rect">
                <a:avLst/>
              </a:prstGeom>
              <a:solidFill>
                <a:srgbClr val="92D050"/>
              </a:solid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Le matrici </a:t>
                </a:r>
                <a14:m>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𝑯</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𝒊</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relative ai singoli elementi ottici non depolarizzanti sono di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rango 1</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CasellaDiTesto 2">
                <a:extLst>
                  <a:ext uri="{FF2B5EF4-FFF2-40B4-BE49-F238E27FC236}">
                    <a16:creationId xmlns:a16="http://schemas.microsoft.com/office/drawing/2014/main" id="{36897DEE-88C2-4A9E-83AB-F430C4989D3E}"/>
                  </a:ext>
                </a:extLst>
              </p:cNvPr>
              <p:cNvSpPr txBox="1">
                <a:spLocks noRot="1" noChangeAspect="1" noMove="1" noResize="1" noEditPoints="1" noAdjustHandles="1" noChangeArrowheads="1" noChangeShapeType="1" noTextEdit="1"/>
              </p:cNvSpPr>
              <p:nvPr/>
            </p:nvSpPr>
            <p:spPr>
              <a:xfrm>
                <a:off x="1564640" y="3669255"/>
                <a:ext cx="4094480" cy="646331"/>
              </a:xfrm>
              <a:prstGeom prst="rect">
                <a:avLst/>
              </a:prstGeom>
              <a:blipFill>
                <a:blip r:embed="rId5"/>
                <a:stretch>
                  <a:fillRect l="-1036" t="-3604" b="-10811"/>
                </a:stretch>
              </a:blipFill>
              <a:ln w="28575">
                <a:solidFill>
                  <a:schemeClr val="tx1"/>
                </a:solidFill>
              </a:ln>
            </p:spPr>
            <p:txBody>
              <a:bodyPr/>
              <a:lstStyle/>
              <a:p>
                <a:r>
                  <a:rPr lang="it-IT">
                    <a:noFill/>
                  </a:rPr>
                  <a:t> </a:t>
                </a:r>
              </a:p>
            </p:txBody>
          </p:sp>
        </mc:Fallback>
      </mc:AlternateContent>
      <p:sp>
        <p:nvSpPr>
          <p:cNvPr id="5" name="Freccia in giù 4">
            <a:extLst>
              <a:ext uri="{FF2B5EF4-FFF2-40B4-BE49-F238E27FC236}">
                <a16:creationId xmlns:a16="http://schemas.microsoft.com/office/drawing/2014/main" id="{843D3728-78B7-4EEE-9BBB-C2B2E0EA6980}"/>
              </a:ext>
            </a:extLst>
          </p:cNvPr>
          <p:cNvSpPr/>
          <p:nvPr/>
        </p:nvSpPr>
        <p:spPr>
          <a:xfrm>
            <a:off x="3449320" y="4461514"/>
            <a:ext cx="32512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75E7625B-F390-4A2C-A489-A83BE64625C5}"/>
                  </a:ext>
                </a:extLst>
              </p:cNvPr>
              <p:cNvSpPr txBox="1"/>
              <p:nvPr/>
            </p:nvSpPr>
            <p:spPr>
              <a:xfrm>
                <a:off x="6664960" y="3669255"/>
                <a:ext cx="4094480" cy="646331"/>
              </a:xfrm>
              <a:prstGeom prst="rect">
                <a:avLst/>
              </a:prstGeom>
              <a:solidFill>
                <a:srgbClr val="00B050"/>
              </a:solidFill>
              <a:ln w="28575">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Le matrici </a:t>
                </a:r>
                <a14:m>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𝑯</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𝒊</m:t>
                        </m:r>
                      </m:sub>
                    </m:sSub>
                  </m:oMath>
                </a14:m>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relative ai singoli elementi ottici non depolarizzanti sono di </a:t>
                </a: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rango 2</a:t>
                </a: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CasellaDiTesto 15">
                <a:extLst>
                  <a:ext uri="{FF2B5EF4-FFF2-40B4-BE49-F238E27FC236}">
                    <a16:creationId xmlns:a16="http://schemas.microsoft.com/office/drawing/2014/main" id="{75E7625B-F390-4A2C-A489-A83BE64625C5}"/>
                  </a:ext>
                </a:extLst>
              </p:cNvPr>
              <p:cNvSpPr txBox="1">
                <a:spLocks noRot="1" noChangeAspect="1" noMove="1" noResize="1" noEditPoints="1" noAdjustHandles="1" noChangeArrowheads="1" noChangeShapeType="1" noTextEdit="1"/>
              </p:cNvSpPr>
              <p:nvPr/>
            </p:nvSpPr>
            <p:spPr>
              <a:xfrm>
                <a:off x="6664960" y="3669255"/>
                <a:ext cx="4094480" cy="646331"/>
              </a:xfrm>
              <a:prstGeom prst="rect">
                <a:avLst/>
              </a:prstGeom>
              <a:blipFill>
                <a:blip r:embed="rId6"/>
                <a:stretch>
                  <a:fillRect l="-886" t="-3604" b="-10811"/>
                </a:stretch>
              </a:blipFill>
              <a:ln w="28575">
                <a:solidFill>
                  <a:schemeClr val="tx1"/>
                </a:solidFill>
              </a:ln>
            </p:spPr>
            <p:txBody>
              <a:bodyPr/>
              <a:lstStyle/>
              <a:p>
                <a:r>
                  <a:rPr lang="it-IT">
                    <a:noFill/>
                  </a:rPr>
                  <a:t> </a:t>
                </a:r>
              </a:p>
            </p:txBody>
          </p:sp>
        </mc:Fallback>
      </mc:AlternateContent>
      <p:sp>
        <p:nvSpPr>
          <p:cNvPr id="17" name="Freccia in giù 16">
            <a:extLst>
              <a:ext uri="{FF2B5EF4-FFF2-40B4-BE49-F238E27FC236}">
                <a16:creationId xmlns:a16="http://schemas.microsoft.com/office/drawing/2014/main" id="{A8865284-7DB0-477F-8BAF-CC523C8B9585}"/>
              </a:ext>
            </a:extLst>
          </p:cNvPr>
          <p:cNvSpPr/>
          <p:nvPr/>
        </p:nvSpPr>
        <p:spPr>
          <a:xfrm>
            <a:off x="8549640" y="4461514"/>
            <a:ext cx="325120" cy="599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asellaDiTesto 5">
            <a:extLst>
              <a:ext uri="{FF2B5EF4-FFF2-40B4-BE49-F238E27FC236}">
                <a16:creationId xmlns:a16="http://schemas.microsoft.com/office/drawing/2014/main" id="{EAD62571-6858-44F3-87B6-B4368732F130}"/>
              </a:ext>
            </a:extLst>
          </p:cNvPr>
          <p:cNvSpPr txBox="1"/>
          <p:nvPr/>
        </p:nvSpPr>
        <p:spPr>
          <a:xfrm>
            <a:off x="2893060" y="5206882"/>
            <a:ext cx="1437640" cy="369332"/>
          </a:xfrm>
          <a:prstGeom prst="rect">
            <a:avLst/>
          </a:prstGeom>
          <a:solidFill>
            <a:srgbClr val="92D0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STATI PURI</a:t>
            </a:r>
          </a:p>
        </p:txBody>
      </p:sp>
      <p:sp>
        <p:nvSpPr>
          <p:cNvPr id="18" name="CasellaDiTesto 17">
            <a:extLst>
              <a:ext uri="{FF2B5EF4-FFF2-40B4-BE49-F238E27FC236}">
                <a16:creationId xmlns:a16="http://schemas.microsoft.com/office/drawing/2014/main" id="{4378CB0A-4D16-4D23-ABA8-F4135D301FD1}"/>
              </a:ext>
            </a:extLst>
          </p:cNvPr>
          <p:cNvSpPr txBox="1"/>
          <p:nvPr/>
        </p:nvSpPr>
        <p:spPr>
          <a:xfrm>
            <a:off x="7993380" y="5194013"/>
            <a:ext cx="1437640" cy="369332"/>
          </a:xfrm>
          <a:prstGeom prst="rect">
            <a:avLst/>
          </a:prstGeom>
          <a:solidFill>
            <a:srgbClr val="00B0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STATI MISTI</a:t>
            </a:r>
          </a:p>
        </p:txBody>
      </p:sp>
    </p:spTree>
    <p:extLst>
      <p:ext uri="{BB962C8B-B14F-4D97-AF65-F5344CB8AC3E}">
        <p14:creationId xmlns:p14="http://schemas.microsoft.com/office/powerpoint/2010/main" val="1069084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Laboratorio di Fisica della Materia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Calibri" panose="020F0502020204030204"/>
                <a:ea typeface="+mn-ea"/>
                <a:cs typeface="+mn-cs"/>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1" y="0"/>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white"/>
                </a:solidFill>
                <a:effectLst/>
                <a:uLnTx/>
                <a:uFillTx/>
                <a:latin typeface="Calibri" panose="020F0502020204030204"/>
                <a:ea typeface="+mn-ea"/>
                <a:cs typeface="+mn-cs"/>
              </a:rPr>
              <a:t>Ensemble statistico di sistemi ottici</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4" name="CasellaDiTesto 3">
            <a:extLst>
              <a:ext uri="{FF2B5EF4-FFF2-40B4-BE49-F238E27FC236}">
                <a16:creationId xmlns:a16="http://schemas.microsoft.com/office/drawing/2014/main" id="{3F13A62D-454F-431B-BE8D-3025153A854C}"/>
              </a:ext>
            </a:extLst>
          </p:cNvPr>
          <p:cNvSpPr txBox="1"/>
          <p:nvPr/>
        </p:nvSpPr>
        <p:spPr>
          <a:xfrm>
            <a:off x="640080" y="955040"/>
            <a:ext cx="110642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Troviamo un’ulteriore analogia con la meccanica statistica quantistica in quanto possiamo rappresentare un sistema depolarizzante come </a:t>
            </a:r>
            <a:r>
              <a:rPr kumimoji="0" lang="it-IT" sz="1800" b="1" i="0" u="none" strike="noStrike" kern="1200" cap="none" spc="0" normalizeH="0" baseline="0" noProof="0" dirty="0">
                <a:ln>
                  <a:noFill/>
                </a:ln>
                <a:solidFill>
                  <a:srgbClr val="FF0000"/>
                </a:solidFill>
                <a:effectLst/>
                <a:uLnTx/>
                <a:uFillTx/>
                <a:latin typeface="Calibri" panose="020F0502020204030204"/>
                <a:ea typeface="+mn-ea"/>
                <a:cs typeface="+mn-cs"/>
              </a:rPr>
              <a:t>ensemble statistico </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di «microstati» non depolarizzanti</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D6DD4E3C-4C9D-4D96-ADE5-FC4BB9EFFF04}"/>
                  </a:ext>
                </a:extLst>
              </p:cNvPr>
              <p:cNvSpPr txBox="1"/>
              <p:nvPr/>
            </p:nvSpPr>
            <p:spPr>
              <a:xfrm>
                <a:off x="1076960" y="2008178"/>
                <a:ext cx="3738880" cy="3286862"/>
              </a:xfrm>
              <a:prstGeom prst="rect">
                <a:avLst/>
              </a:prstGeom>
              <a:solidFill>
                <a:srgbClr val="FFC000"/>
              </a:solidFill>
              <a:ln w="28575">
                <a:solidFill>
                  <a:srgbClr val="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prstClr val="black"/>
                    </a:solidFill>
                    <a:effectLst/>
                    <a:uLnTx/>
                    <a:uFillTx/>
                    <a:latin typeface="Calibri" panose="020F0502020204030204"/>
                    <a:ea typeface="+mn-ea"/>
                    <a:cs typeface="+mn-cs"/>
                  </a:rPr>
                  <a:t>Meccanica statistica quantistica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Stato puro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formato da un solo microstato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𝜓</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 =|</m:t>
                      </m:r>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𝜓</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sub>
                      </m:s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Stato misto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formato da una miscela statistica di microstati</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𝜓</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ary>
                        <m:naryPr>
                          <m:chr m:val="∑"/>
                          <m:subHide m:val="on"/>
                          <m:supHide m:val="on"/>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𝜌</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e>
                      </m:nary>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𝜓</m:t>
                          </m:r>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CasellaDiTesto 7">
                <a:extLst>
                  <a:ext uri="{FF2B5EF4-FFF2-40B4-BE49-F238E27FC236}">
                    <a16:creationId xmlns:a16="http://schemas.microsoft.com/office/drawing/2014/main" id="{D6DD4E3C-4C9D-4D96-ADE5-FC4BB9EFFF04}"/>
                  </a:ext>
                </a:extLst>
              </p:cNvPr>
              <p:cNvSpPr txBox="1">
                <a:spLocks noRot="1" noChangeAspect="1" noMove="1" noResize="1" noEditPoints="1" noAdjustHandles="1" noChangeArrowheads="1" noChangeShapeType="1" noTextEdit="1"/>
              </p:cNvSpPr>
              <p:nvPr/>
            </p:nvSpPr>
            <p:spPr>
              <a:xfrm>
                <a:off x="1076960" y="2008178"/>
                <a:ext cx="3738880" cy="3286862"/>
              </a:xfrm>
              <a:prstGeom prst="rect">
                <a:avLst/>
              </a:prstGeom>
              <a:blipFill>
                <a:blip r:embed="rId4"/>
                <a:stretch>
                  <a:fillRect l="-1133" t="-550"/>
                </a:stretch>
              </a:blipFill>
              <a:ln w="28575">
                <a:solidFill>
                  <a:srgbClr val="000000"/>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D698DE04-0CEB-4E82-AB9C-AD9C701CFF3D}"/>
                  </a:ext>
                </a:extLst>
              </p:cNvPr>
              <p:cNvSpPr txBox="1"/>
              <p:nvPr/>
            </p:nvSpPr>
            <p:spPr>
              <a:xfrm>
                <a:off x="6797040" y="1989609"/>
                <a:ext cx="4236720" cy="3286862"/>
              </a:xfrm>
              <a:prstGeom prst="rect">
                <a:avLst/>
              </a:prstGeom>
              <a:solidFill>
                <a:srgbClr val="FFFF00"/>
              </a:solidFill>
              <a:ln w="28575">
                <a:solidFill>
                  <a:srgbClr val="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000" b="1" i="1" u="none" strike="noStrike" kern="1200" cap="none" spc="0" normalizeH="0" baseline="0" noProof="0" dirty="0">
                    <a:ln>
                      <a:noFill/>
                    </a:ln>
                    <a:solidFill>
                      <a:prstClr val="black"/>
                    </a:solidFill>
                    <a:effectLst/>
                    <a:uLnTx/>
                    <a:uFillTx/>
                    <a:latin typeface="Calibri" panose="020F0502020204030204"/>
                    <a:ea typeface="+mn-ea"/>
                    <a:cs typeface="+mn-cs"/>
                  </a:rPr>
                  <a:t>Sistema ottico depolarizzante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Stato puro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formato da un sistema non depolarizzante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𝑯</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𝒊</m:t>
                          </m:r>
                        </m:sub>
                      </m:s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𝒊</m:t>
                              </m:r>
                            </m:sub>
                          </m:s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&gt;&lt;</m:t>
                          </m:r>
                          <m:sSub>
                            <m:sSubPr>
                              <m:ctrlP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it-IT"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𝒊</m:t>
                              </m:r>
                            </m:sub>
                          </m:sSub>
                        </m:e>
                      </m:d>
                    </m:oMath>
                  </m:oMathPara>
                </a14:m>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rPr>
                  <a:t>Stato misto</a:t>
                </a:r>
                <a: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t>: formato da una miscela statistica di sistemi ottici non depolarizzanti</a:t>
                </a:r>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𝑯</m:t>
                          </m:r>
                        </m:e>
                        <m: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𝒅𝒆𝒑</m:t>
                          </m:r>
                        </m:sub>
                      </m:sSub>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subHide m:val="on"/>
                          <m:supHide m:val="on"/>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sup/>
                        <m:e>
                          <m:sSub>
                            <m:sSubPr>
                              <m:ctrlP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𝜌</m:t>
                              </m:r>
                            </m:e>
                            <m:sub>
                              <m:r>
                                <a:rPr kumimoji="0" lang="it-IT"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e>
                      </m:nary>
                      <m:sSub>
                        <m:sSubPr>
                          <m:ctrlP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it-IT"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𝑯</m:t>
                          </m:r>
                        </m:e>
                        <m:sub>
                          <m:r>
                            <a:rPr kumimoji="0" lang="it-IT"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oMath>
                  </m:oMathPara>
                </a14:m>
                <a:endParaRPr kumimoji="0" lang="it-IT"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CasellaDiTesto 14">
                <a:extLst>
                  <a:ext uri="{FF2B5EF4-FFF2-40B4-BE49-F238E27FC236}">
                    <a16:creationId xmlns:a16="http://schemas.microsoft.com/office/drawing/2014/main" id="{D698DE04-0CEB-4E82-AB9C-AD9C701CFF3D}"/>
                  </a:ext>
                </a:extLst>
              </p:cNvPr>
              <p:cNvSpPr txBox="1">
                <a:spLocks noRot="1" noChangeAspect="1" noMove="1" noResize="1" noEditPoints="1" noAdjustHandles="1" noChangeArrowheads="1" noChangeShapeType="1" noTextEdit="1"/>
              </p:cNvSpPr>
              <p:nvPr/>
            </p:nvSpPr>
            <p:spPr>
              <a:xfrm>
                <a:off x="6797040" y="1989609"/>
                <a:ext cx="4236720" cy="3286862"/>
              </a:xfrm>
              <a:prstGeom prst="rect">
                <a:avLst/>
              </a:prstGeom>
              <a:blipFill>
                <a:blip r:embed="rId5"/>
                <a:stretch>
                  <a:fillRect l="-857" t="-550" r="-714"/>
                </a:stretch>
              </a:blipFill>
              <a:ln w="28575">
                <a:solidFill>
                  <a:srgbClr val="000000"/>
                </a:solidFill>
              </a:ln>
            </p:spPr>
            <p:txBody>
              <a:bodyPr/>
              <a:lstStyle/>
              <a:p>
                <a:r>
                  <a:rPr lang="it-IT">
                    <a:noFill/>
                  </a:rPr>
                  <a:t> </a:t>
                </a:r>
              </a:p>
            </p:txBody>
          </p:sp>
        </mc:Fallback>
      </mc:AlternateContent>
      <p:sp>
        <p:nvSpPr>
          <p:cNvPr id="12" name="Freccia bidirezionale orizzontale 11">
            <a:extLst>
              <a:ext uri="{FF2B5EF4-FFF2-40B4-BE49-F238E27FC236}">
                <a16:creationId xmlns:a16="http://schemas.microsoft.com/office/drawing/2014/main" id="{40D2FFAA-F0F5-4A58-BB9A-D9BDA3FE0B3D}"/>
              </a:ext>
            </a:extLst>
          </p:cNvPr>
          <p:cNvSpPr/>
          <p:nvPr/>
        </p:nvSpPr>
        <p:spPr>
          <a:xfrm>
            <a:off x="5024120" y="3328443"/>
            <a:ext cx="1564640" cy="6463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890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Jones </a:t>
            </a:r>
            <a:r>
              <a:rPr lang="it-IT" sz="3200" b="1" dirty="0" err="1"/>
              <a:t>calculus</a:t>
            </a:r>
            <a:r>
              <a:rPr lang="it-IT" sz="3200" b="1" dirty="0"/>
              <a:t>: serie</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3" name="CasellaDiTesto 2">
            <a:extLst>
              <a:ext uri="{FF2B5EF4-FFF2-40B4-BE49-F238E27FC236}">
                <a16:creationId xmlns:a16="http://schemas.microsoft.com/office/drawing/2014/main" id="{C17CE554-8450-424D-8897-A3A99D183B6B}"/>
              </a:ext>
            </a:extLst>
          </p:cNvPr>
          <p:cNvSpPr txBox="1"/>
          <p:nvPr/>
        </p:nvSpPr>
        <p:spPr>
          <a:xfrm>
            <a:off x="204716" y="832513"/>
            <a:ext cx="10863618" cy="523220"/>
          </a:xfrm>
          <a:prstGeom prst="rect">
            <a:avLst/>
          </a:prstGeom>
          <a:noFill/>
        </p:spPr>
        <p:txBody>
          <a:bodyPr wrap="square" rtlCol="0">
            <a:spAutoFit/>
          </a:bodyPr>
          <a:lstStyle/>
          <a:p>
            <a:pPr marL="285750" indent="-285750">
              <a:buFont typeface="Arial" panose="020B0604020202020204" pitchFamily="34" charset="0"/>
              <a:buChar char="•"/>
            </a:pPr>
            <a:r>
              <a:rPr lang="it-IT" sz="2800" dirty="0"/>
              <a:t>Serie di mezzi ottici: </a:t>
            </a:r>
          </a:p>
        </p:txBody>
      </p:sp>
      <p:sp>
        <p:nvSpPr>
          <p:cNvPr id="12" name="Figura a mano libera: forma 11">
            <a:extLst>
              <a:ext uri="{FF2B5EF4-FFF2-40B4-BE49-F238E27FC236}">
                <a16:creationId xmlns:a16="http://schemas.microsoft.com/office/drawing/2014/main" id="{F2247301-8867-4FDF-9772-336DB2700B6B}"/>
              </a:ext>
            </a:extLst>
          </p:cNvPr>
          <p:cNvSpPr/>
          <p:nvPr/>
        </p:nvSpPr>
        <p:spPr>
          <a:xfrm>
            <a:off x="643083" y="2399484"/>
            <a:ext cx="2443327" cy="318751"/>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p:sp>
        <p:nvSpPr>
          <p:cNvPr id="13" name="Rettangolo 12">
            <a:extLst>
              <a:ext uri="{FF2B5EF4-FFF2-40B4-BE49-F238E27FC236}">
                <a16:creationId xmlns:a16="http://schemas.microsoft.com/office/drawing/2014/main" id="{77FE8628-1A4F-4AEC-AD54-E23347C2AD07}"/>
              </a:ext>
            </a:extLst>
          </p:cNvPr>
          <p:cNvSpPr/>
          <p:nvPr/>
        </p:nvSpPr>
        <p:spPr>
          <a:xfrm>
            <a:off x="3100795" y="1491281"/>
            <a:ext cx="720102" cy="2321169"/>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Figura a mano libera: forma 13">
            <a:extLst>
              <a:ext uri="{FF2B5EF4-FFF2-40B4-BE49-F238E27FC236}">
                <a16:creationId xmlns:a16="http://schemas.microsoft.com/office/drawing/2014/main" id="{7C2325CB-4F5F-4231-8D9F-F1249ECB0CEA}"/>
              </a:ext>
            </a:extLst>
          </p:cNvPr>
          <p:cNvSpPr/>
          <p:nvPr/>
        </p:nvSpPr>
        <p:spPr>
          <a:xfrm flipV="1">
            <a:off x="3829023" y="2585498"/>
            <a:ext cx="1744395" cy="132737"/>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p:sp>
        <p:nvSpPr>
          <p:cNvPr id="15" name="Rettangolo 14">
            <a:extLst>
              <a:ext uri="{FF2B5EF4-FFF2-40B4-BE49-F238E27FC236}">
                <a16:creationId xmlns:a16="http://schemas.microsoft.com/office/drawing/2014/main" id="{38D5C07D-C433-4F84-B9EE-2893136CB97F}"/>
              </a:ext>
            </a:extLst>
          </p:cNvPr>
          <p:cNvSpPr/>
          <p:nvPr/>
        </p:nvSpPr>
        <p:spPr>
          <a:xfrm>
            <a:off x="8824742" y="1513414"/>
            <a:ext cx="720102" cy="2321169"/>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igura a mano libera: forma 15">
            <a:extLst>
              <a:ext uri="{FF2B5EF4-FFF2-40B4-BE49-F238E27FC236}">
                <a16:creationId xmlns:a16="http://schemas.microsoft.com/office/drawing/2014/main" id="{D938557F-52AF-4294-A1A7-52D60310E4FE}"/>
              </a:ext>
            </a:extLst>
          </p:cNvPr>
          <p:cNvSpPr/>
          <p:nvPr/>
        </p:nvSpPr>
        <p:spPr>
          <a:xfrm>
            <a:off x="9544844" y="2384380"/>
            <a:ext cx="2000078" cy="422454"/>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p:sp>
        <p:nvSpPr>
          <p:cNvPr id="18" name="Rettangolo 17">
            <a:extLst>
              <a:ext uri="{FF2B5EF4-FFF2-40B4-BE49-F238E27FC236}">
                <a16:creationId xmlns:a16="http://schemas.microsoft.com/office/drawing/2014/main" id="{0D0F0C48-0A09-44BC-BC20-9BD096408028}"/>
              </a:ext>
            </a:extLst>
          </p:cNvPr>
          <p:cNvSpPr/>
          <p:nvPr/>
        </p:nvSpPr>
        <p:spPr>
          <a:xfrm>
            <a:off x="5565418" y="1518586"/>
            <a:ext cx="720102" cy="2321169"/>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onnettore 3">
            <a:extLst>
              <a:ext uri="{FF2B5EF4-FFF2-40B4-BE49-F238E27FC236}">
                <a16:creationId xmlns:a16="http://schemas.microsoft.com/office/drawing/2014/main" id="{4CAB494E-1C16-4FD3-BED1-B6445E61D345}"/>
              </a:ext>
            </a:extLst>
          </p:cNvPr>
          <p:cNvSpPr/>
          <p:nvPr/>
        </p:nvSpPr>
        <p:spPr>
          <a:xfrm>
            <a:off x="6804550" y="2462773"/>
            <a:ext cx="306709" cy="265673"/>
          </a:xfrm>
          <a:prstGeom prst="flowChartConnector">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onnettore 18">
            <a:extLst>
              <a:ext uri="{FF2B5EF4-FFF2-40B4-BE49-F238E27FC236}">
                <a16:creationId xmlns:a16="http://schemas.microsoft.com/office/drawing/2014/main" id="{6BBCC351-BE85-4E31-B0E1-767984C80C86}"/>
              </a:ext>
            </a:extLst>
          </p:cNvPr>
          <p:cNvSpPr/>
          <p:nvPr/>
        </p:nvSpPr>
        <p:spPr>
          <a:xfrm>
            <a:off x="7387067" y="2462772"/>
            <a:ext cx="306709" cy="265673"/>
          </a:xfrm>
          <a:prstGeom prst="flowChartConnector">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onnettore 19">
            <a:extLst>
              <a:ext uri="{FF2B5EF4-FFF2-40B4-BE49-F238E27FC236}">
                <a16:creationId xmlns:a16="http://schemas.microsoft.com/office/drawing/2014/main" id="{964E427C-4284-4D78-8707-1A5505F4DA5A}"/>
              </a:ext>
            </a:extLst>
          </p:cNvPr>
          <p:cNvSpPr/>
          <p:nvPr/>
        </p:nvSpPr>
        <p:spPr>
          <a:xfrm>
            <a:off x="7969586" y="2462771"/>
            <a:ext cx="306709" cy="265673"/>
          </a:xfrm>
          <a:prstGeom prst="flowChartConnector">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F55C5645-36E3-40BC-BB66-CAA44FD17A41}"/>
                  </a:ext>
                </a:extLst>
              </p:cNvPr>
              <p:cNvSpPr txBox="1"/>
              <p:nvPr/>
            </p:nvSpPr>
            <p:spPr>
              <a:xfrm>
                <a:off x="3282111" y="3984663"/>
                <a:ext cx="3574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1</m:t>
                          </m:r>
                        </m:sub>
                      </m:sSub>
                    </m:oMath>
                  </m:oMathPara>
                </a14:m>
                <a:endParaRPr lang="it-IT" sz="2800" dirty="0"/>
              </a:p>
            </p:txBody>
          </p:sp>
        </mc:Choice>
        <mc:Fallback xmlns="">
          <p:sp>
            <p:nvSpPr>
              <p:cNvPr id="5" name="CasellaDiTesto 4">
                <a:extLst>
                  <a:ext uri="{FF2B5EF4-FFF2-40B4-BE49-F238E27FC236}">
                    <a16:creationId xmlns:a16="http://schemas.microsoft.com/office/drawing/2014/main" id="{F55C5645-36E3-40BC-BB66-CAA44FD17A41}"/>
                  </a:ext>
                </a:extLst>
              </p:cNvPr>
              <p:cNvSpPr txBox="1">
                <a:spLocks noRot="1" noChangeAspect="1" noMove="1" noResize="1" noEditPoints="1" noAdjustHandles="1" noChangeArrowheads="1" noChangeShapeType="1" noTextEdit="1"/>
              </p:cNvSpPr>
              <p:nvPr/>
            </p:nvSpPr>
            <p:spPr>
              <a:xfrm>
                <a:off x="3282111" y="3984663"/>
                <a:ext cx="357470" cy="430887"/>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AE8FD42B-50BF-4D9B-B230-F2656B100378}"/>
                  </a:ext>
                </a:extLst>
              </p:cNvPr>
              <p:cNvSpPr txBox="1"/>
              <p:nvPr/>
            </p:nvSpPr>
            <p:spPr>
              <a:xfrm>
                <a:off x="5766609" y="4025600"/>
                <a:ext cx="3657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2</m:t>
                          </m:r>
                        </m:sub>
                      </m:sSub>
                    </m:oMath>
                  </m:oMathPara>
                </a14:m>
                <a:endParaRPr lang="it-IT" sz="2800" dirty="0"/>
              </a:p>
            </p:txBody>
          </p:sp>
        </mc:Choice>
        <mc:Fallback xmlns="">
          <p:sp>
            <p:nvSpPr>
              <p:cNvPr id="21" name="CasellaDiTesto 20">
                <a:extLst>
                  <a:ext uri="{FF2B5EF4-FFF2-40B4-BE49-F238E27FC236}">
                    <a16:creationId xmlns:a16="http://schemas.microsoft.com/office/drawing/2014/main" id="{AE8FD42B-50BF-4D9B-B230-F2656B100378}"/>
                  </a:ext>
                </a:extLst>
              </p:cNvPr>
              <p:cNvSpPr txBox="1">
                <a:spLocks noRot="1" noChangeAspect="1" noMove="1" noResize="1" noEditPoints="1" noAdjustHandles="1" noChangeArrowheads="1" noChangeShapeType="1" noTextEdit="1"/>
              </p:cNvSpPr>
              <p:nvPr/>
            </p:nvSpPr>
            <p:spPr>
              <a:xfrm>
                <a:off x="5766609" y="4025600"/>
                <a:ext cx="365741" cy="430887"/>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CasellaDiTesto 21">
                <a:extLst>
                  <a:ext uri="{FF2B5EF4-FFF2-40B4-BE49-F238E27FC236}">
                    <a16:creationId xmlns:a16="http://schemas.microsoft.com/office/drawing/2014/main" id="{A279F932-6030-4B8D-A810-009EDBD8D836}"/>
                  </a:ext>
                </a:extLst>
              </p:cNvPr>
              <p:cNvSpPr txBox="1"/>
              <p:nvPr/>
            </p:nvSpPr>
            <p:spPr>
              <a:xfrm>
                <a:off x="8990861" y="4010273"/>
                <a:ext cx="3878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𝑛</m:t>
                          </m:r>
                        </m:sub>
                      </m:sSub>
                    </m:oMath>
                  </m:oMathPara>
                </a14:m>
                <a:endParaRPr lang="it-IT" sz="2800" dirty="0"/>
              </a:p>
            </p:txBody>
          </p:sp>
        </mc:Choice>
        <mc:Fallback xmlns="">
          <p:sp>
            <p:nvSpPr>
              <p:cNvPr id="22" name="CasellaDiTesto 21">
                <a:extLst>
                  <a:ext uri="{FF2B5EF4-FFF2-40B4-BE49-F238E27FC236}">
                    <a16:creationId xmlns:a16="http://schemas.microsoft.com/office/drawing/2014/main" id="{A279F932-6030-4B8D-A810-009EDBD8D836}"/>
                  </a:ext>
                </a:extLst>
              </p:cNvPr>
              <p:cNvSpPr txBox="1">
                <a:spLocks noRot="1" noChangeAspect="1" noMove="1" noResize="1" noEditPoints="1" noAdjustHandles="1" noChangeArrowheads="1" noChangeShapeType="1" noTextEdit="1"/>
              </p:cNvSpPr>
              <p:nvPr/>
            </p:nvSpPr>
            <p:spPr>
              <a:xfrm>
                <a:off x="8990861" y="4010273"/>
                <a:ext cx="387863" cy="430887"/>
              </a:xfrm>
              <a:prstGeom prst="rect">
                <a:avLst/>
              </a:prstGeom>
              <a:blipFill>
                <a:blip r:embed="rId7"/>
                <a:stretch>
                  <a:fillRect/>
                </a:stretch>
              </a:blipFill>
            </p:spPr>
            <p:txBody>
              <a:bodyPr/>
              <a:lstStyle/>
              <a:p>
                <a:r>
                  <a:rPr lang="it-IT">
                    <a:noFill/>
                  </a:rPr>
                  <a:t> </a:t>
                </a:r>
              </a:p>
            </p:txBody>
          </p:sp>
        </mc:Fallback>
      </mc:AlternateContent>
      <p:sp>
        <p:nvSpPr>
          <p:cNvPr id="23" name="CasellaDiTesto 22">
            <a:extLst>
              <a:ext uri="{FF2B5EF4-FFF2-40B4-BE49-F238E27FC236}">
                <a16:creationId xmlns:a16="http://schemas.microsoft.com/office/drawing/2014/main" id="{E7116287-4EE2-4246-871A-F3FC8A882116}"/>
              </a:ext>
            </a:extLst>
          </p:cNvPr>
          <p:cNvSpPr txBox="1"/>
          <p:nvPr/>
        </p:nvSpPr>
        <p:spPr>
          <a:xfrm>
            <a:off x="216701" y="4456487"/>
            <a:ext cx="11697796" cy="1384995"/>
          </a:xfrm>
          <a:prstGeom prst="rect">
            <a:avLst/>
          </a:prstGeom>
          <a:noFill/>
        </p:spPr>
        <p:txBody>
          <a:bodyPr wrap="square" rtlCol="0">
            <a:spAutoFit/>
          </a:bodyPr>
          <a:lstStyle/>
          <a:p>
            <a:pPr marL="285750" indent="-285750">
              <a:buFont typeface="Arial" panose="020B0604020202020204" pitchFamily="34" charset="0"/>
              <a:buChar char="•"/>
            </a:pPr>
            <a:r>
              <a:rPr lang="it-IT" sz="2800" dirty="0"/>
              <a:t>Nota importante: le matrici non permettono di individuare la polarizzazione in un punto all’interno del materiale, danno una descrizione complessiva del mezzo…</a:t>
            </a:r>
          </a:p>
        </p:txBody>
      </p:sp>
      <mc:AlternateContent xmlns:mc="http://schemas.openxmlformats.org/markup-compatibility/2006" xmlns:a14="http://schemas.microsoft.com/office/drawing/2010/main">
        <mc:Choice Requires="a14">
          <p:sp>
            <p:nvSpPr>
              <p:cNvPr id="2" name="Rettangolo 1">
                <a:extLst>
                  <a:ext uri="{FF2B5EF4-FFF2-40B4-BE49-F238E27FC236}">
                    <a16:creationId xmlns:a16="http://schemas.microsoft.com/office/drawing/2014/main" id="{E14D8A42-9E24-46A2-833E-4BE9D17AAC27}"/>
                  </a:ext>
                </a:extLst>
              </p:cNvPr>
              <p:cNvSpPr/>
              <p:nvPr/>
            </p:nvSpPr>
            <p:spPr>
              <a:xfrm>
                <a:off x="3773614" y="836002"/>
                <a:ext cx="25119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800" i="1" smtClean="0">
                              <a:latin typeface="Cambria Math" panose="02040503050406030204" pitchFamily="18" charset="0"/>
                            </a:rPr>
                          </m:ctrlPr>
                        </m:sSubPr>
                        <m:e>
                          <m:r>
                            <a:rPr lang="it-IT" sz="2800" i="1">
                              <a:latin typeface="Cambria Math" panose="02040503050406030204" pitchFamily="18" charset="0"/>
                            </a:rPr>
                            <m:t>𝐽</m:t>
                          </m:r>
                        </m:e>
                        <m:sub>
                          <m:r>
                            <a:rPr lang="it-IT" sz="2800" i="1">
                              <a:latin typeface="Cambria Math" panose="02040503050406030204" pitchFamily="18" charset="0"/>
                            </a:rPr>
                            <m:t>𝑡𝑜𝑡</m:t>
                          </m:r>
                        </m:sub>
                      </m:sSub>
                      <m:r>
                        <a:rPr lang="it-IT" sz="2800" i="1">
                          <a:latin typeface="Cambria Math" panose="02040503050406030204" pitchFamily="18" charset="0"/>
                        </a:rPr>
                        <m:t>=</m:t>
                      </m:r>
                      <m:sSub>
                        <m:sSubPr>
                          <m:ctrlPr>
                            <a:rPr lang="it-IT" sz="2800" i="1">
                              <a:latin typeface="Cambria Math" panose="02040503050406030204" pitchFamily="18" charset="0"/>
                            </a:rPr>
                          </m:ctrlPr>
                        </m:sSubPr>
                        <m:e>
                          <m:r>
                            <a:rPr lang="it-IT" sz="2800" i="1">
                              <a:latin typeface="Cambria Math" panose="02040503050406030204" pitchFamily="18" charset="0"/>
                            </a:rPr>
                            <m:t>𝐽</m:t>
                          </m:r>
                        </m:e>
                        <m:sub>
                          <m:r>
                            <a:rPr lang="it-IT" sz="2800" i="1">
                              <a:latin typeface="Cambria Math" panose="02040503050406030204" pitchFamily="18" charset="0"/>
                            </a:rPr>
                            <m:t>𝑛</m:t>
                          </m:r>
                        </m:sub>
                      </m:sSub>
                      <m:r>
                        <a:rPr lang="it-IT" sz="2800" b="0" i="1" smtClean="0">
                          <a:latin typeface="Cambria Math" panose="02040503050406030204" pitchFamily="18" charset="0"/>
                        </a:rPr>
                        <m:t>…</m:t>
                      </m:r>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2</m:t>
                          </m:r>
                        </m:sub>
                      </m:sSub>
                      <m:sSub>
                        <m:sSubPr>
                          <m:ctrlPr>
                            <a:rPr lang="it-IT" sz="2800" b="0" i="1" smtClean="0">
                              <a:latin typeface="Cambria Math" panose="02040503050406030204" pitchFamily="18" charset="0"/>
                            </a:rPr>
                          </m:ctrlPr>
                        </m:sSubPr>
                        <m:e>
                          <m:r>
                            <a:rPr lang="it-IT" sz="2800" b="0" i="1" smtClean="0">
                              <a:latin typeface="Cambria Math" panose="02040503050406030204" pitchFamily="18" charset="0"/>
                            </a:rPr>
                            <m:t>𝐽</m:t>
                          </m:r>
                        </m:e>
                        <m:sub>
                          <m:r>
                            <a:rPr lang="it-IT" sz="2800" b="0" i="1" smtClean="0">
                              <a:latin typeface="Cambria Math" panose="02040503050406030204" pitchFamily="18" charset="0"/>
                            </a:rPr>
                            <m:t>1</m:t>
                          </m:r>
                        </m:sub>
                      </m:sSub>
                    </m:oMath>
                  </m:oMathPara>
                </a14:m>
                <a:endParaRPr lang="it-IT" sz="2800" dirty="0"/>
              </a:p>
            </p:txBody>
          </p:sp>
        </mc:Choice>
        <mc:Fallback xmlns="">
          <p:sp>
            <p:nvSpPr>
              <p:cNvPr id="2" name="Rettangolo 1">
                <a:extLst>
                  <a:ext uri="{FF2B5EF4-FFF2-40B4-BE49-F238E27FC236}">
                    <a16:creationId xmlns:a16="http://schemas.microsoft.com/office/drawing/2014/main" id="{E14D8A42-9E24-46A2-833E-4BE9D17AAC27}"/>
                  </a:ext>
                </a:extLst>
              </p:cNvPr>
              <p:cNvSpPr>
                <a:spLocks noRot="1" noChangeAspect="1" noMove="1" noResize="1" noEditPoints="1" noAdjustHandles="1" noChangeArrowheads="1" noChangeShapeType="1" noTextEdit="1"/>
              </p:cNvSpPr>
              <p:nvPr/>
            </p:nvSpPr>
            <p:spPr>
              <a:xfrm>
                <a:off x="3773614" y="836002"/>
                <a:ext cx="2511906" cy="523220"/>
              </a:xfrm>
              <a:prstGeom prst="rect">
                <a:avLst/>
              </a:prstGeom>
              <a:blipFill>
                <a:blip r:embed="rId8"/>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732964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1F90B290-D094-42C9-9B98-EAA73BF791D4}"/>
              </a:ext>
            </a:extLst>
          </p:cNvPr>
          <p:cNvSpPr/>
          <p:nvPr/>
        </p:nvSpPr>
        <p:spPr>
          <a:xfrm>
            <a:off x="0" y="5882419"/>
            <a:ext cx="12192000" cy="9956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b="1" dirty="0"/>
              <a:t>Laboratorio di Fisica della Materia 2</a:t>
            </a:r>
          </a:p>
          <a:p>
            <a:r>
              <a:rPr lang="it-IT" b="1" dirty="0"/>
              <a:t>Davide Decastri, Daniele Di Miceli, Stefano Radice</a:t>
            </a:r>
          </a:p>
        </p:txBody>
      </p:sp>
      <p:sp>
        <p:nvSpPr>
          <p:cNvPr id="10" name="CasellaDiTesto 9">
            <a:extLst>
              <a:ext uri="{FF2B5EF4-FFF2-40B4-BE49-F238E27FC236}">
                <a16:creationId xmlns:a16="http://schemas.microsoft.com/office/drawing/2014/main" id="{A1C6E873-CACD-4EFD-9A8A-CE67CFA942EE}"/>
              </a:ext>
            </a:extLst>
          </p:cNvPr>
          <p:cNvSpPr txBox="1"/>
          <p:nvPr/>
        </p:nvSpPr>
        <p:spPr>
          <a:xfrm>
            <a:off x="9133840" y="6195593"/>
            <a:ext cx="1554480" cy="369332"/>
          </a:xfrm>
          <a:prstGeom prst="rect">
            <a:avLst/>
          </a:prstGeom>
          <a:noFill/>
        </p:spPr>
        <p:txBody>
          <a:bodyPr wrap="square" rtlCol="0">
            <a:spAutoFit/>
          </a:bodyPr>
          <a:lstStyle/>
          <a:p>
            <a:r>
              <a:rPr lang="it-IT" b="1" dirty="0">
                <a:solidFill>
                  <a:schemeClr val="bg1"/>
                </a:solidFill>
              </a:rPr>
              <a:t>AA 2019/2020</a:t>
            </a:r>
          </a:p>
        </p:txBody>
      </p:sp>
      <p:sp>
        <p:nvSpPr>
          <p:cNvPr id="11" name="Rettangolo 10">
            <a:extLst>
              <a:ext uri="{FF2B5EF4-FFF2-40B4-BE49-F238E27FC236}">
                <a16:creationId xmlns:a16="http://schemas.microsoft.com/office/drawing/2014/main" id="{3F89D90A-9393-4610-93A0-632AA0011F62}"/>
              </a:ext>
            </a:extLst>
          </p:cNvPr>
          <p:cNvSpPr/>
          <p:nvPr/>
        </p:nvSpPr>
        <p:spPr>
          <a:xfrm>
            <a:off x="0" y="19343"/>
            <a:ext cx="12192000" cy="6299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3200" b="1" dirty="0"/>
              <a:t>Jones </a:t>
            </a:r>
            <a:r>
              <a:rPr lang="it-IT" sz="3200" b="1" dirty="0" err="1"/>
              <a:t>calculus</a:t>
            </a:r>
            <a:r>
              <a:rPr lang="it-IT" sz="3200" b="1" dirty="0"/>
              <a:t>: parallelo</a:t>
            </a:r>
          </a:p>
        </p:txBody>
      </p:sp>
      <p:pic>
        <p:nvPicPr>
          <p:cNvPr id="9" name="Immagine 8" descr="Immagine che contiene segnale, fotografia, largo, via&#10;&#10;Descrizione generata automaticamente">
            <a:extLst>
              <a:ext uri="{FF2B5EF4-FFF2-40B4-BE49-F238E27FC236}">
                <a16:creationId xmlns:a16="http://schemas.microsoft.com/office/drawing/2014/main" id="{F00173AB-6632-4E16-AA98-2532B341B0E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247120" y="5882419"/>
            <a:ext cx="944880" cy="956238"/>
          </a:xfrm>
          <a:prstGeom prst="rect">
            <a:avLst/>
          </a:prstGeom>
        </p:spPr>
      </p:pic>
      <p:sp>
        <p:nvSpPr>
          <p:cNvPr id="17" name="CasellaDiTesto 16">
            <a:extLst>
              <a:ext uri="{FF2B5EF4-FFF2-40B4-BE49-F238E27FC236}">
                <a16:creationId xmlns:a16="http://schemas.microsoft.com/office/drawing/2014/main" id="{142B8FDA-ED22-48A6-B72D-280821584791}"/>
              </a:ext>
            </a:extLst>
          </p:cNvPr>
          <p:cNvSpPr txBox="1"/>
          <p:nvPr/>
        </p:nvSpPr>
        <p:spPr>
          <a:xfrm>
            <a:off x="267286" y="900332"/>
            <a:ext cx="11591779" cy="1384995"/>
          </a:xfrm>
          <a:prstGeom prst="rect">
            <a:avLst/>
          </a:prstGeom>
          <a:noFill/>
        </p:spPr>
        <p:txBody>
          <a:bodyPr wrap="square" rtlCol="0">
            <a:spAutoFit/>
          </a:bodyPr>
          <a:lstStyle/>
          <a:p>
            <a:pPr marL="457200" indent="-457200">
              <a:buFont typeface="Arial" panose="020B0604020202020204" pitchFamily="34" charset="0"/>
              <a:buChar char="•"/>
            </a:pPr>
            <a:r>
              <a:rPr lang="it-IT" sz="2800" dirty="0"/>
              <a:t>Nella matrice di Jones è contenuta l’informazione relativa alla fase acquisita a causa dell’interazione con il mezzo.</a:t>
            </a:r>
          </a:p>
          <a:p>
            <a:pPr marL="457200" indent="-457200">
              <a:buFont typeface="Arial" panose="020B0604020202020204" pitchFamily="34" charset="0"/>
              <a:buChar char="•"/>
            </a:pPr>
            <a:r>
              <a:rPr lang="it-IT" sz="2800" dirty="0"/>
              <a:t>Le matrici di Jones permettono di studiare l’interferenza fra i raggi luminosi.</a:t>
            </a:r>
          </a:p>
        </p:txBody>
      </p:sp>
      <p:sp>
        <p:nvSpPr>
          <p:cNvPr id="8" name="Figura a mano libera: forma 7">
            <a:extLst>
              <a:ext uri="{FF2B5EF4-FFF2-40B4-BE49-F238E27FC236}">
                <a16:creationId xmlns:a16="http://schemas.microsoft.com/office/drawing/2014/main" id="{66B6695A-FA81-4802-A39E-6AE7A223F5AB}"/>
              </a:ext>
            </a:extLst>
          </p:cNvPr>
          <p:cNvSpPr/>
          <p:nvPr/>
        </p:nvSpPr>
        <p:spPr>
          <a:xfrm rot="921633">
            <a:off x="634104" y="4248245"/>
            <a:ext cx="3384000" cy="566002"/>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p:sp>
        <p:nvSpPr>
          <p:cNvPr id="12" name="Figura a mano libera: forma 11">
            <a:extLst>
              <a:ext uri="{FF2B5EF4-FFF2-40B4-BE49-F238E27FC236}">
                <a16:creationId xmlns:a16="http://schemas.microsoft.com/office/drawing/2014/main" id="{5B0376FB-A31C-4CB7-A324-D8063C3C2FE5}"/>
              </a:ext>
            </a:extLst>
          </p:cNvPr>
          <p:cNvSpPr/>
          <p:nvPr/>
        </p:nvSpPr>
        <p:spPr>
          <a:xfrm rot="20785449">
            <a:off x="4921831" y="4182979"/>
            <a:ext cx="3264386" cy="454959"/>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p:sp>
        <p:nvSpPr>
          <p:cNvPr id="13" name="Figura a mano libera: forma 12">
            <a:extLst>
              <a:ext uri="{FF2B5EF4-FFF2-40B4-BE49-F238E27FC236}">
                <a16:creationId xmlns:a16="http://schemas.microsoft.com/office/drawing/2014/main" id="{C2BCBD06-F5E7-4BA6-9DF7-D759F315BBE1}"/>
              </a:ext>
            </a:extLst>
          </p:cNvPr>
          <p:cNvSpPr/>
          <p:nvPr/>
        </p:nvSpPr>
        <p:spPr>
          <a:xfrm rot="20844105">
            <a:off x="535648" y="3001495"/>
            <a:ext cx="3384000" cy="566002"/>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p:sp>
        <p:nvSpPr>
          <p:cNvPr id="15" name="Figura a mano libera: forma 14">
            <a:extLst>
              <a:ext uri="{FF2B5EF4-FFF2-40B4-BE49-F238E27FC236}">
                <a16:creationId xmlns:a16="http://schemas.microsoft.com/office/drawing/2014/main" id="{771A346A-783D-430C-AA46-44A13074B2E3}"/>
              </a:ext>
            </a:extLst>
          </p:cNvPr>
          <p:cNvSpPr/>
          <p:nvPr/>
        </p:nvSpPr>
        <p:spPr>
          <a:xfrm rot="855904">
            <a:off x="4932482" y="3204173"/>
            <a:ext cx="3243083" cy="205642"/>
          </a:xfrm>
          <a:custGeom>
            <a:avLst/>
            <a:gdLst>
              <a:gd name="connsiteX0" fmla="*/ 0 w 5287618"/>
              <a:gd name="connsiteY0" fmla="*/ 1232825 h 1232825"/>
              <a:gd name="connsiteX1" fmla="*/ 914400 w 5287618"/>
              <a:gd name="connsiteY1" fmla="*/ 66634 h 1232825"/>
              <a:gd name="connsiteX2" fmla="*/ 1802296 w 5287618"/>
              <a:gd name="connsiteY2" fmla="*/ 954530 h 1232825"/>
              <a:gd name="connsiteX3" fmla="*/ 2650435 w 5287618"/>
              <a:gd name="connsiteY3" fmla="*/ 373 h 1232825"/>
              <a:gd name="connsiteX4" fmla="*/ 3551583 w 5287618"/>
              <a:gd name="connsiteY4" fmla="*/ 1087052 h 1232825"/>
              <a:gd name="connsiteX5" fmla="*/ 4346713 w 5287618"/>
              <a:gd name="connsiteY5" fmla="*/ 185904 h 1232825"/>
              <a:gd name="connsiteX6" fmla="*/ 4903304 w 5287618"/>
              <a:gd name="connsiteY6" fmla="*/ 517208 h 1232825"/>
              <a:gd name="connsiteX7" fmla="*/ 5287618 w 5287618"/>
              <a:gd name="connsiteY7" fmla="*/ 583469 h 1232825"/>
              <a:gd name="connsiteX0" fmla="*/ 0 w 5287618"/>
              <a:gd name="connsiteY0" fmla="*/ 1232833 h 1232833"/>
              <a:gd name="connsiteX1" fmla="*/ 768626 w 5287618"/>
              <a:gd name="connsiteY1" fmla="*/ 199163 h 1232833"/>
              <a:gd name="connsiteX2" fmla="*/ 1802296 w 5287618"/>
              <a:gd name="connsiteY2" fmla="*/ 954538 h 1232833"/>
              <a:gd name="connsiteX3" fmla="*/ 2650435 w 5287618"/>
              <a:gd name="connsiteY3" fmla="*/ 381 h 1232833"/>
              <a:gd name="connsiteX4" fmla="*/ 3551583 w 5287618"/>
              <a:gd name="connsiteY4" fmla="*/ 1087060 h 1232833"/>
              <a:gd name="connsiteX5" fmla="*/ 4346713 w 5287618"/>
              <a:gd name="connsiteY5" fmla="*/ 185912 h 1232833"/>
              <a:gd name="connsiteX6" fmla="*/ 4903304 w 5287618"/>
              <a:gd name="connsiteY6" fmla="*/ 517216 h 1232833"/>
              <a:gd name="connsiteX7" fmla="*/ 5287618 w 5287618"/>
              <a:gd name="connsiteY7" fmla="*/ 583477 h 1232833"/>
              <a:gd name="connsiteX0" fmla="*/ 0 w 5287618"/>
              <a:gd name="connsiteY0" fmla="*/ 1233012 h 1260257"/>
              <a:gd name="connsiteX1" fmla="*/ 768626 w 5287618"/>
              <a:gd name="connsiteY1" fmla="*/ 199342 h 1260257"/>
              <a:gd name="connsiteX2" fmla="*/ 1709531 w 5287618"/>
              <a:gd name="connsiteY2" fmla="*/ 1259517 h 1260257"/>
              <a:gd name="connsiteX3" fmla="*/ 2650435 w 5287618"/>
              <a:gd name="connsiteY3" fmla="*/ 560 h 1260257"/>
              <a:gd name="connsiteX4" fmla="*/ 3551583 w 5287618"/>
              <a:gd name="connsiteY4" fmla="*/ 1087239 h 1260257"/>
              <a:gd name="connsiteX5" fmla="*/ 4346713 w 5287618"/>
              <a:gd name="connsiteY5" fmla="*/ 186091 h 1260257"/>
              <a:gd name="connsiteX6" fmla="*/ 4903304 w 5287618"/>
              <a:gd name="connsiteY6" fmla="*/ 517395 h 1260257"/>
              <a:gd name="connsiteX7" fmla="*/ 5287618 w 5287618"/>
              <a:gd name="connsiteY7" fmla="*/ 583656 h 1260257"/>
              <a:gd name="connsiteX0" fmla="*/ 0 w 5287618"/>
              <a:gd name="connsiteY0" fmla="*/ 1062775 h 1089280"/>
              <a:gd name="connsiteX1" fmla="*/ 768626 w 5287618"/>
              <a:gd name="connsiteY1" fmla="*/ 29105 h 1089280"/>
              <a:gd name="connsiteX2" fmla="*/ 1709531 w 5287618"/>
              <a:gd name="connsiteY2" fmla="*/ 1089280 h 1089280"/>
              <a:gd name="connsiteX3" fmla="*/ 2531165 w 5287618"/>
              <a:gd name="connsiteY3" fmla="*/ 29106 h 1089280"/>
              <a:gd name="connsiteX4" fmla="*/ 3551583 w 5287618"/>
              <a:gd name="connsiteY4" fmla="*/ 917002 h 1089280"/>
              <a:gd name="connsiteX5" fmla="*/ 4346713 w 5287618"/>
              <a:gd name="connsiteY5" fmla="*/ 15854 h 1089280"/>
              <a:gd name="connsiteX6" fmla="*/ 4903304 w 5287618"/>
              <a:gd name="connsiteY6" fmla="*/ 347158 h 1089280"/>
              <a:gd name="connsiteX7" fmla="*/ 5287618 w 5287618"/>
              <a:gd name="connsiteY7" fmla="*/ 413419 h 1089280"/>
              <a:gd name="connsiteX0" fmla="*/ 0 w 5287618"/>
              <a:gd name="connsiteY0" fmla="*/ 1074468 h 1167237"/>
              <a:gd name="connsiteX1" fmla="*/ 768626 w 5287618"/>
              <a:gd name="connsiteY1" fmla="*/ 40798 h 1167237"/>
              <a:gd name="connsiteX2" fmla="*/ 1709531 w 5287618"/>
              <a:gd name="connsiteY2" fmla="*/ 1100973 h 1167237"/>
              <a:gd name="connsiteX3" fmla="*/ 2531165 w 5287618"/>
              <a:gd name="connsiteY3" fmla="*/ 40799 h 1167237"/>
              <a:gd name="connsiteX4" fmla="*/ 3485323 w 5287618"/>
              <a:gd name="connsiteY4" fmla="*/ 1167234 h 1167237"/>
              <a:gd name="connsiteX5" fmla="*/ 4346713 w 5287618"/>
              <a:gd name="connsiteY5" fmla="*/ 27547 h 1167237"/>
              <a:gd name="connsiteX6" fmla="*/ 4903304 w 5287618"/>
              <a:gd name="connsiteY6" fmla="*/ 358851 h 1167237"/>
              <a:gd name="connsiteX7" fmla="*/ 5287618 w 5287618"/>
              <a:gd name="connsiteY7" fmla="*/ 425112 h 1167237"/>
              <a:gd name="connsiteX0" fmla="*/ 0 w 5287618"/>
              <a:gd name="connsiteY0" fmla="*/ 1099794 h 1192589"/>
              <a:gd name="connsiteX1" fmla="*/ 768626 w 5287618"/>
              <a:gd name="connsiteY1" fmla="*/ 66124 h 1192589"/>
              <a:gd name="connsiteX2" fmla="*/ 1709531 w 5287618"/>
              <a:gd name="connsiteY2" fmla="*/ 1126299 h 1192589"/>
              <a:gd name="connsiteX3" fmla="*/ 2531165 w 5287618"/>
              <a:gd name="connsiteY3" fmla="*/ 66125 h 1192589"/>
              <a:gd name="connsiteX4" fmla="*/ 3485323 w 5287618"/>
              <a:gd name="connsiteY4" fmla="*/ 1192560 h 1192589"/>
              <a:gd name="connsiteX5" fmla="*/ 3949147 w 5287618"/>
              <a:gd name="connsiteY5" fmla="*/ 26369 h 1192589"/>
              <a:gd name="connsiteX6" fmla="*/ 4903304 w 5287618"/>
              <a:gd name="connsiteY6" fmla="*/ 384177 h 1192589"/>
              <a:gd name="connsiteX7" fmla="*/ 5287618 w 5287618"/>
              <a:gd name="connsiteY7" fmla="*/ 450438 h 1192589"/>
              <a:gd name="connsiteX0" fmla="*/ 0 w 5234609"/>
              <a:gd name="connsiteY0" fmla="*/ 1166055 h 1192589"/>
              <a:gd name="connsiteX1" fmla="*/ 715617 w 5234609"/>
              <a:gd name="connsiteY1" fmla="*/ 66124 h 1192589"/>
              <a:gd name="connsiteX2" fmla="*/ 1656522 w 5234609"/>
              <a:gd name="connsiteY2" fmla="*/ 1126299 h 1192589"/>
              <a:gd name="connsiteX3" fmla="*/ 2478156 w 5234609"/>
              <a:gd name="connsiteY3" fmla="*/ 66125 h 1192589"/>
              <a:gd name="connsiteX4" fmla="*/ 3432314 w 5234609"/>
              <a:gd name="connsiteY4" fmla="*/ 1192560 h 1192589"/>
              <a:gd name="connsiteX5" fmla="*/ 3896138 w 5234609"/>
              <a:gd name="connsiteY5" fmla="*/ 26369 h 1192589"/>
              <a:gd name="connsiteX6" fmla="*/ 4850295 w 5234609"/>
              <a:gd name="connsiteY6" fmla="*/ 384177 h 1192589"/>
              <a:gd name="connsiteX7" fmla="*/ 5234609 w 5234609"/>
              <a:gd name="connsiteY7" fmla="*/ 450438 h 1192589"/>
              <a:gd name="connsiteX0" fmla="*/ 0 w 5234609"/>
              <a:gd name="connsiteY0" fmla="*/ 1166055 h 1198022"/>
              <a:gd name="connsiteX1" fmla="*/ 715617 w 5234609"/>
              <a:gd name="connsiteY1" fmla="*/ 66124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6055 h 1198022"/>
              <a:gd name="connsiteX1" fmla="*/ 861391 w 5234609"/>
              <a:gd name="connsiteY1" fmla="*/ 450437 h 1198022"/>
              <a:gd name="connsiteX2" fmla="*/ 1656522 w 5234609"/>
              <a:gd name="connsiteY2" fmla="*/ 1126299 h 1198022"/>
              <a:gd name="connsiteX3" fmla="*/ 2584173 w 5234609"/>
              <a:gd name="connsiteY3" fmla="*/ 490194 h 1198022"/>
              <a:gd name="connsiteX4" fmla="*/ 3432314 w 5234609"/>
              <a:gd name="connsiteY4" fmla="*/ 1192560 h 1198022"/>
              <a:gd name="connsiteX5" fmla="*/ 3896138 w 5234609"/>
              <a:gd name="connsiteY5" fmla="*/ 26369 h 1198022"/>
              <a:gd name="connsiteX6" fmla="*/ 4850295 w 5234609"/>
              <a:gd name="connsiteY6" fmla="*/ 384177 h 1198022"/>
              <a:gd name="connsiteX7" fmla="*/ 5234609 w 5234609"/>
              <a:gd name="connsiteY7" fmla="*/ 450438 h 1198022"/>
              <a:gd name="connsiteX0" fmla="*/ 0 w 5234609"/>
              <a:gd name="connsiteY0" fmla="*/ 1162747 h 1162747"/>
              <a:gd name="connsiteX1" fmla="*/ 861391 w 5234609"/>
              <a:gd name="connsiteY1" fmla="*/ 447129 h 1162747"/>
              <a:gd name="connsiteX2" fmla="*/ 1656522 w 5234609"/>
              <a:gd name="connsiteY2" fmla="*/ 1122991 h 1162747"/>
              <a:gd name="connsiteX3" fmla="*/ 2584173 w 5234609"/>
              <a:gd name="connsiteY3" fmla="*/ 486886 h 1162747"/>
              <a:gd name="connsiteX4" fmla="*/ 3419062 w 5234609"/>
              <a:gd name="connsiteY4" fmla="*/ 1122991 h 1162747"/>
              <a:gd name="connsiteX5" fmla="*/ 3896138 w 5234609"/>
              <a:gd name="connsiteY5" fmla="*/ 23061 h 1162747"/>
              <a:gd name="connsiteX6" fmla="*/ 4850295 w 5234609"/>
              <a:gd name="connsiteY6" fmla="*/ 380869 h 1162747"/>
              <a:gd name="connsiteX7" fmla="*/ 5234609 w 5234609"/>
              <a:gd name="connsiteY7" fmla="*/ 447130 h 1162747"/>
              <a:gd name="connsiteX0" fmla="*/ 0 w 5234609"/>
              <a:gd name="connsiteY0" fmla="*/ 782958 h 782958"/>
              <a:gd name="connsiteX1" fmla="*/ 861391 w 5234609"/>
              <a:gd name="connsiteY1" fmla="*/ 67340 h 782958"/>
              <a:gd name="connsiteX2" fmla="*/ 1656522 w 5234609"/>
              <a:gd name="connsiteY2" fmla="*/ 743202 h 782958"/>
              <a:gd name="connsiteX3" fmla="*/ 2584173 w 5234609"/>
              <a:gd name="connsiteY3" fmla="*/ 107097 h 782958"/>
              <a:gd name="connsiteX4" fmla="*/ 3419062 w 5234609"/>
              <a:gd name="connsiteY4" fmla="*/ 743202 h 782958"/>
              <a:gd name="connsiteX5" fmla="*/ 4134678 w 5234609"/>
              <a:gd name="connsiteY5" fmla="*/ 133603 h 782958"/>
              <a:gd name="connsiteX6" fmla="*/ 4850295 w 5234609"/>
              <a:gd name="connsiteY6" fmla="*/ 1080 h 782958"/>
              <a:gd name="connsiteX7" fmla="*/ 5234609 w 5234609"/>
              <a:gd name="connsiteY7" fmla="*/ 67341 h 782958"/>
              <a:gd name="connsiteX0" fmla="*/ 0 w 5234609"/>
              <a:gd name="connsiteY0" fmla="*/ 715667 h 715667"/>
              <a:gd name="connsiteX1" fmla="*/ 861391 w 5234609"/>
              <a:gd name="connsiteY1" fmla="*/ 49 h 715667"/>
              <a:gd name="connsiteX2" fmla="*/ 1656522 w 5234609"/>
              <a:gd name="connsiteY2" fmla="*/ 675911 h 715667"/>
              <a:gd name="connsiteX3" fmla="*/ 2584173 w 5234609"/>
              <a:gd name="connsiteY3" fmla="*/ 39806 h 715667"/>
              <a:gd name="connsiteX4" fmla="*/ 3419062 w 5234609"/>
              <a:gd name="connsiteY4" fmla="*/ 675911 h 715667"/>
              <a:gd name="connsiteX5" fmla="*/ 4134678 w 5234609"/>
              <a:gd name="connsiteY5" fmla="*/ 66312 h 715667"/>
              <a:gd name="connsiteX6" fmla="*/ 4797286 w 5234609"/>
              <a:gd name="connsiteY6" fmla="*/ 450624 h 715667"/>
              <a:gd name="connsiteX7" fmla="*/ 5234609 w 5234609"/>
              <a:gd name="connsiteY7" fmla="*/ 50 h 715667"/>
              <a:gd name="connsiteX0" fmla="*/ 0 w 5287618"/>
              <a:gd name="connsiteY0" fmla="*/ 715667 h 715667"/>
              <a:gd name="connsiteX1" fmla="*/ 861391 w 5287618"/>
              <a:gd name="connsiteY1" fmla="*/ 49 h 715667"/>
              <a:gd name="connsiteX2" fmla="*/ 1656522 w 5287618"/>
              <a:gd name="connsiteY2" fmla="*/ 675911 h 715667"/>
              <a:gd name="connsiteX3" fmla="*/ 2584173 w 5287618"/>
              <a:gd name="connsiteY3" fmla="*/ 39806 h 715667"/>
              <a:gd name="connsiteX4" fmla="*/ 3419062 w 5287618"/>
              <a:gd name="connsiteY4" fmla="*/ 675911 h 715667"/>
              <a:gd name="connsiteX5" fmla="*/ 4134678 w 5287618"/>
              <a:gd name="connsiteY5" fmla="*/ 66312 h 715667"/>
              <a:gd name="connsiteX6" fmla="*/ 4797286 w 5287618"/>
              <a:gd name="connsiteY6" fmla="*/ 450624 h 715667"/>
              <a:gd name="connsiteX7" fmla="*/ 5287618 w 5287618"/>
              <a:gd name="connsiteY7" fmla="*/ 450624 h 715667"/>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035827"/>
              <a:gd name="connsiteY0" fmla="*/ 702388 h 702388"/>
              <a:gd name="connsiteX1" fmla="*/ 609600 w 5035827"/>
              <a:gd name="connsiteY1" fmla="*/ 22 h 702388"/>
              <a:gd name="connsiteX2" fmla="*/ 1404731 w 5035827"/>
              <a:gd name="connsiteY2" fmla="*/ 675884 h 702388"/>
              <a:gd name="connsiteX3" fmla="*/ 2332382 w 5035827"/>
              <a:gd name="connsiteY3" fmla="*/ 39779 h 702388"/>
              <a:gd name="connsiteX4" fmla="*/ 3167271 w 5035827"/>
              <a:gd name="connsiteY4" fmla="*/ 675884 h 702388"/>
              <a:gd name="connsiteX5" fmla="*/ 3882887 w 5035827"/>
              <a:gd name="connsiteY5" fmla="*/ 66285 h 702388"/>
              <a:gd name="connsiteX6" fmla="*/ 4545495 w 5035827"/>
              <a:gd name="connsiteY6" fmla="*/ 450597 h 702388"/>
              <a:gd name="connsiteX7" fmla="*/ 5035827 w 5035827"/>
              <a:gd name="connsiteY7" fmla="*/ 450597 h 702388"/>
              <a:gd name="connsiteX0" fmla="*/ 0 w 5115340"/>
              <a:gd name="connsiteY0" fmla="*/ 755565 h 755565"/>
              <a:gd name="connsiteX1" fmla="*/ 689113 w 5115340"/>
              <a:gd name="connsiteY1" fmla="*/ 190 h 755565"/>
              <a:gd name="connsiteX2" fmla="*/ 1484244 w 5115340"/>
              <a:gd name="connsiteY2" fmla="*/ 676052 h 755565"/>
              <a:gd name="connsiteX3" fmla="*/ 2411895 w 5115340"/>
              <a:gd name="connsiteY3" fmla="*/ 39947 h 755565"/>
              <a:gd name="connsiteX4" fmla="*/ 3246784 w 5115340"/>
              <a:gd name="connsiteY4" fmla="*/ 676052 h 755565"/>
              <a:gd name="connsiteX5" fmla="*/ 3962400 w 5115340"/>
              <a:gd name="connsiteY5" fmla="*/ 66453 h 755565"/>
              <a:gd name="connsiteX6" fmla="*/ 4625008 w 5115340"/>
              <a:gd name="connsiteY6" fmla="*/ 450765 h 755565"/>
              <a:gd name="connsiteX7" fmla="*/ 5115340 w 5115340"/>
              <a:gd name="connsiteY7" fmla="*/ 450765 h 755565"/>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67 h 715667"/>
              <a:gd name="connsiteX1" fmla="*/ 715617 w 5141844"/>
              <a:gd name="connsiteY1" fmla="*/ 49 h 715667"/>
              <a:gd name="connsiteX2" fmla="*/ 1510748 w 5141844"/>
              <a:gd name="connsiteY2" fmla="*/ 675911 h 715667"/>
              <a:gd name="connsiteX3" fmla="*/ 2438399 w 5141844"/>
              <a:gd name="connsiteY3" fmla="*/ 39806 h 715667"/>
              <a:gd name="connsiteX4" fmla="*/ 3273288 w 5141844"/>
              <a:gd name="connsiteY4" fmla="*/ 675911 h 715667"/>
              <a:gd name="connsiteX5" fmla="*/ 3988904 w 5141844"/>
              <a:gd name="connsiteY5" fmla="*/ 66312 h 715667"/>
              <a:gd name="connsiteX6" fmla="*/ 4651512 w 5141844"/>
              <a:gd name="connsiteY6" fmla="*/ 450624 h 715667"/>
              <a:gd name="connsiteX7" fmla="*/ 5141844 w 5141844"/>
              <a:gd name="connsiteY7" fmla="*/ 450624 h 715667"/>
              <a:gd name="connsiteX0" fmla="*/ 0 w 5141844"/>
              <a:gd name="connsiteY0" fmla="*/ 715618 h 715667"/>
              <a:gd name="connsiteX1" fmla="*/ 715617 w 5141844"/>
              <a:gd name="connsiteY1" fmla="*/ 0 h 715667"/>
              <a:gd name="connsiteX2" fmla="*/ 1537252 w 5141844"/>
              <a:gd name="connsiteY2" fmla="*/ 715619 h 715667"/>
              <a:gd name="connsiteX3" fmla="*/ 2438399 w 5141844"/>
              <a:gd name="connsiteY3" fmla="*/ 39757 h 715667"/>
              <a:gd name="connsiteX4" fmla="*/ 3273288 w 5141844"/>
              <a:gd name="connsiteY4" fmla="*/ 675862 h 715667"/>
              <a:gd name="connsiteX5" fmla="*/ 3988904 w 5141844"/>
              <a:gd name="connsiteY5" fmla="*/ 66263 h 715667"/>
              <a:gd name="connsiteX6" fmla="*/ 4651512 w 5141844"/>
              <a:gd name="connsiteY6" fmla="*/ 450575 h 715667"/>
              <a:gd name="connsiteX7" fmla="*/ 5141844 w 5141844"/>
              <a:gd name="connsiteY7" fmla="*/ 450575 h 715667"/>
              <a:gd name="connsiteX0" fmla="*/ 0 w 5141844"/>
              <a:gd name="connsiteY0" fmla="*/ 715618 h 728894"/>
              <a:gd name="connsiteX1" fmla="*/ 715617 w 5141844"/>
              <a:gd name="connsiteY1" fmla="*/ 0 h 728894"/>
              <a:gd name="connsiteX2" fmla="*/ 1537252 w 5141844"/>
              <a:gd name="connsiteY2" fmla="*/ 715619 h 728894"/>
              <a:gd name="connsiteX3" fmla="*/ 2438399 w 5141844"/>
              <a:gd name="connsiteY3" fmla="*/ 39757 h 728894"/>
              <a:gd name="connsiteX4" fmla="*/ 3286540 w 5141844"/>
              <a:gd name="connsiteY4" fmla="*/ 728871 h 728894"/>
              <a:gd name="connsiteX5" fmla="*/ 3988904 w 5141844"/>
              <a:gd name="connsiteY5" fmla="*/ 66263 h 728894"/>
              <a:gd name="connsiteX6" fmla="*/ 4651512 w 5141844"/>
              <a:gd name="connsiteY6" fmla="*/ 450575 h 728894"/>
              <a:gd name="connsiteX7" fmla="*/ 5141844 w 5141844"/>
              <a:gd name="connsiteY7" fmla="*/ 450575 h 728894"/>
              <a:gd name="connsiteX0" fmla="*/ 0 w 5141844"/>
              <a:gd name="connsiteY0" fmla="*/ 715618 h 728871"/>
              <a:gd name="connsiteX1" fmla="*/ 715617 w 5141844"/>
              <a:gd name="connsiteY1" fmla="*/ 0 h 728871"/>
              <a:gd name="connsiteX2" fmla="*/ 1537252 w 5141844"/>
              <a:gd name="connsiteY2" fmla="*/ 715619 h 728871"/>
              <a:gd name="connsiteX3" fmla="*/ 2438399 w 5141844"/>
              <a:gd name="connsiteY3" fmla="*/ 39757 h 728871"/>
              <a:gd name="connsiteX4" fmla="*/ 3286540 w 5141844"/>
              <a:gd name="connsiteY4" fmla="*/ 728871 h 728871"/>
              <a:gd name="connsiteX5" fmla="*/ 4015408 w 5141844"/>
              <a:gd name="connsiteY5" fmla="*/ 39759 h 728871"/>
              <a:gd name="connsiteX6" fmla="*/ 4651512 w 5141844"/>
              <a:gd name="connsiteY6" fmla="*/ 450575 h 728871"/>
              <a:gd name="connsiteX7" fmla="*/ 5141844 w 5141844"/>
              <a:gd name="connsiteY7" fmla="*/ 450575 h 728871"/>
              <a:gd name="connsiteX0" fmla="*/ 0 w 5075583"/>
              <a:gd name="connsiteY0" fmla="*/ 715618 h 728871"/>
              <a:gd name="connsiteX1" fmla="*/ 715617 w 5075583"/>
              <a:gd name="connsiteY1" fmla="*/ 0 h 728871"/>
              <a:gd name="connsiteX2" fmla="*/ 1537252 w 5075583"/>
              <a:gd name="connsiteY2" fmla="*/ 715619 h 728871"/>
              <a:gd name="connsiteX3" fmla="*/ 2438399 w 5075583"/>
              <a:gd name="connsiteY3" fmla="*/ 39757 h 728871"/>
              <a:gd name="connsiteX4" fmla="*/ 3286540 w 5075583"/>
              <a:gd name="connsiteY4" fmla="*/ 728871 h 728871"/>
              <a:gd name="connsiteX5" fmla="*/ 4015408 w 5075583"/>
              <a:gd name="connsiteY5" fmla="*/ 39759 h 728871"/>
              <a:gd name="connsiteX6" fmla="*/ 4651512 w 5075583"/>
              <a:gd name="connsiteY6" fmla="*/ 450575 h 728871"/>
              <a:gd name="connsiteX7" fmla="*/ 5075583 w 5075583"/>
              <a:gd name="connsiteY7" fmla="*/ 463827 h 728871"/>
              <a:gd name="connsiteX0" fmla="*/ 0 w 5075583"/>
              <a:gd name="connsiteY0" fmla="*/ 715618 h 728906"/>
              <a:gd name="connsiteX1" fmla="*/ 715617 w 5075583"/>
              <a:gd name="connsiteY1" fmla="*/ 0 h 728906"/>
              <a:gd name="connsiteX2" fmla="*/ 1537252 w 5075583"/>
              <a:gd name="connsiteY2" fmla="*/ 715619 h 728906"/>
              <a:gd name="connsiteX3" fmla="*/ 2438399 w 5075583"/>
              <a:gd name="connsiteY3" fmla="*/ 39757 h 728906"/>
              <a:gd name="connsiteX4" fmla="*/ 3286540 w 5075583"/>
              <a:gd name="connsiteY4" fmla="*/ 728871 h 728906"/>
              <a:gd name="connsiteX5" fmla="*/ 4035138 w 5075583"/>
              <a:gd name="connsiteY5" fmla="*/ 5051 h 728906"/>
              <a:gd name="connsiteX6" fmla="*/ 4651512 w 5075583"/>
              <a:gd name="connsiteY6" fmla="*/ 450575 h 728906"/>
              <a:gd name="connsiteX7" fmla="*/ 5075583 w 5075583"/>
              <a:gd name="connsiteY7" fmla="*/ 463827 h 728906"/>
              <a:gd name="connsiteX0" fmla="*/ 0 w 5075583"/>
              <a:gd name="connsiteY0" fmla="*/ 727929 h 741191"/>
              <a:gd name="connsiteX1" fmla="*/ 715617 w 5075583"/>
              <a:gd name="connsiteY1" fmla="*/ 12311 h 741191"/>
              <a:gd name="connsiteX2" fmla="*/ 1537252 w 5075583"/>
              <a:gd name="connsiteY2" fmla="*/ 727930 h 741191"/>
              <a:gd name="connsiteX3" fmla="*/ 243839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8654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326000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 name="connsiteX0" fmla="*/ 0 w 5075583"/>
              <a:gd name="connsiteY0" fmla="*/ 727929 h 741191"/>
              <a:gd name="connsiteX1" fmla="*/ 715617 w 5075583"/>
              <a:gd name="connsiteY1" fmla="*/ 12311 h 741191"/>
              <a:gd name="connsiteX2" fmla="*/ 1537252 w 5075583"/>
              <a:gd name="connsiteY2" fmla="*/ 727930 h 741191"/>
              <a:gd name="connsiteX3" fmla="*/ 2398939 w 5075583"/>
              <a:gd name="connsiteY3" fmla="*/ 5 h 741191"/>
              <a:gd name="connsiteX4" fmla="*/ 3266809 w 5075583"/>
              <a:gd name="connsiteY4" fmla="*/ 741182 h 741191"/>
              <a:gd name="connsiteX5" fmla="*/ 4035138 w 5075583"/>
              <a:gd name="connsiteY5" fmla="*/ 17362 h 741191"/>
              <a:gd name="connsiteX6" fmla="*/ 4651512 w 5075583"/>
              <a:gd name="connsiteY6" fmla="*/ 462886 h 741191"/>
              <a:gd name="connsiteX7" fmla="*/ 5075583 w 5075583"/>
              <a:gd name="connsiteY7" fmla="*/ 476138 h 74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5583" h="741191">
                <a:moveTo>
                  <a:pt x="0" y="727929"/>
                </a:moveTo>
                <a:cubicBezTo>
                  <a:pt x="360016" y="327050"/>
                  <a:pt x="459408" y="12311"/>
                  <a:pt x="715617" y="12311"/>
                </a:cubicBezTo>
                <a:cubicBezTo>
                  <a:pt x="971826" y="12311"/>
                  <a:pt x="1256698" y="729981"/>
                  <a:pt x="1537252" y="727930"/>
                </a:cubicBezTo>
                <a:cubicBezTo>
                  <a:pt x="1817806" y="725879"/>
                  <a:pt x="2110680" y="-2204"/>
                  <a:pt x="2398939" y="5"/>
                </a:cubicBezTo>
                <a:cubicBezTo>
                  <a:pt x="2687199" y="2214"/>
                  <a:pt x="2994109" y="738289"/>
                  <a:pt x="3266809" y="741182"/>
                </a:cubicBezTo>
                <a:cubicBezTo>
                  <a:pt x="3539509" y="744075"/>
                  <a:pt x="3804354" y="63745"/>
                  <a:pt x="4035138" y="17362"/>
                </a:cubicBezTo>
                <a:cubicBezTo>
                  <a:pt x="4265922" y="-29021"/>
                  <a:pt x="4478105" y="386423"/>
                  <a:pt x="4651512" y="462886"/>
                </a:cubicBezTo>
                <a:cubicBezTo>
                  <a:pt x="4824919" y="539349"/>
                  <a:pt x="4961834" y="476138"/>
                  <a:pt x="5075583" y="476138"/>
                </a:cubicBezTo>
              </a:path>
            </a:pathLst>
          </a:custGeom>
          <a:ln w="44450" cap="flat" cmpd="sng" algn="ctr">
            <a:solidFill>
              <a:schemeClr val="accent4"/>
            </a:solidFill>
            <a:prstDash val="solid"/>
            <a:round/>
            <a:headEnd type="none" w="med" len="med"/>
            <a:tailEnd type="arrow"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it-IT" dirty="0"/>
          </a:p>
        </p:txBody>
      </p:sp>
      <mc:AlternateContent xmlns:mc="http://schemas.openxmlformats.org/markup-compatibility/2006" xmlns:a14="http://schemas.microsoft.com/office/drawing/2010/main">
        <mc:Choice Requires="a14">
          <p:sp>
            <p:nvSpPr>
              <p:cNvPr id="18" name="Segnaposto contenuto 2">
                <a:extLst>
                  <a:ext uri="{FF2B5EF4-FFF2-40B4-BE49-F238E27FC236}">
                    <a16:creationId xmlns:a16="http://schemas.microsoft.com/office/drawing/2014/main" id="{548520F7-A8B0-4209-95AE-1D0F577AAB74}"/>
                  </a:ext>
                </a:extLst>
              </p:cNvPr>
              <p:cNvSpPr txBox="1">
                <a:spLocks/>
              </p:cNvSpPr>
              <p:nvPr/>
            </p:nvSpPr>
            <p:spPr>
              <a:xfrm>
                <a:off x="8582616" y="2421955"/>
                <a:ext cx="3868953" cy="305431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Mezzo complessivo dato dal parallelo: </a:t>
                </a:r>
                <a14:m>
                  <m:oMath xmlns:m="http://schemas.openxmlformats.org/officeDocument/2006/math">
                    <m:sSub>
                      <m:sSubPr>
                        <m:ctrlPr>
                          <a:rPr lang="it-IT" i="1" smtClean="0">
                            <a:latin typeface="Cambria Math" panose="02040503050406030204" pitchFamily="18" charset="0"/>
                          </a:rPr>
                        </m:ctrlPr>
                      </m:sSubPr>
                      <m:e>
                        <m:r>
                          <a:rPr lang="it-IT" i="1" smtClean="0">
                            <a:latin typeface="Cambria Math" panose="02040503050406030204" pitchFamily="18" charset="0"/>
                          </a:rPr>
                          <m:t>𝐽</m:t>
                        </m:r>
                      </m:e>
                      <m:sub>
                        <m:r>
                          <a:rPr lang="it-IT" i="1" smtClean="0">
                            <a:latin typeface="Cambria Math" panose="02040503050406030204" pitchFamily="18" charset="0"/>
                          </a:rPr>
                          <m:t>𝑡𝑜𝑡</m:t>
                        </m:r>
                      </m:sub>
                    </m:sSub>
                    <m:r>
                      <a:rPr lang="it-IT" i="1" smtClean="0">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rPr>
                          <m:t>𝐽</m:t>
                        </m:r>
                      </m:e>
                      <m:sub>
                        <m:r>
                          <a:rPr lang="it-IT" i="1" smtClean="0">
                            <a:latin typeface="Cambria Math" panose="02040503050406030204" pitchFamily="18" charset="0"/>
                          </a:rPr>
                          <m:t>1</m:t>
                        </m:r>
                      </m:sub>
                    </m:sSub>
                    <m:sSub>
                      <m:sSubPr>
                        <m:ctrlPr>
                          <a:rPr lang="it-IT" i="1" smtClean="0">
                            <a:latin typeface="Cambria Math" panose="02040503050406030204" pitchFamily="18" charset="0"/>
                          </a:rPr>
                        </m:ctrlPr>
                      </m:sSubPr>
                      <m:e>
                        <m:r>
                          <a:rPr lang="it-IT" i="1" smtClean="0">
                            <a:latin typeface="Cambria Math" panose="02040503050406030204" pitchFamily="18" charset="0"/>
                          </a:rPr>
                          <m:t>+ </m:t>
                        </m:r>
                        <m:r>
                          <a:rPr lang="it-IT" i="1" smtClean="0">
                            <a:latin typeface="Cambria Math" panose="02040503050406030204" pitchFamily="18" charset="0"/>
                          </a:rPr>
                          <m:t>𝐽</m:t>
                        </m:r>
                      </m:e>
                      <m:sub>
                        <m:r>
                          <a:rPr lang="it-IT" i="1" smtClean="0">
                            <a:latin typeface="Cambria Math" panose="02040503050406030204" pitchFamily="18" charset="0"/>
                          </a:rPr>
                          <m:t>2</m:t>
                        </m:r>
                      </m:sub>
                    </m:sSub>
                    <m:r>
                      <a:rPr lang="it-IT" i="1" smtClean="0">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rPr>
                          <m:t>𝐽</m:t>
                        </m:r>
                      </m:e>
                      <m:sub>
                        <m:r>
                          <a:rPr lang="it-IT" i="1" smtClean="0">
                            <a:latin typeface="Cambria Math" panose="02040503050406030204" pitchFamily="18" charset="0"/>
                          </a:rPr>
                          <m:t>𝑛</m:t>
                        </m:r>
                      </m:sub>
                    </m:sSub>
                  </m:oMath>
                </a14:m>
                <a:endParaRPr lang="it-IT" dirty="0"/>
              </a:p>
            </p:txBody>
          </p:sp>
        </mc:Choice>
        <mc:Fallback xmlns="">
          <p:sp>
            <p:nvSpPr>
              <p:cNvPr id="18" name="Segnaposto contenuto 2">
                <a:extLst>
                  <a:ext uri="{FF2B5EF4-FFF2-40B4-BE49-F238E27FC236}">
                    <a16:creationId xmlns:a16="http://schemas.microsoft.com/office/drawing/2014/main" id="{548520F7-A8B0-4209-95AE-1D0F577AAB74}"/>
                  </a:ext>
                </a:extLst>
              </p:cNvPr>
              <p:cNvSpPr txBox="1">
                <a:spLocks noRot="1" noChangeAspect="1" noMove="1" noResize="1" noEditPoints="1" noAdjustHandles="1" noChangeArrowheads="1" noChangeShapeType="1" noTextEdit="1"/>
              </p:cNvSpPr>
              <p:nvPr/>
            </p:nvSpPr>
            <p:spPr>
              <a:xfrm>
                <a:off x="8582616" y="2421955"/>
                <a:ext cx="3868953" cy="3054314"/>
              </a:xfrm>
              <a:prstGeom prst="rect">
                <a:avLst/>
              </a:prstGeom>
              <a:blipFill>
                <a:blip r:embed="rId4"/>
                <a:stretch>
                  <a:fillRect l="-2835" t="-3194"/>
                </a:stretch>
              </a:blipFill>
            </p:spPr>
            <p:txBody>
              <a:bodyPr/>
              <a:lstStyle/>
              <a:p>
                <a:r>
                  <a:rPr lang="it-IT">
                    <a:noFill/>
                  </a:rPr>
                  <a:t> </a:t>
                </a:r>
              </a:p>
            </p:txBody>
          </p:sp>
        </mc:Fallback>
      </mc:AlternateContent>
      <p:sp>
        <p:nvSpPr>
          <p:cNvPr id="19" name="CasellaDiTesto 18">
            <a:extLst>
              <a:ext uri="{FF2B5EF4-FFF2-40B4-BE49-F238E27FC236}">
                <a16:creationId xmlns:a16="http://schemas.microsoft.com/office/drawing/2014/main" id="{1AF2EF2D-3EC2-4BD0-B586-E8FFE93CBA71}"/>
              </a:ext>
            </a:extLst>
          </p:cNvPr>
          <p:cNvSpPr txBox="1"/>
          <p:nvPr/>
        </p:nvSpPr>
        <p:spPr>
          <a:xfrm>
            <a:off x="6063175" y="5174118"/>
            <a:ext cx="6009205" cy="584775"/>
          </a:xfrm>
          <a:prstGeom prst="rect">
            <a:avLst/>
          </a:prstGeom>
          <a:noFill/>
        </p:spPr>
        <p:txBody>
          <a:bodyPr wrap="square" rtlCol="0">
            <a:spAutoFit/>
          </a:bodyPr>
          <a:lstStyle/>
          <a:p>
            <a:r>
              <a:rPr lang="it-IT" sz="1600" dirty="0"/>
              <a:t>E. </a:t>
            </a:r>
            <a:r>
              <a:rPr lang="it-IT" sz="1600" dirty="0" err="1"/>
              <a:t>Kuntman</a:t>
            </a:r>
            <a:r>
              <a:rPr lang="it-IT" sz="1600" dirty="0"/>
              <a:t> «Mathematical work on the </a:t>
            </a:r>
            <a:r>
              <a:rPr lang="it-IT" sz="1600" dirty="0" err="1"/>
              <a:t>foundations</a:t>
            </a:r>
            <a:r>
              <a:rPr lang="it-IT" sz="1600" dirty="0"/>
              <a:t> of Jones-Mueller </a:t>
            </a:r>
            <a:r>
              <a:rPr lang="it-IT" sz="1600" dirty="0" err="1"/>
              <a:t>formalism</a:t>
            </a:r>
            <a:r>
              <a:rPr lang="it-IT" sz="1600" dirty="0"/>
              <a:t> and </a:t>
            </a:r>
            <a:r>
              <a:rPr lang="it-IT" sz="1600" dirty="0" err="1"/>
              <a:t>its</a:t>
            </a:r>
            <a:r>
              <a:rPr lang="it-IT" sz="1600" dirty="0"/>
              <a:t> </a:t>
            </a:r>
            <a:r>
              <a:rPr lang="it-IT" sz="1600" dirty="0" err="1"/>
              <a:t>application</a:t>
            </a:r>
            <a:r>
              <a:rPr lang="it-IT" sz="1600" dirty="0"/>
              <a:t> to nano </a:t>
            </a:r>
            <a:r>
              <a:rPr lang="it-IT" sz="1600" dirty="0" err="1"/>
              <a:t>optics</a:t>
            </a:r>
            <a:r>
              <a:rPr lang="it-IT" sz="1600" dirty="0"/>
              <a:t>», </a:t>
            </a:r>
            <a:r>
              <a:rPr lang="it-IT" sz="1600" dirty="0" err="1"/>
              <a:t>Phd</a:t>
            </a:r>
            <a:r>
              <a:rPr lang="it-IT" sz="1600" dirty="0"/>
              <a:t> </a:t>
            </a:r>
            <a:r>
              <a:rPr lang="it-IT" sz="1600" dirty="0" err="1"/>
              <a:t>thesis</a:t>
            </a:r>
            <a:r>
              <a:rPr lang="it-IT" sz="1600" dirty="0"/>
              <a:t>, pag. 22</a:t>
            </a:r>
          </a:p>
        </p:txBody>
      </p:sp>
      <p:sp>
        <p:nvSpPr>
          <p:cNvPr id="20" name="Rettangolo 19">
            <a:extLst>
              <a:ext uri="{FF2B5EF4-FFF2-40B4-BE49-F238E27FC236}">
                <a16:creationId xmlns:a16="http://schemas.microsoft.com/office/drawing/2014/main" id="{1EF278B4-C60D-454A-9D72-E99629F5E18C}"/>
              </a:ext>
            </a:extLst>
          </p:cNvPr>
          <p:cNvSpPr/>
          <p:nvPr/>
        </p:nvSpPr>
        <p:spPr>
          <a:xfrm>
            <a:off x="4064900" y="2251505"/>
            <a:ext cx="720102" cy="1384995"/>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1" name="Rettangolo 20">
            <a:extLst>
              <a:ext uri="{FF2B5EF4-FFF2-40B4-BE49-F238E27FC236}">
                <a16:creationId xmlns:a16="http://schemas.microsoft.com/office/drawing/2014/main" id="{FAF178C3-731C-4837-AEDC-E09D10B76822}"/>
              </a:ext>
            </a:extLst>
          </p:cNvPr>
          <p:cNvSpPr/>
          <p:nvPr/>
        </p:nvSpPr>
        <p:spPr>
          <a:xfrm>
            <a:off x="4064900" y="4284062"/>
            <a:ext cx="720102" cy="1384995"/>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84541414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3075</TotalTime>
  <Words>5894</Words>
  <Application>Microsoft Office PowerPoint</Application>
  <PresentationFormat>Widescreen</PresentationFormat>
  <Paragraphs>804</Paragraphs>
  <Slides>72</Slides>
  <Notes>1</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72</vt:i4>
      </vt:variant>
    </vt:vector>
  </HeadingPairs>
  <TitlesOfParts>
    <vt:vector size="81" baseType="lpstr">
      <vt:lpstr>Arial</vt:lpstr>
      <vt:lpstr>Calibri</vt:lpstr>
      <vt:lpstr>Calibri Light</vt:lpstr>
      <vt:lpstr>Cambria Math</vt:lpstr>
      <vt:lpstr>PT Serif</vt:lpstr>
      <vt:lpstr>PT Serif Caption</vt:lpstr>
      <vt:lpstr>Wingdings</vt:lpstr>
      <vt:lpstr>Tema di Office</vt:lpstr>
      <vt:lpstr>1_Tema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Davide Decastri</dc:creator>
  <cp:lastModifiedBy>Dell</cp:lastModifiedBy>
  <cp:revision>123</cp:revision>
  <dcterms:created xsi:type="dcterms:W3CDTF">2020-07-23T16:12:46Z</dcterms:created>
  <dcterms:modified xsi:type="dcterms:W3CDTF">2020-07-27T10:11:23Z</dcterms:modified>
</cp:coreProperties>
</file>